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714" r:id="rId2"/>
    <p:sldId id="750" r:id="rId3"/>
    <p:sldId id="751" r:id="rId4"/>
    <p:sldId id="752" r:id="rId5"/>
    <p:sldId id="753" r:id="rId6"/>
    <p:sldId id="754" r:id="rId7"/>
    <p:sldId id="755" r:id="rId8"/>
    <p:sldId id="756" r:id="rId9"/>
    <p:sldId id="757" r:id="rId10"/>
    <p:sldId id="758" r:id="rId11"/>
    <p:sldId id="759" r:id="rId12"/>
    <p:sldId id="760" r:id="rId13"/>
    <p:sldId id="761" r:id="rId14"/>
    <p:sldId id="74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F83F1D-1319-22A4-C3FD-1435F7238BAA}" v="323" dt="2025-01-09T09:58:23.5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2988" y="9101240"/>
            <a:ext cx="7786025" cy="1470025"/>
          </a:xfrm>
        </p:spPr>
        <p:txBody>
          <a:bodyPr/>
          <a:lstStyle>
            <a:lvl1pPr>
              <a:defRPr b="1">
                <a:solidFill>
                  <a:schemeClr val="bg1"/>
                </a:solidFill>
                <a:latin typeface="Segoe UI Light" panose="020B0502040204020203" pitchFamily="34" charset="0"/>
              </a:defRPr>
            </a:lvl1pPr>
          </a:lstStyle>
          <a:p>
            <a:r>
              <a:rPr lang="en-US"/>
              <a:t>Click to edit Master title style</a:t>
            </a:r>
          </a:p>
        </p:txBody>
      </p:sp>
      <p:sp>
        <p:nvSpPr>
          <p:cNvPr id="4" name="Date Placeholder 3"/>
          <p:cNvSpPr>
            <a:spLocks noGrp="1"/>
          </p:cNvSpPr>
          <p:nvPr>
            <p:ph type="dt" sz="half" idx="10"/>
          </p:nvPr>
        </p:nvSpPr>
        <p:spPr/>
        <p:txBody>
          <a:bodyPr/>
          <a:lstStyle>
            <a:lvl1pPr>
              <a:defRPr/>
            </a:lvl1pPr>
          </a:lstStyle>
          <a:p>
            <a:pPr>
              <a:defRPr/>
            </a:pPr>
            <a:fld id="{D128A58B-CAF3-4E32-85F3-137EA002F635}" type="datetimeFigureOut">
              <a:rPr lang="en-US" altLang="en-US"/>
              <a:t>1/9/2025</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23D31880-5F44-44C6-8DA0-FBD0EF085D29}" type="slidenum">
              <a:rPr lang="en-US" altLang="en-US"/>
              <a:t>‹#›</a:t>
            </a:fld>
            <a:endParaRPr lang="en-US" altLang="en-US"/>
          </a:p>
        </p:txBody>
      </p:sp>
    </p:spTree>
    <p:extLst>
      <p:ext uri="{BB962C8B-B14F-4D97-AF65-F5344CB8AC3E}">
        <p14:creationId xmlns:p14="http://schemas.microsoft.com/office/powerpoint/2010/main" val="3797324321"/>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283200" y="6492876"/>
            <a:ext cx="2844800" cy="365125"/>
          </a:xfrm>
          <a:prstGeom prst="rect">
            <a:avLst/>
          </a:prstGeom>
        </p:spPr>
        <p:txBody>
          <a:bodyPr/>
          <a:lstStyle>
            <a:lvl1pPr>
              <a:defRPr/>
            </a:lvl1pPr>
          </a:lstStyle>
          <a:p>
            <a:pPr fontAlgn="base">
              <a:spcBef>
                <a:spcPct val="0"/>
              </a:spcBef>
              <a:spcAft>
                <a:spcPct val="0"/>
              </a:spcAft>
              <a:defRPr/>
            </a:pPr>
            <a:fld id="{A73D611B-43CF-4ECA-9D0D-19F588D40824}" type="datetime1">
              <a:rPr lang="en-US" smtClean="0">
                <a:solidFill>
                  <a:prstClr val="black"/>
                </a:solidFill>
                <a:latin typeface="Arial" panose="020B0604020202020204" pitchFamily="34" charset="0"/>
                <a:cs typeface="Arial" panose="020B0604020202020204" pitchFamily="34" charset="0"/>
              </a:rPr>
              <a:t>1/9/2025</a:t>
            </a:fld>
            <a:endParaRPr lang="en-US">
              <a:solidFill>
                <a:prstClr val="black"/>
              </a:solidFill>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pPr>
              <a:defRPr/>
            </a:pPr>
            <a:fld id="{129A43EE-205B-437B-9471-1CC0D5CC9AF8}" type="slidenum">
              <a:rPr lang="en-US">
                <a:solidFill>
                  <a:prstClr val="black">
                    <a:tint val="75000"/>
                  </a:prstClr>
                </a:solidFill>
              </a:rPr>
              <a:t>‹#›</a:t>
            </a:fld>
            <a:endParaRPr lang="en-US">
              <a:solidFill>
                <a:prstClr val="black">
                  <a:tint val="75000"/>
                </a:prstClr>
              </a:solidFill>
            </a:endParaRPr>
          </a:p>
        </p:txBody>
      </p:sp>
      <p:pic>
        <p:nvPicPr>
          <p:cNvPr id="5" name="Picture 4" descr="A close up of a sign&#10;&#10;Description generated with very high confidenc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87213" y="196729"/>
            <a:ext cx="323083" cy="242312"/>
          </a:xfrm>
          <a:prstGeom prst="rect">
            <a:avLst/>
          </a:prstGeom>
          <a:effectLst>
            <a:outerShdw blurRad="50800" sx="1000" sy="1000" algn="ctr" rotWithShape="0">
              <a:srgbClr val="000000"/>
            </a:outerShdw>
            <a:reflection endPos="0" dist="50800" dir="5400000" sy="-100000" algn="bl" rotWithShape="0"/>
          </a:effectLst>
        </p:spPr>
      </p:pic>
      <p:cxnSp>
        <p:nvCxnSpPr>
          <p:cNvPr id="7" name="Straight Connector 6"/>
          <p:cNvCxnSpPr/>
          <p:nvPr userDrawn="1"/>
        </p:nvCxnSpPr>
        <p:spPr>
          <a:xfrm>
            <a:off x="21547" y="635769"/>
            <a:ext cx="12170453" cy="416"/>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1065576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7" name="Content Placeholder 2"/>
          <p:cNvSpPr>
            <a:spLocks noGrp="1"/>
          </p:cNvSpPr>
          <p:nvPr>
            <p:ph idx="1"/>
          </p:nvPr>
        </p:nvSpPr>
        <p:spPr>
          <a:xfrm>
            <a:off x="440012" y="1067231"/>
            <a:ext cx="11091968" cy="4851269"/>
          </a:xfrm>
        </p:spPr>
        <p:txBody>
          <a:bodyPr/>
          <a:lstStyle>
            <a:lvl1pPr>
              <a:defRPr sz="2135"/>
            </a:lvl1pPr>
            <a:lvl2pPr>
              <a:defRPr sz="2135"/>
            </a:lvl2pPr>
            <a:lvl3pPr>
              <a:defRPr sz="2135"/>
            </a:lvl3pPr>
            <a:lvl4pPr>
              <a:defRPr sz="2135"/>
            </a:lvl4pPr>
            <a:lvl5pPr>
              <a:defRPr sz="213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1" name="Straight Connector 10"/>
          <p:cNvCxnSpPr/>
          <p:nvPr userDrawn="1"/>
        </p:nvCxnSpPr>
        <p:spPr>
          <a:xfrm>
            <a:off x="0" y="994561"/>
            <a:ext cx="12170453" cy="555"/>
          </a:xfrm>
          <a:prstGeom prst="line">
            <a:avLst/>
          </a:prstGeom>
        </p:spPr>
        <p:style>
          <a:lnRef idx="1">
            <a:schemeClr val="accent2"/>
          </a:lnRef>
          <a:fillRef idx="0">
            <a:schemeClr val="accent2"/>
          </a:fillRef>
          <a:effectRef idx="0">
            <a:schemeClr val="accent2"/>
          </a:effectRef>
          <a:fontRef idx="minor">
            <a:schemeClr val="tx1"/>
          </a:fontRef>
        </p:style>
      </p:cxnSp>
      <p:pic>
        <p:nvPicPr>
          <p:cNvPr id="12" name="Picture 11" descr="A close up of a sign&#10;&#10;Description generated with very high confidenc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682493" y="109828"/>
            <a:ext cx="323083" cy="323083"/>
          </a:xfrm>
          <a:prstGeom prst="rect">
            <a:avLst/>
          </a:prstGeom>
          <a:effectLst>
            <a:outerShdw blurRad="50800" sx="1000" sy="1000" algn="ctr" rotWithShape="0">
              <a:srgbClr val="000000"/>
            </a:outerShdw>
            <a:reflection endPos="0" dist="50800" dir="5400000" sy="-100000" algn="bl" rotWithShape="0"/>
          </a:effectLst>
        </p:spPr>
      </p:pic>
      <p:cxnSp>
        <p:nvCxnSpPr>
          <p:cNvPr id="13" name="Straight Connector 12"/>
          <p:cNvCxnSpPr/>
          <p:nvPr userDrawn="1"/>
        </p:nvCxnSpPr>
        <p:spPr>
          <a:xfrm>
            <a:off x="0" y="6424536"/>
            <a:ext cx="12170453" cy="555"/>
          </a:xfrm>
          <a:prstGeom prst="line">
            <a:avLst/>
          </a:prstGeom>
          <a:ln>
            <a:solidFill>
              <a:srgbClr val="F0872A">
                <a:alpha val="18000"/>
              </a:srgbClr>
            </a:solidFill>
          </a:ln>
        </p:spPr>
        <p:style>
          <a:lnRef idx="1">
            <a:schemeClr val="accent2"/>
          </a:lnRef>
          <a:fillRef idx="0">
            <a:schemeClr val="accent2"/>
          </a:fillRef>
          <a:effectRef idx="0">
            <a:schemeClr val="accent2"/>
          </a:effectRef>
          <a:fontRef idx="minor">
            <a:schemeClr val="tx1"/>
          </a:fontRef>
        </p:style>
      </p:cxnSp>
      <p:pic>
        <p:nvPicPr>
          <p:cNvPr id="14" name="Picture 13" descr="A close up of a sign&#10;&#10;Description generated with high confidence"/>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3023" y="6461818"/>
            <a:ext cx="1479028" cy="330567"/>
          </a:xfrm>
          <a:prstGeom prst="rect">
            <a:avLst/>
          </a:prstGeom>
        </p:spPr>
      </p:pic>
      <p:sp>
        <p:nvSpPr>
          <p:cNvPr id="15" name="Date Placeholder 3"/>
          <p:cNvSpPr>
            <a:spLocks noGrp="1"/>
          </p:cNvSpPr>
          <p:nvPr>
            <p:ph type="dt" sz="half" idx="10"/>
          </p:nvPr>
        </p:nvSpPr>
        <p:spPr>
          <a:xfrm>
            <a:off x="9551459" y="6461818"/>
            <a:ext cx="1252388" cy="366183"/>
          </a:xfrm>
          <a:noFill/>
        </p:spPr>
        <p:txBody>
          <a:bodyPr/>
          <a:lstStyle>
            <a:lvl1pPr>
              <a:defRPr/>
            </a:lvl1pPr>
          </a:lstStyle>
          <a:p>
            <a:pPr>
              <a:defRPr/>
            </a:pPr>
            <a:fld id="{92D188BF-018D-3A4D-835E-F9466034BEB8}" type="datetime1">
              <a:rPr lang="en-US" altLang="en-US" smtClean="0"/>
              <a:t>1/9/2025</a:t>
            </a:fld>
            <a:endParaRPr lang="en-US" altLang="en-US"/>
          </a:p>
        </p:txBody>
      </p:sp>
      <p:sp>
        <p:nvSpPr>
          <p:cNvPr id="16" name="Footer Placeholder 4"/>
          <p:cNvSpPr>
            <a:spLocks noGrp="1"/>
          </p:cNvSpPr>
          <p:nvPr>
            <p:ph type="ftr" sz="quarter" idx="3"/>
          </p:nvPr>
        </p:nvSpPr>
        <p:spPr>
          <a:xfrm>
            <a:off x="4165600" y="6475713"/>
            <a:ext cx="3860800" cy="366183"/>
          </a:xfrm>
          <a:prstGeom prst="rect">
            <a:avLst/>
          </a:prstGeom>
        </p:spPr>
        <p:txBody>
          <a:bodyPr vert="horz" lIns="91440" tIns="45720" rIns="91440" bIns="45720" rtlCol="0" anchor="ctr"/>
          <a:lstStyle>
            <a:lvl1pPr algn="ctr" eaLnBrk="1" fontAlgn="auto" hangingPunct="1">
              <a:spcBef>
                <a:spcPts val="0"/>
              </a:spcBef>
              <a:spcAft>
                <a:spcPts val="0"/>
              </a:spcAft>
              <a:defRPr sz="1600">
                <a:solidFill>
                  <a:schemeClr val="tx1">
                    <a:tint val="75000"/>
                  </a:schemeClr>
                </a:solidFill>
                <a:latin typeface="+mn-lt"/>
                <a:ea typeface="+mn-ea"/>
                <a:cs typeface="+mn-cs"/>
              </a:defRPr>
            </a:lvl1pPr>
          </a:lstStyle>
          <a:p>
            <a:pPr>
              <a:defRPr/>
            </a:pPr>
            <a:endParaRPr lang="en-US"/>
          </a:p>
        </p:txBody>
      </p:sp>
      <p:sp>
        <p:nvSpPr>
          <p:cNvPr id="17" name="Title Placeholder 1"/>
          <p:cNvSpPr>
            <a:spLocks noGrp="1"/>
          </p:cNvSpPr>
          <p:nvPr>
            <p:ph type="title"/>
          </p:nvPr>
        </p:nvSpPr>
        <p:spPr>
          <a:xfrm>
            <a:off x="440012" y="50247"/>
            <a:ext cx="11091969" cy="807005"/>
          </a:xfrm>
          <a:prstGeom prst="rect">
            <a:avLst/>
          </a:prstGeom>
        </p:spPr>
        <p:txBody>
          <a:bodyPr lIns="68580" tIns="34290" rIns="68580" bIns="34290" rtlCol="0">
            <a:normAutofit/>
          </a:bodyPr>
          <a:lstStyle>
            <a:lvl1pPr algn="l">
              <a:defRPr sz="4265" b="1">
                <a:solidFill>
                  <a:schemeClr val="tx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18" name="Slide Number Placeholder 5"/>
          <p:cNvSpPr txBox="1"/>
          <p:nvPr userDrawn="1"/>
        </p:nvSpPr>
        <p:spPr>
          <a:xfrm>
            <a:off x="11233151" y="6487160"/>
            <a:ext cx="508000" cy="366184"/>
          </a:xfrm>
          <a:prstGeom prst="rect">
            <a:avLst/>
          </a:prstGeom>
        </p:spPr>
        <p:txBody>
          <a:bodyPr lIns="91440" tIns="45720" rIns="91440" bIns="45720" anchor="ctr"/>
          <a:lstStyle>
            <a:lvl1pPr defTabSz="342900">
              <a:defRPr>
                <a:solidFill>
                  <a:schemeClr val="tx1"/>
                </a:solidFill>
                <a:latin typeface="Calibri" panose="020F0502020204030204" charset="0"/>
                <a:ea typeface="MS PGothic" panose="020B0600070205080204" pitchFamily="34" charset="-128"/>
              </a:defRPr>
            </a:lvl1pPr>
            <a:lvl2pPr marL="742950" indent="-285750" defTabSz="342900">
              <a:defRPr>
                <a:solidFill>
                  <a:schemeClr val="tx1"/>
                </a:solidFill>
                <a:latin typeface="Calibri" panose="020F0502020204030204" charset="0"/>
                <a:ea typeface="MS PGothic" panose="020B0600070205080204" pitchFamily="34" charset="-128"/>
              </a:defRPr>
            </a:lvl2pPr>
            <a:lvl3pPr marL="1143000" indent="-228600" defTabSz="342900">
              <a:defRPr>
                <a:solidFill>
                  <a:schemeClr val="tx1"/>
                </a:solidFill>
                <a:latin typeface="Calibri" panose="020F0502020204030204" charset="0"/>
                <a:ea typeface="MS PGothic" panose="020B0600070205080204" pitchFamily="34" charset="-128"/>
              </a:defRPr>
            </a:lvl3pPr>
            <a:lvl4pPr marL="1600200" indent="-228600" defTabSz="342900">
              <a:defRPr>
                <a:solidFill>
                  <a:schemeClr val="tx1"/>
                </a:solidFill>
                <a:latin typeface="Calibri" panose="020F0502020204030204" charset="0"/>
                <a:ea typeface="MS PGothic" panose="020B0600070205080204" pitchFamily="34" charset="-128"/>
              </a:defRPr>
            </a:lvl4pPr>
            <a:lvl5pPr marL="2057400" indent="-228600" defTabSz="342900">
              <a:defRPr>
                <a:solidFill>
                  <a:schemeClr val="tx1"/>
                </a:solidFill>
                <a:latin typeface="Calibri" panose="020F0502020204030204" charset="0"/>
                <a:ea typeface="MS PGothic" panose="020B0600070205080204" pitchFamily="34" charset="-128"/>
              </a:defRPr>
            </a:lvl5pPr>
            <a:lvl6pPr marL="2514600" indent="-228600" defTabSz="342900" eaLnBrk="0" fontAlgn="base" hangingPunct="0">
              <a:spcBef>
                <a:spcPct val="0"/>
              </a:spcBef>
              <a:spcAft>
                <a:spcPct val="0"/>
              </a:spcAft>
              <a:defRPr>
                <a:solidFill>
                  <a:schemeClr val="tx1"/>
                </a:solidFill>
                <a:latin typeface="Calibri" panose="020F0502020204030204" charset="0"/>
                <a:ea typeface="MS PGothic" panose="020B0600070205080204" pitchFamily="34" charset="-128"/>
              </a:defRPr>
            </a:lvl6pPr>
            <a:lvl7pPr marL="2971800" indent="-228600" defTabSz="342900" eaLnBrk="0" fontAlgn="base" hangingPunct="0">
              <a:spcBef>
                <a:spcPct val="0"/>
              </a:spcBef>
              <a:spcAft>
                <a:spcPct val="0"/>
              </a:spcAft>
              <a:defRPr>
                <a:solidFill>
                  <a:schemeClr val="tx1"/>
                </a:solidFill>
                <a:latin typeface="Calibri" panose="020F0502020204030204" charset="0"/>
                <a:ea typeface="MS PGothic" panose="020B0600070205080204" pitchFamily="34" charset="-128"/>
              </a:defRPr>
            </a:lvl7pPr>
            <a:lvl8pPr marL="3429000" indent="-228600" defTabSz="342900" eaLnBrk="0" fontAlgn="base" hangingPunct="0">
              <a:spcBef>
                <a:spcPct val="0"/>
              </a:spcBef>
              <a:spcAft>
                <a:spcPct val="0"/>
              </a:spcAft>
              <a:defRPr>
                <a:solidFill>
                  <a:schemeClr val="tx1"/>
                </a:solidFill>
                <a:latin typeface="Calibri" panose="020F0502020204030204" charset="0"/>
                <a:ea typeface="MS PGothic" panose="020B0600070205080204" pitchFamily="34" charset="-128"/>
              </a:defRPr>
            </a:lvl8pPr>
            <a:lvl9pPr marL="3886200" indent="-228600" defTabSz="342900" eaLnBrk="0" fontAlgn="base" hangingPunct="0">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eaLnBrk="1" hangingPunct="1">
              <a:defRPr/>
            </a:pPr>
            <a:fld id="{35CE8F52-651D-4239-8B00-C59ADA65524D}" type="slidenum">
              <a:rPr lang="en-US" altLang="en-US" sz="1200" smtClean="0">
                <a:solidFill>
                  <a:srgbClr val="D9D9D9"/>
                </a:solidFill>
                <a:latin typeface="Segoe UI Bold" panose="020B0802040204020203" pitchFamily="34" charset="0"/>
                <a:ea typeface="Open Sans bold" pitchFamily="34" charset="0"/>
                <a:cs typeface="Segoe UI Bold" panose="020B0802040204020203" pitchFamily="34" charset="0"/>
              </a:rPr>
              <a:t>‹#›</a:t>
            </a:fld>
            <a:endParaRPr lang="en-US" altLang="en-US" sz="1200">
              <a:solidFill>
                <a:srgbClr val="D9D9D9"/>
              </a:solidFill>
              <a:latin typeface="Segoe UI Bold" panose="020B0802040204020203" pitchFamily="34" charset="0"/>
              <a:ea typeface="Open Sans bold" pitchFamily="34" charset="0"/>
              <a:cs typeface="Segoe UI Bold" panose="020B0802040204020203" pitchFamily="34" charset="0"/>
            </a:endParaRPr>
          </a:p>
        </p:txBody>
      </p:sp>
      <p:sp>
        <p:nvSpPr>
          <p:cNvPr id="19" name="Freeform 6"/>
          <p:cNvSpPr/>
          <p:nvPr userDrawn="1"/>
        </p:nvSpPr>
        <p:spPr bwMode="auto">
          <a:xfrm>
            <a:off x="11696700" y="6582411"/>
            <a:ext cx="86784" cy="175683"/>
          </a:xfrm>
          <a:custGeom>
            <a:avLst/>
            <a:gdLst>
              <a:gd name="T0" fmla="*/ 0 w 34"/>
              <a:gd name="T1" fmla="*/ 0 h 68"/>
              <a:gd name="T2" fmla="*/ 34 w 34"/>
              <a:gd name="T3" fmla="*/ 33 h 68"/>
              <a:gd name="T4" fmla="*/ 0 w 34"/>
              <a:gd name="T5" fmla="*/ 68 h 68"/>
            </a:gdLst>
            <a:ahLst/>
            <a:cxnLst>
              <a:cxn ang="0">
                <a:pos x="T0" y="T1"/>
              </a:cxn>
              <a:cxn ang="0">
                <a:pos x="T2" y="T3"/>
              </a:cxn>
              <a:cxn ang="0">
                <a:pos x="T4" y="T5"/>
              </a:cxn>
            </a:cxnLst>
            <a:rect l="0" t="0" r="r" b="b"/>
            <a:pathLst>
              <a:path w="34" h="68">
                <a:moveTo>
                  <a:pt x="0" y="0"/>
                </a:moveTo>
                <a:lnTo>
                  <a:pt x="34" y="33"/>
                </a:lnTo>
                <a:lnTo>
                  <a:pt x="0" y="68"/>
                </a:lnTo>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5">
              <a:latin typeface="Open Sans" pitchFamily="34" charset="0"/>
              <a:ea typeface="Open Sans" pitchFamily="34" charset="0"/>
              <a:cs typeface="Open Sans" pitchFamily="34" charset="0"/>
            </a:endParaRPr>
          </a:p>
        </p:txBody>
      </p:sp>
      <p:sp>
        <p:nvSpPr>
          <p:cNvPr id="20" name="Freeform 6"/>
          <p:cNvSpPr/>
          <p:nvPr userDrawn="1"/>
        </p:nvSpPr>
        <p:spPr bwMode="auto">
          <a:xfrm rot="10800000">
            <a:off x="11190818" y="6582411"/>
            <a:ext cx="88900" cy="175683"/>
          </a:xfrm>
          <a:custGeom>
            <a:avLst/>
            <a:gdLst>
              <a:gd name="T0" fmla="*/ 0 w 34"/>
              <a:gd name="T1" fmla="*/ 0 h 68"/>
              <a:gd name="T2" fmla="*/ 34 w 34"/>
              <a:gd name="T3" fmla="*/ 33 h 68"/>
              <a:gd name="T4" fmla="*/ 0 w 34"/>
              <a:gd name="T5" fmla="*/ 68 h 68"/>
            </a:gdLst>
            <a:ahLst/>
            <a:cxnLst>
              <a:cxn ang="0">
                <a:pos x="T0" y="T1"/>
              </a:cxn>
              <a:cxn ang="0">
                <a:pos x="T2" y="T3"/>
              </a:cxn>
              <a:cxn ang="0">
                <a:pos x="T4" y="T5"/>
              </a:cxn>
            </a:cxnLst>
            <a:rect l="0" t="0" r="r" b="b"/>
            <a:pathLst>
              <a:path w="34" h="68">
                <a:moveTo>
                  <a:pt x="0" y="0"/>
                </a:moveTo>
                <a:lnTo>
                  <a:pt x="34" y="33"/>
                </a:lnTo>
                <a:lnTo>
                  <a:pt x="0" y="68"/>
                </a:lnTo>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5">
              <a:latin typeface="Open Sans" pitchFamily="34" charset="0"/>
              <a:ea typeface="Open Sans" pitchFamily="34" charset="0"/>
              <a:cs typeface="Open Sans" pitchFamily="34" charset="0"/>
            </a:endParaRPr>
          </a:p>
        </p:txBody>
      </p:sp>
    </p:spTree>
    <p:extLst>
      <p:ext uri="{BB962C8B-B14F-4D97-AF65-F5344CB8AC3E}">
        <p14:creationId xmlns:p14="http://schemas.microsoft.com/office/powerpoint/2010/main" val="669036521"/>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hyperlink" Target="mailto:youremail@example.com" TargetMode="Externa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hyperlink" Target="https://github.com/" TargetMode="External"/><Relationship Id="rId1" Type="http://schemas.openxmlformats.org/officeDocument/2006/relationships/slideLayout" Target="../slideLayouts/slideLayout14.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github.com/username/repository-name.git" TargetMode="Externa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91700" y="5862320"/>
            <a:ext cx="2381885" cy="845820"/>
          </a:xfrm>
          <a:prstGeom prst="rect">
            <a:avLst/>
          </a:prstGeom>
        </p:spPr>
      </p:pic>
      <p:grpSp>
        <p:nvGrpSpPr>
          <p:cNvPr id="2" name="Group 1"/>
          <p:cNvGrpSpPr/>
          <p:nvPr/>
        </p:nvGrpSpPr>
        <p:grpSpPr>
          <a:xfrm>
            <a:off x="826135" y="865505"/>
            <a:ext cx="4286885" cy="5842635"/>
            <a:chOff x="457198" y="411475"/>
            <a:chExt cx="4305240" cy="5400478"/>
          </a:xfrm>
        </p:grpSpPr>
        <p:sp>
          <p:nvSpPr>
            <p:cNvPr id="3" name="Google Shape;55;p15"/>
            <p:cNvSpPr/>
            <p:nvPr/>
          </p:nvSpPr>
          <p:spPr>
            <a:xfrm>
              <a:off x="457198" y="411475"/>
              <a:ext cx="4305240" cy="5400478"/>
            </a:xfrm>
            <a:custGeom>
              <a:avLst/>
              <a:gdLst/>
              <a:ahLst/>
              <a:cxnLst/>
              <a:rect l="l" t="t" r="r" b="b"/>
              <a:pathLst>
                <a:path w="68405" h="85807" extrusionOk="0">
                  <a:moveTo>
                    <a:pt x="0" y="11543"/>
                  </a:moveTo>
                  <a:lnTo>
                    <a:pt x="0" y="85807"/>
                  </a:lnTo>
                  <a:lnTo>
                    <a:pt x="68405" y="85807"/>
                  </a:lnTo>
                  <a:lnTo>
                    <a:pt x="68405" y="0"/>
                  </a:lnTo>
                  <a:lnTo>
                    <a:pt x="11566" y="18"/>
                  </a:lnTo>
                  <a:close/>
                </a:path>
              </a:pathLst>
            </a:custGeom>
            <a:solidFill>
              <a:srgbClr val="EFEFEF"/>
            </a:solidFill>
            <a:ln>
              <a:noFill/>
            </a:ln>
          </p:spPr>
          <p:txBody>
            <a:bodyPr/>
            <a:lstStyle/>
            <a:p>
              <a:endParaRPr lang="en-US"/>
            </a:p>
          </p:txBody>
        </p:sp>
        <p:sp>
          <p:nvSpPr>
            <p:cNvPr id="4" name="Google Shape;58;p15"/>
            <p:cNvSpPr/>
            <p:nvPr/>
          </p:nvSpPr>
          <p:spPr>
            <a:xfrm>
              <a:off x="457198" y="411475"/>
              <a:ext cx="726493" cy="726493"/>
            </a:xfrm>
            <a:custGeom>
              <a:avLst/>
              <a:gdLst/>
              <a:ahLst/>
              <a:cxnLst/>
              <a:rect l="l" t="t" r="r" b="b"/>
              <a:pathLst>
                <a:path w="11367" h="11367" extrusionOk="0">
                  <a:moveTo>
                    <a:pt x="0" y="11367"/>
                  </a:moveTo>
                  <a:lnTo>
                    <a:pt x="11367" y="0"/>
                  </a:lnTo>
                  <a:lnTo>
                    <a:pt x="11367" y="11367"/>
                  </a:lnTo>
                  <a:close/>
                </a:path>
              </a:pathLst>
            </a:custGeom>
            <a:solidFill>
              <a:srgbClr val="D9D9D9"/>
            </a:solidFill>
            <a:ln>
              <a:noFill/>
            </a:ln>
            <a:effectLst>
              <a:outerShdw blurRad="71438" dist="19050" dir="2640000" algn="bl" rotWithShape="0">
                <a:srgbClr val="000000">
                  <a:alpha val="25000"/>
                </a:srgbClr>
              </a:outerShdw>
            </a:effectLst>
          </p:spPr>
          <p:txBody>
            <a:bodyPr/>
            <a:lstStyle/>
            <a:p>
              <a:endParaRPr lang="en-US"/>
            </a:p>
          </p:txBody>
        </p:sp>
      </p:grpSp>
      <p:sp>
        <p:nvSpPr>
          <p:cNvPr id="16" name="Google Shape;57;p15"/>
          <p:cNvSpPr txBox="1"/>
          <p:nvPr/>
        </p:nvSpPr>
        <p:spPr>
          <a:xfrm>
            <a:off x="5812567" y="1666763"/>
            <a:ext cx="6026946" cy="3193723"/>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spcBef>
                <a:spcPts val="0"/>
              </a:spcBef>
            </a:pPr>
            <a:r>
              <a:rPr lang="en-US" sz="6000" dirty="0">
                <a:solidFill>
                  <a:srgbClr val="676767"/>
                </a:solidFill>
                <a:latin typeface="Fira Sans Condensed SemiBold"/>
                <a:ea typeface="Fira Sans Condensed SemiBold"/>
                <a:cs typeface="Fira Sans Condensed SemiBold"/>
                <a:sym typeface="Fira Sans Condensed SemiBold"/>
              </a:rPr>
              <a:t> </a:t>
            </a:r>
            <a:endParaRPr lang="en-US" sz="2800" b="1">
              <a:solidFill>
                <a:srgbClr val="C00000"/>
              </a:solidFill>
              <a:latin typeface="Times New Roman"/>
              <a:ea typeface="Fira Sans Condensed SemiBold"/>
              <a:cs typeface="Fira Sans Condensed SemiBold"/>
            </a:endParaRPr>
          </a:p>
        </p:txBody>
      </p:sp>
      <p:grpSp>
        <p:nvGrpSpPr>
          <p:cNvPr id="20" name="Group 19"/>
          <p:cNvGrpSpPr/>
          <p:nvPr/>
        </p:nvGrpSpPr>
        <p:grpSpPr>
          <a:xfrm>
            <a:off x="1415415" y="1842769"/>
            <a:ext cx="3050540" cy="3175004"/>
            <a:chOff x="1302541" y="1701554"/>
            <a:chExt cx="3391423" cy="3627315"/>
          </a:xfrm>
        </p:grpSpPr>
        <p:sp>
          <p:nvSpPr>
            <p:cNvPr id="13" name="Rectangle 12"/>
            <p:cNvSpPr/>
            <p:nvPr/>
          </p:nvSpPr>
          <p:spPr>
            <a:xfrm>
              <a:off x="1302541" y="4908101"/>
              <a:ext cx="3391423" cy="420768"/>
            </a:xfrm>
            <a:prstGeom prst="rect">
              <a:avLst/>
            </a:prstGeom>
            <a:noFill/>
          </p:spPr>
          <p:txBody>
            <a:bodyPr wrap="square" lIns="91440" tIns="45720" rIns="91440" bIns="45720">
              <a:spAutoFit/>
            </a:bodyPr>
            <a:lstStyle/>
            <a:p>
              <a:pPr algn="ctr"/>
              <a:r>
                <a:rPr lang="en-US" cap="none" spc="0">
                  <a:ln w="10160">
                    <a:noFill/>
                    <a:prstDash val="solid"/>
                  </a:ln>
                  <a:solidFill>
                    <a:srgbClr val="676767"/>
                  </a:solidFill>
                  <a:latin typeface="Aharoni" panose="02010803020104030203" pitchFamily="2" charset="-79"/>
                  <a:cs typeface="Aharoni" panose="02010803020104030203" pitchFamily="2" charset="-79"/>
                </a:rPr>
                <a:t>A Quest Global Company</a:t>
              </a: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1536213" y="1701554"/>
              <a:ext cx="3044798" cy="2924337"/>
            </a:xfrm>
            <a:prstGeom prst="rect">
              <a:avLst/>
            </a:prstGeom>
          </p:spPr>
        </p:pic>
        <p:cxnSp>
          <p:nvCxnSpPr>
            <p:cNvPr id="19" name="Straight Connector 18"/>
            <p:cNvCxnSpPr/>
            <p:nvPr/>
          </p:nvCxnSpPr>
          <p:spPr>
            <a:xfrm>
              <a:off x="1536040" y="4791582"/>
              <a:ext cx="3044713" cy="0"/>
            </a:xfrm>
            <a:prstGeom prst="line">
              <a:avLst/>
            </a:prstGeom>
            <a:ln w="28575">
              <a:solidFill>
                <a:srgbClr val="A71F38"/>
              </a:solidFill>
            </a:ln>
          </p:spPr>
          <p:style>
            <a:lnRef idx="2">
              <a:schemeClr val="accent1"/>
            </a:lnRef>
            <a:fillRef idx="0">
              <a:schemeClr val="accent1"/>
            </a:fillRef>
            <a:effectRef idx="1">
              <a:schemeClr val="accent1"/>
            </a:effectRef>
            <a:fontRef idx="minor">
              <a:schemeClr val="tx1"/>
            </a:fontRef>
          </p:style>
        </p:cxnSp>
      </p:grpSp>
      <p:cxnSp>
        <p:nvCxnSpPr>
          <p:cNvPr id="22" name="Straight Connector 21"/>
          <p:cNvCxnSpPr/>
          <p:nvPr/>
        </p:nvCxnSpPr>
        <p:spPr>
          <a:xfrm>
            <a:off x="5705239" y="4605454"/>
            <a:ext cx="6241601" cy="0"/>
          </a:xfrm>
          <a:prstGeom prst="line">
            <a:avLst/>
          </a:prstGeom>
          <a:ln w="76200">
            <a:solidFill>
              <a:srgbClr val="A71F38"/>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9010185" y="1832138"/>
            <a:ext cx="2936655" cy="0"/>
          </a:xfrm>
          <a:prstGeom prst="line">
            <a:avLst/>
          </a:prstGeom>
          <a:ln w="76200">
            <a:solidFill>
              <a:srgbClr val="676767"/>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435BFD65-1772-8925-8A11-304EFA34BAA2}"/>
              </a:ext>
            </a:extLst>
          </p:cNvPr>
          <p:cNvSpPr txBox="1"/>
          <p:nvPr/>
        </p:nvSpPr>
        <p:spPr>
          <a:xfrm>
            <a:off x="9831614" y="3962399"/>
            <a:ext cx="211727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C00000"/>
                </a:solidFill>
                <a:latin typeface="Times New Roman"/>
                <a:cs typeface="Times New Roman"/>
              </a:rPr>
              <a:t>CH-ERRINATH</a:t>
            </a:r>
            <a:r>
              <a:rPr lang="en-US" dirty="0">
                <a:solidFill>
                  <a:srgbClr val="C00000"/>
                </a:solidFill>
                <a:latin typeface="Times New Roman"/>
                <a:cs typeface="Segoe UI"/>
              </a:rPr>
              <a:t>​</a:t>
            </a:r>
            <a:endParaRPr lang="en-US">
              <a:solidFill>
                <a:srgbClr val="C00000"/>
              </a:solidFill>
              <a:latin typeface="Times New Roman"/>
              <a:cs typeface="Segoe UI"/>
            </a:endParaRPr>
          </a:p>
          <a:p>
            <a:r>
              <a:rPr lang="en-US" dirty="0">
                <a:solidFill>
                  <a:srgbClr val="C00000"/>
                </a:solidFill>
                <a:latin typeface="Times New Roman"/>
                <a:cs typeface="Segoe UI"/>
              </a:rPr>
              <a:t>T1702</a:t>
            </a:r>
            <a:endParaRPr lang="en-US">
              <a:solidFill>
                <a:srgbClr val="C00000"/>
              </a:solidFill>
              <a:latin typeface="Times New Roman"/>
              <a:cs typeface="Segoe UI"/>
            </a:endParaRPr>
          </a:p>
        </p:txBody>
      </p:sp>
      <p:graphicFrame>
        <p:nvGraphicFramePr>
          <p:cNvPr id="7" name="Table 6">
            <a:extLst>
              <a:ext uri="{FF2B5EF4-FFF2-40B4-BE49-F238E27FC236}">
                <a16:creationId xmlns:a16="http://schemas.microsoft.com/office/drawing/2014/main" id="{3A6ED83B-3C19-37CF-C3E4-08280C1D69F0}"/>
              </a:ext>
            </a:extLst>
          </p:cNvPr>
          <p:cNvGraphicFramePr>
            <a:graphicFrameLocks noGrp="1"/>
          </p:cNvGraphicFramePr>
          <p:nvPr>
            <p:extLst>
              <p:ext uri="{D42A27DB-BD31-4B8C-83A1-F6EECF244321}">
                <p14:modId xmlns:p14="http://schemas.microsoft.com/office/powerpoint/2010/main" val="4281603197"/>
              </p:ext>
            </p:extLst>
          </p:nvPr>
        </p:nvGraphicFramePr>
        <p:xfrm>
          <a:off x="5116285" y="2766785"/>
          <a:ext cx="7141201" cy="988540"/>
        </p:xfrm>
        <a:graphic>
          <a:graphicData uri="http://schemas.openxmlformats.org/drawingml/2006/table">
            <a:tbl>
              <a:tblPr bandRow="1">
                <a:tableStyleId>{5C22544A-7EE6-4342-B048-85BDC9FD1C3A}</a:tableStyleId>
              </a:tblPr>
              <a:tblGrid>
                <a:gridCol w="7141201">
                  <a:extLst>
                    <a:ext uri="{9D8B030D-6E8A-4147-A177-3AD203B41FA5}">
                      <a16:colId xmlns:a16="http://schemas.microsoft.com/office/drawing/2014/main" val="3840359339"/>
                    </a:ext>
                  </a:extLst>
                </a:gridCol>
              </a:tblGrid>
              <a:tr h="988540">
                <a:tc>
                  <a:txBody>
                    <a:bodyPr/>
                    <a:lstStyle/>
                    <a:p>
                      <a:pPr algn="l" fontAlgn="b"/>
                      <a:r>
                        <a:rPr lang="en-US" sz="2400" b="1" i="0" u="none" strike="noStrike" dirty="0">
                          <a:solidFill>
                            <a:srgbClr val="C00000"/>
                          </a:solidFill>
                          <a:effectLst/>
                          <a:latin typeface="Times New Roman"/>
                        </a:rPr>
                        <a:t>                           </a:t>
                      </a:r>
                      <a:r>
                        <a:rPr lang="en-US" sz="4800" b="1" i="0" u="none" strike="noStrike" dirty="0">
                          <a:solidFill>
                            <a:srgbClr val="C00000"/>
                          </a:solidFill>
                          <a:effectLst/>
                          <a:latin typeface="Times New Roman"/>
                        </a:rPr>
                        <a:t>GIT-HUB </a:t>
                      </a:r>
                    </a:p>
                  </a:txBody>
                  <a:tcPr marL="9525" marR="9525" marT="9525" anchor="b">
                    <a:lnL>
                      <a:noFill/>
                    </a:lnL>
                    <a:lnR>
                      <a:noFill/>
                    </a:lnR>
                    <a:lnT>
                      <a:noFill/>
                    </a:lnT>
                    <a:lnB>
                      <a:noFill/>
                    </a:lnB>
                    <a:noFill/>
                  </a:tcPr>
                </a:tc>
                <a:extLst>
                  <a:ext uri="{0D108BD9-81ED-4DB2-BD59-A6C34878D82A}">
                    <a16:rowId xmlns:a16="http://schemas.microsoft.com/office/drawing/2014/main" val="197626377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036094-82DA-D550-D52B-BCE2BE8B4676}"/>
              </a:ext>
            </a:extLst>
          </p:cNvPr>
          <p:cNvSpPr>
            <a:spLocks noGrp="1"/>
          </p:cNvSpPr>
          <p:nvPr>
            <p:ph idx="1"/>
          </p:nvPr>
        </p:nvSpPr>
        <p:spPr>
          <a:xfrm>
            <a:off x="124326" y="1154317"/>
            <a:ext cx="11091968" cy="4851269"/>
          </a:xfrm>
        </p:spPr>
        <p:txBody>
          <a:bodyPr vert="horz" lIns="91440" tIns="45720" rIns="91440" bIns="45720" rtlCol="0" anchor="t">
            <a:noAutofit/>
          </a:bodyPr>
          <a:lstStyle/>
          <a:p>
            <a:pPr>
              <a:buNone/>
            </a:pPr>
            <a:r>
              <a:rPr lang="en-US" sz="1800" b="1" dirty="0">
                <a:latin typeface="Times New Roman"/>
                <a:cs typeface="Times New Roman"/>
              </a:rPr>
              <a:t>4. Working with Remote Repositories:</a:t>
            </a:r>
            <a:endParaRPr lang="en-US" sz="1800" dirty="0">
              <a:latin typeface="Times New Roman"/>
              <a:cs typeface="Times New Roman"/>
            </a:endParaRPr>
          </a:p>
          <a:p>
            <a:pPr>
              <a:buFont typeface="Arial"/>
              <a:buChar char="•"/>
            </a:pPr>
            <a:r>
              <a:rPr lang="en-US" sz="1800" b="1" dirty="0">
                <a:latin typeface="Times New Roman"/>
                <a:cs typeface="Times New Roman"/>
              </a:rPr>
              <a:t>git remote -v</a:t>
            </a:r>
            <a:endParaRPr lang="en-US" sz="1800" dirty="0">
              <a:latin typeface="Times New Roman"/>
              <a:cs typeface="Times New Roman"/>
            </a:endParaRPr>
          </a:p>
          <a:p>
            <a:pPr indent="0">
              <a:buNone/>
            </a:pPr>
            <a:r>
              <a:rPr lang="en-US" sz="1800" dirty="0">
                <a:latin typeface="Times New Roman"/>
                <a:ea typeface="+mn-lt"/>
                <a:cs typeface="+mn-lt"/>
              </a:rPr>
              <a:t>See which remote repositories are linked to your local one.</a:t>
            </a:r>
            <a:endParaRPr lang="en-US" sz="1800" dirty="0">
              <a:latin typeface="Times New Roman"/>
              <a:cs typeface="Times New Roman"/>
            </a:endParaRPr>
          </a:p>
          <a:p>
            <a:pPr>
              <a:buFont typeface="Arial"/>
              <a:buChar char="•"/>
            </a:pPr>
            <a:r>
              <a:rPr lang="en-US" sz="1800" b="1" dirty="0">
                <a:latin typeface="Times New Roman"/>
                <a:cs typeface="Times New Roman"/>
              </a:rPr>
              <a:t>git remote add &lt;name&gt; &lt;</a:t>
            </a:r>
            <a:r>
              <a:rPr lang="en-US" sz="1800" b="1" dirty="0" err="1">
                <a:latin typeface="Times New Roman"/>
                <a:cs typeface="Times New Roman"/>
              </a:rPr>
              <a:t>url</a:t>
            </a:r>
            <a:r>
              <a:rPr lang="en-US" sz="1800" b="1" dirty="0">
                <a:latin typeface="Times New Roman"/>
                <a:cs typeface="Times New Roman"/>
              </a:rPr>
              <a:t>&gt;</a:t>
            </a:r>
            <a:endParaRPr lang="en-US" sz="1800" dirty="0">
              <a:latin typeface="Times New Roman"/>
              <a:cs typeface="Times New Roman"/>
            </a:endParaRPr>
          </a:p>
          <a:p>
            <a:pPr indent="0">
              <a:buNone/>
            </a:pPr>
            <a:r>
              <a:rPr lang="en-US" sz="1800" dirty="0">
                <a:latin typeface="Times New Roman"/>
                <a:ea typeface="+mn-lt"/>
                <a:cs typeface="+mn-lt"/>
              </a:rPr>
              <a:t>Link a new remote repository to your local one.</a:t>
            </a:r>
            <a:endParaRPr lang="en-US" sz="1800" dirty="0">
              <a:latin typeface="Times New Roman"/>
              <a:cs typeface="Times New Roman"/>
            </a:endParaRPr>
          </a:p>
          <a:p>
            <a:pPr>
              <a:buFont typeface="Arial"/>
              <a:buChar char="•"/>
            </a:pPr>
            <a:r>
              <a:rPr lang="en-US" sz="1800" b="1" dirty="0">
                <a:latin typeface="Times New Roman"/>
                <a:cs typeface="Times New Roman"/>
              </a:rPr>
              <a:t>git push &lt;remote&gt; &lt;branch&gt;</a:t>
            </a:r>
            <a:endParaRPr lang="en-US" sz="1800" dirty="0">
              <a:latin typeface="Times New Roman"/>
              <a:cs typeface="Times New Roman"/>
            </a:endParaRPr>
          </a:p>
          <a:p>
            <a:pPr indent="0">
              <a:buNone/>
            </a:pPr>
            <a:r>
              <a:rPr lang="en-US" sz="1800" dirty="0">
                <a:latin typeface="Times New Roman"/>
                <a:ea typeface="+mn-lt"/>
                <a:cs typeface="+mn-lt"/>
              </a:rPr>
              <a:t>Send your local changes to a remote repository.</a:t>
            </a:r>
            <a:endParaRPr lang="en-US" sz="1800" dirty="0">
              <a:latin typeface="Times New Roman"/>
              <a:cs typeface="Times New Roman"/>
            </a:endParaRPr>
          </a:p>
          <a:p>
            <a:pPr>
              <a:buFont typeface="Arial"/>
              <a:buChar char="•"/>
            </a:pPr>
            <a:r>
              <a:rPr lang="en-US" sz="1800" b="1" dirty="0">
                <a:latin typeface="Times New Roman"/>
                <a:cs typeface="Times New Roman"/>
              </a:rPr>
              <a:t>git pull &lt;remote&gt; &lt;branch&gt;</a:t>
            </a:r>
            <a:endParaRPr lang="en-US" sz="1800" dirty="0">
              <a:latin typeface="Times New Roman"/>
              <a:cs typeface="Times New Roman"/>
            </a:endParaRPr>
          </a:p>
          <a:p>
            <a:pPr indent="0">
              <a:buNone/>
            </a:pPr>
            <a:r>
              <a:rPr lang="en-US" sz="1800" dirty="0">
                <a:latin typeface="Times New Roman"/>
                <a:ea typeface="+mn-lt"/>
                <a:cs typeface="+mn-lt"/>
              </a:rPr>
              <a:t>Get the latest changes from a remote repository and merge them into your current branch.</a:t>
            </a:r>
            <a:endParaRPr lang="en-US" sz="1800" dirty="0">
              <a:latin typeface="Times New Roman"/>
              <a:cs typeface="Times New Roman"/>
            </a:endParaRPr>
          </a:p>
          <a:p>
            <a:pPr>
              <a:buNone/>
            </a:pPr>
            <a:r>
              <a:rPr lang="en-US" sz="1800" b="1" dirty="0">
                <a:latin typeface="Times New Roman"/>
                <a:cs typeface="Times New Roman"/>
              </a:rPr>
              <a:t>5. Undoing Changes:</a:t>
            </a:r>
            <a:endParaRPr lang="en-US" sz="1800" dirty="0">
              <a:latin typeface="Times New Roman"/>
              <a:cs typeface="Times New Roman"/>
            </a:endParaRPr>
          </a:p>
          <a:p>
            <a:pPr>
              <a:buFont typeface="Arial"/>
              <a:buChar char="•"/>
            </a:pPr>
            <a:r>
              <a:rPr lang="en-US" sz="1800" b="1" dirty="0">
                <a:latin typeface="Times New Roman"/>
                <a:cs typeface="Times New Roman"/>
              </a:rPr>
              <a:t>git reset &lt;file&gt;</a:t>
            </a:r>
            <a:endParaRPr lang="en-US" sz="1800" dirty="0">
              <a:latin typeface="Times New Roman"/>
              <a:cs typeface="Times New Roman"/>
            </a:endParaRPr>
          </a:p>
          <a:p>
            <a:pPr indent="0">
              <a:buNone/>
            </a:pPr>
            <a:r>
              <a:rPr lang="en-US" sz="1800" dirty="0">
                <a:latin typeface="Times New Roman"/>
                <a:ea typeface="+mn-lt"/>
                <a:cs typeface="+mn-lt"/>
              </a:rPr>
              <a:t>Remove a file from the staging area (but keep the changes in the file).</a:t>
            </a:r>
            <a:endParaRPr lang="en-US" sz="1800" dirty="0">
              <a:latin typeface="Times New Roman"/>
              <a:cs typeface="Times New Roman"/>
            </a:endParaRPr>
          </a:p>
          <a:p>
            <a:pPr>
              <a:buFont typeface="Arial"/>
              <a:buChar char="•"/>
            </a:pPr>
            <a:endParaRPr lang="en-US" sz="1800" dirty="0">
              <a:latin typeface="Times New Roman"/>
              <a:cs typeface="Times New Roman"/>
            </a:endParaRPr>
          </a:p>
        </p:txBody>
      </p:sp>
      <p:sp>
        <p:nvSpPr>
          <p:cNvPr id="3" name="Title 2">
            <a:extLst>
              <a:ext uri="{FF2B5EF4-FFF2-40B4-BE49-F238E27FC236}">
                <a16:creationId xmlns:a16="http://schemas.microsoft.com/office/drawing/2014/main" id="{6CDA5722-B2BB-BE37-9F49-C31A26DEE61E}"/>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871327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245AF7-7F8C-4157-A284-AB0CB6E852CA}"/>
              </a:ext>
            </a:extLst>
          </p:cNvPr>
          <p:cNvSpPr>
            <a:spLocks noGrp="1"/>
          </p:cNvSpPr>
          <p:nvPr>
            <p:ph idx="1"/>
          </p:nvPr>
        </p:nvSpPr>
        <p:spPr>
          <a:xfrm>
            <a:off x="135212" y="1121660"/>
            <a:ext cx="11091968" cy="5406440"/>
          </a:xfrm>
        </p:spPr>
        <p:txBody>
          <a:bodyPr vert="horz" lIns="91440" tIns="45720" rIns="91440" bIns="45720" rtlCol="0" anchor="t">
            <a:normAutofit/>
          </a:bodyPr>
          <a:lstStyle/>
          <a:p>
            <a:pPr>
              <a:buFont typeface="Arial,Sans-Serif"/>
            </a:pPr>
            <a:r>
              <a:rPr lang="en-US" sz="1800" b="1" dirty="0">
                <a:latin typeface="Times New Roman"/>
                <a:cs typeface="Times New Roman"/>
              </a:rPr>
              <a:t>git reset --hard</a:t>
            </a:r>
            <a:endParaRPr lang="en-US" sz="1800" dirty="0">
              <a:latin typeface="Times New Roman"/>
              <a:cs typeface="Times New Roman"/>
            </a:endParaRPr>
          </a:p>
          <a:p>
            <a:pPr indent="0">
              <a:buNone/>
            </a:pPr>
            <a:r>
              <a:rPr lang="en-US" sz="1800" dirty="0">
                <a:latin typeface="Times New Roman"/>
                <a:cs typeface="Times New Roman"/>
              </a:rPr>
              <a:t>Discard all changes and reset everything to the last commit.</a:t>
            </a:r>
          </a:p>
          <a:p>
            <a:pPr>
              <a:buFont typeface="Arial,Sans-Serif"/>
            </a:pPr>
            <a:r>
              <a:rPr lang="en-US" sz="1800" b="1" dirty="0">
                <a:latin typeface="Times New Roman"/>
                <a:cs typeface="Times New Roman"/>
              </a:rPr>
              <a:t>git checkout -- &lt;file&gt;</a:t>
            </a:r>
            <a:endParaRPr lang="en-US" sz="1800" dirty="0">
              <a:latin typeface="Times New Roman"/>
              <a:cs typeface="Times New Roman"/>
            </a:endParaRPr>
          </a:p>
          <a:p>
            <a:pPr indent="0">
              <a:buNone/>
            </a:pPr>
            <a:r>
              <a:rPr lang="en-US" sz="1800" dirty="0">
                <a:latin typeface="Times New Roman"/>
                <a:cs typeface="Times New Roman"/>
              </a:rPr>
              <a:t>Discard changes in a file, restoring it to the version from the last commit.</a:t>
            </a:r>
          </a:p>
          <a:p>
            <a:pPr>
              <a:buNone/>
            </a:pPr>
            <a:r>
              <a:rPr lang="en-US" sz="1800" b="1" dirty="0">
                <a:latin typeface="Times New Roman"/>
                <a:cs typeface="Times New Roman"/>
              </a:rPr>
              <a:t>6. Stashing Changes:</a:t>
            </a:r>
            <a:endParaRPr lang="en-US" sz="1800" dirty="0">
              <a:latin typeface="Times New Roman"/>
              <a:cs typeface="Times New Roman"/>
            </a:endParaRPr>
          </a:p>
          <a:p>
            <a:pPr>
              <a:buFont typeface="Arial"/>
              <a:buChar char="•"/>
            </a:pPr>
            <a:r>
              <a:rPr lang="en-US" sz="1800" b="1" dirty="0">
                <a:latin typeface="Times New Roman"/>
                <a:cs typeface="Times New Roman"/>
              </a:rPr>
              <a:t>git stash</a:t>
            </a:r>
            <a:endParaRPr lang="en-US" sz="1800" dirty="0">
              <a:latin typeface="Times New Roman"/>
              <a:cs typeface="Times New Roman"/>
            </a:endParaRPr>
          </a:p>
          <a:p>
            <a:pPr indent="0">
              <a:buNone/>
            </a:pPr>
            <a:r>
              <a:rPr lang="en-US" sz="1800" dirty="0">
                <a:latin typeface="Times New Roman"/>
                <a:ea typeface="+mn-lt"/>
                <a:cs typeface="+mn-lt"/>
              </a:rPr>
              <a:t>Save your uncommitted changes temporarily and revert your working directory.</a:t>
            </a:r>
            <a:endParaRPr lang="en-US" sz="1800" dirty="0">
              <a:latin typeface="Times New Roman"/>
              <a:cs typeface="Times New Roman"/>
            </a:endParaRPr>
          </a:p>
          <a:p>
            <a:pPr>
              <a:buFont typeface="Arial"/>
              <a:buChar char="•"/>
            </a:pPr>
            <a:r>
              <a:rPr lang="en-US" sz="1800" b="1" dirty="0">
                <a:latin typeface="Times New Roman"/>
                <a:cs typeface="Times New Roman"/>
              </a:rPr>
              <a:t>git stash pop</a:t>
            </a:r>
            <a:endParaRPr lang="en-US" sz="1800" dirty="0">
              <a:latin typeface="Times New Roman"/>
              <a:cs typeface="Times New Roman"/>
            </a:endParaRPr>
          </a:p>
          <a:p>
            <a:pPr indent="0">
              <a:buNone/>
            </a:pPr>
            <a:r>
              <a:rPr lang="en-US" sz="1800" dirty="0">
                <a:latin typeface="Times New Roman"/>
                <a:ea typeface="+mn-lt"/>
                <a:cs typeface="+mn-lt"/>
              </a:rPr>
              <a:t>Apply the most recent stash and remove it from the stash list.</a:t>
            </a:r>
            <a:endParaRPr lang="en-US" sz="1800" dirty="0">
              <a:latin typeface="Times New Roman"/>
              <a:cs typeface="Times New Roman"/>
            </a:endParaRPr>
          </a:p>
          <a:p>
            <a:pPr>
              <a:buFont typeface="Arial"/>
              <a:buChar char="•"/>
            </a:pPr>
            <a:r>
              <a:rPr lang="en-US" sz="1800" b="1" dirty="0">
                <a:latin typeface="Times New Roman"/>
                <a:cs typeface="Times New Roman"/>
              </a:rPr>
              <a:t>git stash list</a:t>
            </a:r>
            <a:endParaRPr lang="en-US" sz="1800" dirty="0">
              <a:latin typeface="Times New Roman"/>
              <a:cs typeface="Times New Roman"/>
            </a:endParaRPr>
          </a:p>
          <a:p>
            <a:pPr indent="0">
              <a:buNone/>
            </a:pPr>
            <a:r>
              <a:rPr lang="en-US" sz="1800" dirty="0">
                <a:latin typeface="Times New Roman"/>
                <a:ea typeface="+mn-lt"/>
                <a:cs typeface="+mn-lt"/>
              </a:rPr>
              <a:t>View a list of all your stashes.</a:t>
            </a:r>
            <a:endParaRPr lang="en-US" sz="1800" dirty="0">
              <a:latin typeface="Times New Roman"/>
              <a:cs typeface="Times New Roman"/>
            </a:endParaRPr>
          </a:p>
          <a:p>
            <a:pPr>
              <a:buNone/>
            </a:pPr>
            <a:endParaRPr lang="en-US" sz="1800" dirty="0">
              <a:latin typeface="Times New Roman"/>
              <a:cs typeface="Times New Roman"/>
            </a:endParaRPr>
          </a:p>
        </p:txBody>
      </p:sp>
      <p:sp>
        <p:nvSpPr>
          <p:cNvPr id="3" name="Title 2">
            <a:extLst>
              <a:ext uri="{FF2B5EF4-FFF2-40B4-BE49-F238E27FC236}">
                <a16:creationId xmlns:a16="http://schemas.microsoft.com/office/drawing/2014/main" id="{4FACF46F-4463-E625-73F4-012A50AC8A76}"/>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423793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D17EC7-4C16-4FEE-2DF4-555A46105BB2}"/>
              </a:ext>
            </a:extLst>
          </p:cNvPr>
          <p:cNvSpPr>
            <a:spLocks noGrp="1"/>
          </p:cNvSpPr>
          <p:nvPr>
            <p:ph idx="1"/>
          </p:nvPr>
        </p:nvSpPr>
        <p:spPr>
          <a:xfrm>
            <a:off x="178755" y="1121660"/>
            <a:ext cx="11091968" cy="4851269"/>
          </a:xfrm>
        </p:spPr>
        <p:txBody>
          <a:bodyPr vert="horz" lIns="91440" tIns="45720" rIns="91440" bIns="45720" rtlCol="0" anchor="t">
            <a:normAutofit/>
          </a:bodyPr>
          <a:lstStyle/>
          <a:p>
            <a:pPr>
              <a:buNone/>
            </a:pPr>
            <a:r>
              <a:rPr lang="en-US" sz="1800" b="1" dirty="0">
                <a:latin typeface="Times New Roman"/>
                <a:cs typeface="Times New Roman"/>
              </a:rPr>
              <a:t>7. Tagging:</a:t>
            </a:r>
            <a:endParaRPr lang="en-US" sz="1800" dirty="0">
              <a:latin typeface="Times New Roman"/>
              <a:cs typeface="Times New Roman"/>
            </a:endParaRPr>
          </a:p>
          <a:p>
            <a:pPr>
              <a:buFont typeface="Arial,Sans-Serif"/>
              <a:buChar char="•"/>
            </a:pPr>
            <a:r>
              <a:rPr lang="en-US" sz="1800" b="1" dirty="0">
                <a:latin typeface="Times New Roman"/>
                <a:cs typeface="Times New Roman"/>
              </a:rPr>
              <a:t>git tag</a:t>
            </a:r>
            <a:endParaRPr lang="en-US" sz="1800" dirty="0">
              <a:latin typeface="Times New Roman"/>
              <a:cs typeface="Times New Roman"/>
            </a:endParaRPr>
          </a:p>
          <a:p>
            <a:pPr indent="0">
              <a:buNone/>
            </a:pPr>
            <a:r>
              <a:rPr lang="en-US" sz="1800" dirty="0">
                <a:latin typeface="Times New Roman"/>
                <a:cs typeface="Times New Roman"/>
              </a:rPr>
              <a:t>List all tags in the repository.</a:t>
            </a:r>
          </a:p>
          <a:p>
            <a:pPr>
              <a:buFont typeface="Arial,Sans-Serif"/>
              <a:buChar char="•"/>
            </a:pPr>
            <a:r>
              <a:rPr lang="en-US" sz="1800" b="1" dirty="0">
                <a:latin typeface="Times New Roman"/>
                <a:cs typeface="Times New Roman"/>
              </a:rPr>
              <a:t>git tag &lt;tag-name&gt;</a:t>
            </a:r>
            <a:endParaRPr lang="en-US" sz="1800" dirty="0">
              <a:latin typeface="Times New Roman"/>
              <a:cs typeface="Times New Roman"/>
            </a:endParaRPr>
          </a:p>
          <a:p>
            <a:pPr indent="0">
              <a:buNone/>
            </a:pPr>
            <a:r>
              <a:rPr lang="en-US" sz="1800" dirty="0">
                <a:latin typeface="Times New Roman"/>
                <a:cs typeface="Times New Roman"/>
              </a:rPr>
              <a:t>Create a tag at the current commit to mark a specific point in history (e.g., a release).</a:t>
            </a:r>
          </a:p>
          <a:p>
            <a:pPr>
              <a:buFont typeface="Arial,Sans-Serif"/>
              <a:buChar char="•"/>
            </a:pPr>
            <a:r>
              <a:rPr lang="en-US" sz="1800" b="1" dirty="0">
                <a:latin typeface="Times New Roman"/>
                <a:cs typeface="Times New Roman"/>
              </a:rPr>
              <a:t>git push &lt;remote&gt; &lt;tag-name&gt;</a:t>
            </a:r>
            <a:endParaRPr lang="en-US" sz="1800" dirty="0">
              <a:latin typeface="Times New Roman"/>
              <a:cs typeface="Times New Roman"/>
            </a:endParaRPr>
          </a:p>
          <a:p>
            <a:pPr indent="0">
              <a:buNone/>
            </a:pPr>
            <a:r>
              <a:rPr lang="en-US" sz="1800" dirty="0">
                <a:latin typeface="Times New Roman"/>
                <a:cs typeface="Times New Roman"/>
              </a:rPr>
              <a:t>Send a tag to a remote repository.</a:t>
            </a:r>
          </a:p>
          <a:p>
            <a:pPr indent="0">
              <a:buNone/>
            </a:pPr>
            <a:endParaRPr lang="en-US" sz="1800" dirty="0">
              <a:latin typeface="Times New Roman"/>
              <a:cs typeface="Times New Roman"/>
            </a:endParaRPr>
          </a:p>
          <a:p>
            <a:pPr marL="0" indent="0">
              <a:buNone/>
            </a:pPr>
            <a:endParaRPr lang="en-US" sz="1500" dirty="0">
              <a:latin typeface="Times New Roman"/>
              <a:cs typeface="Times New Roman"/>
            </a:endParaRPr>
          </a:p>
          <a:p>
            <a:pPr marL="0" indent="0">
              <a:buNone/>
            </a:pPr>
            <a:endParaRPr lang="en-US" sz="2100" dirty="0"/>
          </a:p>
        </p:txBody>
      </p:sp>
      <p:sp>
        <p:nvSpPr>
          <p:cNvPr id="3" name="Title 2">
            <a:extLst>
              <a:ext uri="{FF2B5EF4-FFF2-40B4-BE49-F238E27FC236}">
                <a16:creationId xmlns:a16="http://schemas.microsoft.com/office/drawing/2014/main" id="{5A4B554E-1CC5-2BE8-C233-10A51E61E936}"/>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680773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DAEBDD-62E9-17C5-D6FD-DA5C3F501EB3}"/>
              </a:ext>
            </a:extLst>
          </p:cNvPr>
          <p:cNvSpPr>
            <a:spLocks noGrp="1"/>
          </p:cNvSpPr>
          <p:nvPr>
            <p:ph idx="1"/>
          </p:nvPr>
        </p:nvSpPr>
        <p:spPr>
          <a:xfrm>
            <a:off x="113441" y="1099888"/>
            <a:ext cx="11091968" cy="5297583"/>
          </a:xfrm>
        </p:spPr>
        <p:txBody>
          <a:bodyPr vert="horz" lIns="91440" tIns="45720" rIns="91440" bIns="45720" rtlCol="0" anchor="t">
            <a:noAutofit/>
          </a:bodyPr>
          <a:lstStyle/>
          <a:p>
            <a:pPr>
              <a:buNone/>
            </a:pPr>
            <a:r>
              <a:rPr lang="en-US" sz="1800" b="1" dirty="0">
                <a:latin typeface="Times New Roman"/>
                <a:cs typeface="Times New Roman"/>
              </a:rPr>
              <a:t>8. Viewing History:</a:t>
            </a:r>
            <a:endParaRPr lang="en-US" sz="1800" dirty="0">
              <a:latin typeface="Times New Roman"/>
              <a:cs typeface="Times New Roman"/>
            </a:endParaRPr>
          </a:p>
          <a:p>
            <a:pPr>
              <a:buFont typeface="Arial"/>
              <a:buChar char="•"/>
            </a:pPr>
            <a:r>
              <a:rPr lang="en-US" sz="1800" b="1" dirty="0">
                <a:latin typeface="Times New Roman"/>
                <a:cs typeface="Times New Roman"/>
              </a:rPr>
              <a:t>git log</a:t>
            </a:r>
            <a:endParaRPr lang="en-US" sz="1800" dirty="0">
              <a:latin typeface="Times New Roman"/>
              <a:cs typeface="Times New Roman"/>
            </a:endParaRPr>
          </a:p>
          <a:p>
            <a:pPr indent="0">
              <a:buNone/>
            </a:pPr>
            <a:r>
              <a:rPr lang="en-US" sz="1800" dirty="0">
                <a:latin typeface="Times New Roman"/>
                <a:ea typeface="+mn-lt"/>
                <a:cs typeface="+mn-lt"/>
              </a:rPr>
              <a:t>View the commit history with details like author, date, and commit message.</a:t>
            </a:r>
            <a:endParaRPr lang="en-US" sz="1800" dirty="0">
              <a:latin typeface="Times New Roman"/>
              <a:cs typeface="Times New Roman"/>
            </a:endParaRPr>
          </a:p>
          <a:p>
            <a:pPr>
              <a:buFont typeface="Arial"/>
              <a:buChar char="•"/>
            </a:pPr>
            <a:r>
              <a:rPr lang="en-US" sz="1800" b="1" dirty="0">
                <a:latin typeface="Times New Roman"/>
                <a:cs typeface="Times New Roman"/>
              </a:rPr>
              <a:t>git log --oneline</a:t>
            </a:r>
            <a:endParaRPr lang="en-US" sz="1800" dirty="0">
              <a:latin typeface="Times New Roman"/>
              <a:cs typeface="Times New Roman"/>
            </a:endParaRPr>
          </a:p>
          <a:p>
            <a:pPr indent="0">
              <a:buNone/>
            </a:pPr>
            <a:r>
              <a:rPr lang="en-US" sz="1800" dirty="0">
                <a:latin typeface="Times New Roman"/>
                <a:ea typeface="+mn-lt"/>
                <a:cs typeface="+mn-lt"/>
              </a:rPr>
              <a:t>View a simplified, single-line version of the commit history.</a:t>
            </a:r>
            <a:endParaRPr lang="en-US" sz="1800">
              <a:latin typeface="Times New Roman"/>
              <a:cs typeface="Times New Roman"/>
            </a:endParaRPr>
          </a:p>
          <a:p>
            <a:pPr>
              <a:buFont typeface="Arial"/>
              <a:buChar char="•"/>
            </a:pPr>
            <a:r>
              <a:rPr lang="en-US" sz="1800" b="1" dirty="0">
                <a:latin typeface="Times New Roman"/>
                <a:cs typeface="Times New Roman"/>
              </a:rPr>
              <a:t>git blame &lt;file&gt;</a:t>
            </a:r>
            <a:endParaRPr lang="en-US" sz="1800">
              <a:latin typeface="Times New Roman"/>
              <a:cs typeface="Times New Roman"/>
            </a:endParaRPr>
          </a:p>
          <a:p>
            <a:pPr indent="0">
              <a:buNone/>
            </a:pPr>
            <a:r>
              <a:rPr lang="en-US" sz="1800" dirty="0">
                <a:latin typeface="Times New Roman"/>
                <a:ea typeface="+mn-lt"/>
                <a:cs typeface="+mn-lt"/>
              </a:rPr>
              <a:t>See who made changes to each line of a file.</a:t>
            </a:r>
            <a:endParaRPr lang="en-US" sz="1800">
              <a:latin typeface="Times New Roman"/>
              <a:cs typeface="Times New Roman"/>
            </a:endParaRPr>
          </a:p>
          <a:p>
            <a:pPr>
              <a:buNone/>
            </a:pPr>
            <a:endParaRPr lang="en-US" sz="1800" dirty="0">
              <a:latin typeface="Times New Roman"/>
              <a:cs typeface="Times New Roman"/>
            </a:endParaRPr>
          </a:p>
          <a:p>
            <a:pPr>
              <a:buNone/>
            </a:pPr>
            <a:endParaRPr lang="en-US" sz="1800" dirty="0">
              <a:latin typeface="Times New Roman"/>
              <a:cs typeface="Times New Roman"/>
            </a:endParaRPr>
          </a:p>
          <a:p>
            <a:pPr>
              <a:buNone/>
            </a:pPr>
            <a:r>
              <a:rPr lang="en-US" sz="1800" b="1" dirty="0">
                <a:latin typeface="Times New Roman"/>
                <a:cs typeface="Times New Roman"/>
              </a:rPr>
              <a:t>9. Configuring Git:</a:t>
            </a:r>
            <a:endParaRPr lang="en-US" sz="1800">
              <a:latin typeface="Times New Roman"/>
              <a:cs typeface="Times New Roman"/>
            </a:endParaRPr>
          </a:p>
          <a:p>
            <a:pPr>
              <a:buFont typeface="Arial"/>
              <a:buChar char="•"/>
            </a:pPr>
            <a:r>
              <a:rPr lang="en-US" sz="1800" b="1" dirty="0">
                <a:latin typeface="Times New Roman"/>
                <a:cs typeface="Times New Roman"/>
              </a:rPr>
              <a:t>git config --global user.name "Your Name"</a:t>
            </a:r>
            <a:endParaRPr lang="en-US" sz="1800">
              <a:latin typeface="Times New Roman"/>
              <a:cs typeface="Times New Roman"/>
            </a:endParaRPr>
          </a:p>
          <a:p>
            <a:pPr indent="0">
              <a:buNone/>
            </a:pPr>
            <a:r>
              <a:rPr lang="en-US" sz="1800" dirty="0">
                <a:latin typeface="Times New Roman"/>
                <a:ea typeface="+mn-lt"/>
                <a:cs typeface="+mn-lt"/>
              </a:rPr>
              <a:t>Set your name for commits.</a:t>
            </a:r>
            <a:endParaRPr lang="en-US" sz="1800">
              <a:latin typeface="Times New Roman"/>
              <a:cs typeface="Times New Roman"/>
            </a:endParaRPr>
          </a:p>
          <a:p>
            <a:pPr>
              <a:buFont typeface="Arial"/>
              <a:buChar char="•"/>
            </a:pPr>
            <a:r>
              <a:rPr lang="en-US" sz="1800" b="1" dirty="0">
                <a:latin typeface="Times New Roman"/>
                <a:cs typeface="Times New Roman"/>
              </a:rPr>
              <a:t>git config --global user.email "</a:t>
            </a:r>
            <a:r>
              <a:rPr lang="en-US" sz="1800" b="1" dirty="0">
                <a:latin typeface="Times New Roman"/>
                <a:cs typeface="Times New Roman"/>
                <a:hlinkClick r:id="rId2"/>
              </a:rPr>
              <a:t>youremail@example.com</a:t>
            </a:r>
            <a:r>
              <a:rPr lang="en-US" sz="1800" b="1" dirty="0">
                <a:latin typeface="Times New Roman"/>
                <a:cs typeface="Times New Roman"/>
              </a:rPr>
              <a:t>"</a:t>
            </a:r>
            <a:endParaRPr lang="en-US" sz="1800">
              <a:latin typeface="Times New Roman"/>
              <a:cs typeface="Times New Roman"/>
            </a:endParaRPr>
          </a:p>
          <a:p>
            <a:pPr indent="0">
              <a:buNone/>
            </a:pPr>
            <a:r>
              <a:rPr lang="en-US" sz="1800" dirty="0">
                <a:latin typeface="Times New Roman"/>
                <a:ea typeface="+mn-lt"/>
                <a:cs typeface="+mn-lt"/>
              </a:rPr>
              <a:t>Set your email for commits.</a:t>
            </a:r>
            <a:endParaRPr lang="en-US" sz="1800">
              <a:latin typeface="Times New Roman"/>
              <a:cs typeface="Times New Roman"/>
            </a:endParaRPr>
          </a:p>
          <a:p>
            <a:pPr marL="0" indent="0">
              <a:buNone/>
            </a:pPr>
            <a:endParaRPr lang="en-US" sz="1800" dirty="0">
              <a:latin typeface="Times New Roman"/>
              <a:cs typeface="Times New Roman"/>
            </a:endParaRPr>
          </a:p>
        </p:txBody>
      </p:sp>
      <p:sp>
        <p:nvSpPr>
          <p:cNvPr id="3" name="Title 2">
            <a:extLst>
              <a:ext uri="{FF2B5EF4-FFF2-40B4-BE49-F238E27FC236}">
                <a16:creationId xmlns:a16="http://schemas.microsoft.com/office/drawing/2014/main" id="{84BB05F7-E328-2359-EF08-2A4509F2E3C6}"/>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694038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a:grpSpLocks noGrp="1" noUngrp="1" noRot="1" noMove="1" noResize="1"/>
          </p:cNvGrpSpPr>
          <p:nvPr/>
        </p:nvGrpSpPr>
        <p:grpSpPr>
          <a:xfrm>
            <a:off x="-8878" y="-35513"/>
            <a:ext cx="6296788" cy="6924583"/>
            <a:chOff x="-6659" y="0"/>
            <a:chExt cx="4722591" cy="5143500"/>
          </a:xfrm>
        </p:grpSpPr>
        <p:sp>
          <p:nvSpPr>
            <p:cNvPr id="10" name="Flowchart: Delay 9"/>
            <p:cNvSpPr>
              <a:spLocks noGrp="1" noRot="1" noMove="1" noResize="1" noEditPoints="1" noAdjustHandles="1" noChangeArrowheads="1" noChangeShapeType="1"/>
            </p:cNvSpPr>
            <p:nvPr/>
          </p:nvSpPr>
          <p:spPr>
            <a:xfrm>
              <a:off x="-1" y="2"/>
              <a:ext cx="4715933" cy="5143498"/>
            </a:xfrm>
            <a:prstGeom prst="flowChartDelay">
              <a:avLst/>
            </a:prstGeom>
            <a:blipFill>
              <a:blip r:embed="rId2">
                <a:alphaModFix amt="78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8000" b="1"/>
            </a:p>
          </p:txBody>
        </p:sp>
        <p:sp>
          <p:nvSpPr>
            <p:cNvPr id="3" name="Flowchart: Delay 2"/>
            <p:cNvSpPr/>
            <p:nvPr/>
          </p:nvSpPr>
          <p:spPr>
            <a:xfrm>
              <a:off x="-6659" y="0"/>
              <a:ext cx="4715933" cy="5143498"/>
            </a:xfrm>
            <a:prstGeom prst="flowChartDelay">
              <a:avLst/>
            </a:prstGeom>
            <a:gradFill>
              <a:gsLst>
                <a:gs pos="0">
                  <a:srgbClr val="A71F36"/>
                </a:gs>
                <a:gs pos="19000">
                  <a:srgbClr val="A71F36"/>
                </a:gs>
                <a:gs pos="100000">
                  <a:srgbClr val="EF4B4A">
                    <a:tint val="23500"/>
                    <a:satMod val="160000"/>
                    <a:alpha val="0"/>
                    <a:lumMod val="0"/>
                    <a:lumOff val="10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0" b="1">
                  <a:latin typeface="Brush Script MT" panose="03060802040406070304" pitchFamily="66" charset="0"/>
                </a:rPr>
                <a:t>Thank You</a:t>
              </a:r>
            </a:p>
          </p:txBody>
        </p:sp>
      </p:grpSp>
      <p:pic>
        <p:nvPicPr>
          <p:cNvPr id="20" name="Picture 19" descr="A black background with red and grey text&#10;&#10;Description automatically generated"/>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9131301" y="5756413"/>
            <a:ext cx="3060700" cy="1600200"/>
          </a:xfrm>
          <a:prstGeom prst="rect">
            <a:avLst/>
          </a:prstGeom>
        </p:spPr>
      </p:pic>
      <p:sp>
        <p:nvSpPr>
          <p:cNvPr id="25" name="Rectangle 24"/>
          <p:cNvSpPr/>
          <p:nvPr/>
        </p:nvSpPr>
        <p:spPr>
          <a:xfrm>
            <a:off x="6096001" y="1424698"/>
            <a:ext cx="5395207" cy="61854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135">
              <a:solidFill>
                <a:srgbClr val="A71F36"/>
              </a:solidFill>
            </a:endParaRPr>
          </a:p>
        </p:txBody>
      </p:sp>
      <p:sp>
        <p:nvSpPr>
          <p:cNvPr id="26" name="Rectangle 25"/>
          <p:cNvSpPr/>
          <p:nvPr/>
        </p:nvSpPr>
        <p:spPr>
          <a:xfrm>
            <a:off x="8732663" y="2723310"/>
            <a:ext cx="4121935" cy="140693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2135">
                <a:solidFill>
                  <a:srgbClr val="A71F36"/>
                </a:solidFill>
              </a:rPr>
              <a:t> </a:t>
            </a:r>
          </a:p>
        </p:txBody>
      </p:sp>
    </p:spTree>
    <p:extLst>
      <p:ext uri="{BB962C8B-B14F-4D97-AF65-F5344CB8AC3E}">
        <p14:creationId xmlns:p14="http://schemas.microsoft.com/office/powerpoint/2010/main" val="278715987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BF462D-EF86-9929-CADB-A718DDD4A408}"/>
              </a:ext>
            </a:extLst>
          </p:cNvPr>
          <p:cNvSpPr>
            <a:spLocks noGrp="1"/>
          </p:cNvSpPr>
          <p:nvPr>
            <p:ph idx="1"/>
          </p:nvPr>
        </p:nvSpPr>
        <p:spPr>
          <a:xfrm>
            <a:off x="124326" y="1121660"/>
            <a:ext cx="11091968" cy="4851269"/>
          </a:xfrm>
        </p:spPr>
        <p:txBody>
          <a:bodyPr vert="horz" lIns="91440" tIns="45720" rIns="91440" bIns="45720" rtlCol="0" anchor="t">
            <a:normAutofit/>
          </a:bodyPr>
          <a:lstStyle/>
          <a:p>
            <a:pPr>
              <a:buNone/>
            </a:pPr>
            <a:r>
              <a:rPr lang="en-US" sz="1800" dirty="0">
                <a:latin typeface="Times New Roman"/>
                <a:ea typeface="+mn-lt"/>
                <a:cs typeface="+mn-lt"/>
              </a:rPr>
              <a:t>GitHub is a web-based platform for version control and collaboration. It allows developers to store and manage their code projects, track changes, and work together with others. GitHub is built on </a:t>
            </a:r>
            <a:r>
              <a:rPr lang="en-US" sz="1800" b="1" dirty="0">
                <a:latin typeface="Times New Roman"/>
                <a:ea typeface="+mn-lt"/>
                <a:cs typeface="+mn-lt"/>
              </a:rPr>
              <a:t>Git</a:t>
            </a:r>
            <a:r>
              <a:rPr lang="en-US" sz="1800" dirty="0">
                <a:latin typeface="Times New Roman"/>
                <a:ea typeface="+mn-lt"/>
                <a:cs typeface="+mn-lt"/>
              </a:rPr>
              <a:t>, a version control system that helps developers manage code changes in an organized manner.</a:t>
            </a:r>
            <a:endParaRPr lang="en-US" sz="1800" dirty="0">
              <a:latin typeface="Times New Roman"/>
              <a:cs typeface="Times New Roman"/>
            </a:endParaRPr>
          </a:p>
          <a:p>
            <a:pPr>
              <a:buNone/>
            </a:pPr>
            <a:r>
              <a:rPr lang="en-US" sz="1800" b="1" dirty="0">
                <a:latin typeface="Times New Roman"/>
                <a:cs typeface="Times New Roman"/>
              </a:rPr>
              <a:t>Key Concepts:</a:t>
            </a:r>
          </a:p>
          <a:p>
            <a:pPr>
              <a:buFont typeface="Arial"/>
              <a:buChar char="•"/>
            </a:pPr>
            <a:r>
              <a:rPr lang="en-US" sz="1800" b="1" dirty="0">
                <a:latin typeface="Times New Roman"/>
                <a:ea typeface="+mn-lt"/>
                <a:cs typeface="+mn-lt"/>
              </a:rPr>
              <a:t>Version Control</a:t>
            </a:r>
            <a:r>
              <a:rPr lang="en-US" sz="1800" dirty="0">
                <a:latin typeface="Times New Roman"/>
                <a:ea typeface="+mn-lt"/>
                <a:cs typeface="+mn-lt"/>
              </a:rPr>
              <a:t>: GitHub helps manage changes to files, enabling users to go back to previous versions of a project if needed.</a:t>
            </a:r>
            <a:endParaRPr lang="en-US" sz="1800" dirty="0">
              <a:latin typeface="Times New Roman"/>
              <a:cs typeface="Times New Roman"/>
            </a:endParaRPr>
          </a:p>
          <a:p>
            <a:pPr>
              <a:buFont typeface="Arial"/>
              <a:buChar char="•"/>
            </a:pPr>
            <a:r>
              <a:rPr lang="en-US" sz="1800" b="1" dirty="0">
                <a:latin typeface="Times New Roman"/>
                <a:ea typeface="+mn-lt"/>
                <a:cs typeface="+mn-lt"/>
              </a:rPr>
              <a:t>Repository (Repo)</a:t>
            </a:r>
            <a:r>
              <a:rPr lang="en-US" sz="1800" dirty="0">
                <a:latin typeface="Times New Roman"/>
                <a:ea typeface="+mn-lt"/>
                <a:cs typeface="+mn-lt"/>
              </a:rPr>
              <a:t>: A storage space on GitHub where a project's files and their revision history are kept.</a:t>
            </a:r>
            <a:endParaRPr lang="en-US" sz="1800" dirty="0">
              <a:latin typeface="Times New Roman"/>
              <a:cs typeface="Times New Roman"/>
            </a:endParaRPr>
          </a:p>
          <a:p>
            <a:pPr>
              <a:buFont typeface="Arial"/>
              <a:buChar char="•"/>
            </a:pPr>
            <a:r>
              <a:rPr lang="en-US" sz="1800" b="1" dirty="0">
                <a:latin typeface="Times New Roman"/>
                <a:ea typeface="+mn-lt"/>
                <a:cs typeface="+mn-lt"/>
              </a:rPr>
              <a:t>Commit</a:t>
            </a:r>
            <a:r>
              <a:rPr lang="en-US" sz="1800" dirty="0">
                <a:latin typeface="Times New Roman"/>
                <a:ea typeface="+mn-lt"/>
                <a:cs typeface="+mn-lt"/>
              </a:rPr>
              <a:t>: A snapshot of changes made to the project. Each commit is identified by a unique ID.</a:t>
            </a:r>
            <a:endParaRPr lang="en-US" sz="1800" dirty="0">
              <a:latin typeface="Times New Roman"/>
              <a:cs typeface="Times New Roman"/>
            </a:endParaRPr>
          </a:p>
          <a:p>
            <a:pPr>
              <a:buFont typeface="Arial"/>
              <a:buChar char="•"/>
            </a:pPr>
            <a:r>
              <a:rPr lang="en-US" sz="1800" b="1" dirty="0">
                <a:latin typeface="Times New Roman"/>
                <a:ea typeface="+mn-lt"/>
                <a:cs typeface="+mn-lt"/>
              </a:rPr>
              <a:t>Branch</a:t>
            </a:r>
            <a:r>
              <a:rPr lang="en-US" sz="1800" dirty="0">
                <a:latin typeface="Times New Roman"/>
                <a:ea typeface="+mn-lt"/>
                <a:cs typeface="+mn-lt"/>
              </a:rPr>
              <a:t>: A separate line of development. This allows developers to work on features independently without affecting the main codebase.</a:t>
            </a:r>
            <a:endParaRPr lang="en-US" sz="1800" dirty="0">
              <a:latin typeface="Times New Roman"/>
              <a:cs typeface="Times New Roman"/>
            </a:endParaRPr>
          </a:p>
          <a:p>
            <a:pPr>
              <a:buFont typeface="Arial"/>
              <a:buChar char="•"/>
            </a:pPr>
            <a:r>
              <a:rPr lang="en-US" sz="1800" b="1" dirty="0">
                <a:latin typeface="Times New Roman"/>
                <a:ea typeface="+mn-lt"/>
                <a:cs typeface="+mn-lt"/>
              </a:rPr>
              <a:t>Pull Request</a:t>
            </a:r>
            <a:r>
              <a:rPr lang="en-US" sz="1800" dirty="0">
                <a:latin typeface="Times New Roman"/>
                <a:ea typeface="+mn-lt"/>
                <a:cs typeface="+mn-lt"/>
              </a:rPr>
              <a:t>: A request to merge changes from one branch into another, typically for review before merging into the main code.</a:t>
            </a:r>
            <a:endParaRPr lang="en-US" sz="1800" dirty="0">
              <a:latin typeface="Times New Roman"/>
              <a:cs typeface="Times New Roman"/>
            </a:endParaRPr>
          </a:p>
          <a:p>
            <a:pPr>
              <a:buFont typeface="Arial"/>
              <a:buChar char="•"/>
            </a:pPr>
            <a:r>
              <a:rPr lang="en-US" sz="1800" b="1" dirty="0">
                <a:latin typeface="Times New Roman"/>
                <a:ea typeface="+mn-lt"/>
                <a:cs typeface="+mn-lt"/>
              </a:rPr>
              <a:t>Fork</a:t>
            </a:r>
            <a:r>
              <a:rPr lang="en-US" sz="1800" dirty="0">
                <a:latin typeface="Times New Roman"/>
                <a:ea typeface="+mn-lt"/>
                <a:cs typeface="+mn-lt"/>
              </a:rPr>
              <a:t>: A copy of a repository that allows you to freely experiment with changes without affecting the original project.</a:t>
            </a:r>
            <a:endParaRPr lang="en-US" sz="1800" dirty="0">
              <a:latin typeface="Times New Roman"/>
              <a:cs typeface="Times New Roman"/>
            </a:endParaRPr>
          </a:p>
          <a:p>
            <a:pPr marL="0" indent="0">
              <a:buNone/>
            </a:pPr>
            <a:endParaRPr lang="en-US" sz="1800" dirty="0">
              <a:latin typeface="Times New Roman"/>
              <a:cs typeface="Times New Roman"/>
            </a:endParaRPr>
          </a:p>
        </p:txBody>
      </p:sp>
      <p:sp>
        <p:nvSpPr>
          <p:cNvPr id="3" name="Title 2">
            <a:extLst>
              <a:ext uri="{FF2B5EF4-FFF2-40B4-BE49-F238E27FC236}">
                <a16:creationId xmlns:a16="http://schemas.microsoft.com/office/drawing/2014/main" id="{07A2FC5E-C068-E0D3-87A0-34AE7612D60C}"/>
              </a:ext>
            </a:extLst>
          </p:cNvPr>
          <p:cNvSpPr>
            <a:spLocks noGrp="1"/>
          </p:cNvSpPr>
          <p:nvPr>
            <p:ph type="title"/>
          </p:nvPr>
        </p:nvSpPr>
        <p:spPr>
          <a:xfrm>
            <a:off x="124326" y="126447"/>
            <a:ext cx="11091969" cy="807005"/>
          </a:xfrm>
        </p:spPr>
        <p:txBody>
          <a:bodyPr>
            <a:normAutofit/>
          </a:bodyPr>
          <a:lstStyle/>
          <a:p>
            <a:r>
              <a:rPr lang="en-US" sz="2800" dirty="0">
                <a:solidFill>
                  <a:srgbClr val="C00000"/>
                </a:solidFill>
                <a:latin typeface="Times New Roman"/>
                <a:cs typeface="Times New Roman"/>
              </a:rPr>
              <a:t>What is GitHub?</a:t>
            </a:r>
            <a:endParaRPr lang="en-US" sz="2800" dirty="0">
              <a:solidFill>
                <a:srgbClr val="C00000"/>
              </a:solidFill>
            </a:endParaRPr>
          </a:p>
        </p:txBody>
      </p:sp>
    </p:spTree>
    <p:extLst>
      <p:ext uri="{BB962C8B-B14F-4D97-AF65-F5344CB8AC3E}">
        <p14:creationId xmlns:p14="http://schemas.microsoft.com/office/powerpoint/2010/main" val="4290621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67D1EC-7157-AF0F-D53D-D7AC2E2E5CC1}"/>
              </a:ext>
            </a:extLst>
          </p:cNvPr>
          <p:cNvSpPr>
            <a:spLocks noGrp="1"/>
          </p:cNvSpPr>
          <p:nvPr>
            <p:ph idx="1"/>
          </p:nvPr>
        </p:nvSpPr>
        <p:spPr>
          <a:xfrm>
            <a:off x="135212" y="1099888"/>
            <a:ext cx="11091968" cy="4851269"/>
          </a:xfrm>
        </p:spPr>
        <p:txBody>
          <a:bodyPr vert="horz" lIns="91440" tIns="45720" rIns="91440" bIns="45720" rtlCol="0" anchor="t">
            <a:normAutofit/>
          </a:bodyPr>
          <a:lstStyle/>
          <a:p>
            <a:pPr>
              <a:buNone/>
            </a:pPr>
            <a:r>
              <a:rPr lang="en-US" sz="1800" dirty="0">
                <a:latin typeface="Times New Roman"/>
                <a:cs typeface="Times New Roman"/>
              </a:rPr>
              <a:t>Step-by-Step Guide to Using GitHub</a:t>
            </a:r>
          </a:p>
          <a:p>
            <a:pPr>
              <a:buNone/>
            </a:pPr>
            <a:r>
              <a:rPr lang="en-US" sz="1800" dirty="0">
                <a:latin typeface="Times New Roman"/>
                <a:cs typeface="Times New Roman"/>
              </a:rPr>
              <a:t>Step 1: Set up a GitHub Account</a:t>
            </a:r>
          </a:p>
          <a:p>
            <a:pPr>
              <a:buFont typeface="Arial"/>
              <a:buChar char="•"/>
            </a:pPr>
            <a:r>
              <a:rPr lang="en-US" sz="1800" b="1" dirty="0">
                <a:latin typeface="Times New Roman"/>
                <a:ea typeface="+mn-lt"/>
                <a:cs typeface="+mn-lt"/>
              </a:rPr>
              <a:t>Go to GitHub</a:t>
            </a:r>
            <a:r>
              <a:rPr lang="en-US" sz="1800" dirty="0">
                <a:latin typeface="Times New Roman"/>
                <a:ea typeface="+mn-lt"/>
                <a:cs typeface="+mn-lt"/>
              </a:rPr>
              <a:t>: Open your web browser and visit </a:t>
            </a:r>
            <a:r>
              <a:rPr lang="en-US" sz="1800" dirty="0">
                <a:latin typeface="Times New Roman"/>
                <a:ea typeface="+mn-lt"/>
                <a:cs typeface="+mn-lt"/>
                <a:hlinkClick r:id="rId2"/>
              </a:rPr>
              <a:t>github.com</a:t>
            </a:r>
            <a:r>
              <a:rPr lang="en-US" sz="1800" dirty="0">
                <a:latin typeface="Times New Roman"/>
                <a:ea typeface="+mn-lt"/>
                <a:cs typeface="+mn-lt"/>
              </a:rPr>
              <a:t>.</a:t>
            </a:r>
            <a:endParaRPr lang="en-US" sz="1800">
              <a:latin typeface="Times New Roman"/>
              <a:cs typeface="Times New Roman"/>
            </a:endParaRPr>
          </a:p>
          <a:p>
            <a:pPr>
              <a:buFont typeface="Arial"/>
              <a:buChar char="•"/>
            </a:pPr>
            <a:r>
              <a:rPr lang="en-US" sz="1800" b="1" dirty="0">
                <a:latin typeface="Times New Roman"/>
                <a:ea typeface="+mn-lt"/>
                <a:cs typeface="+mn-lt"/>
              </a:rPr>
              <a:t>Sign Up</a:t>
            </a:r>
            <a:r>
              <a:rPr lang="en-US" sz="1800" dirty="0">
                <a:latin typeface="Times New Roman"/>
                <a:ea typeface="+mn-lt"/>
                <a:cs typeface="+mn-lt"/>
              </a:rPr>
              <a:t>: Create an account by providing your email, creating a username, and setting a password.</a:t>
            </a:r>
            <a:endParaRPr lang="en-US" sz="1800" dirty="0">
              <a:latin typeface="Times New Roman"/>
              <a:cs typeface="Times New Roman"/>
            </a:endParaRPr>
          </a:p>
          <a:p>
            <a:pPr indent="0">
              <a:buNone/>
            </a:pPr>
            <a:r>
              <a:rPr lang="en-US" sz="1800" dirty="0">
                <a:latin typeface="Times New Roman"/>
                <a:cs typeface="Times New Roman"/>
              </a:rPr>
              <a:t>Step 2: Install Git on Your Computer</a:t>
            </a:r>
          </a:p>
          <a:p>
            <a:pPr>
              <a:buFont typeface="Arial"/>
              <a:buChar char="•"/>
            </a:pPr>
            <a:r>
              <a:rPr lang="en-US" sz="1800" b="1" dirty="0">
                <a:latin typeface="Times New Roman"/>
                <a:ea typeface="+mn-lt"/>
                <a:cs typeface="+mn-lt"/>
              </a:rPr>
              <a:t>Download Git</a:t>
            </a:r>
            <a:r>
              <a:rPr lang="en-US" sz="1800" dirty="0">
                <a:latin typeface="Times New Roman"/>
                <a:ea typeface="+mn-lt"/>
                <a:cs typeface="+mn-lt"/>
              </a:rPr>
              <a:t>: Go to </a:t>
            </a:r>
            <a:r>
              <a:rPr lang="en-US" sz="1800" dirty="0">
                <a:latin typeface="Times New Roman"/>
                <a:ea typeface="+mn-lt"/>
                <a:cs typeface="+mn-lt"/>
                <a:hlinkClick r:id="rId3"/>
              </a:rPr>
              <a:t>git-scm.com</a:t>
            </a:r>
            <a:r>
              <a:rPr lang="en-US" sz="1800" dirty="0">
                <a:latin typeface="Times New Roman"/>
                <a:ea typeface="+mn-lt"/>
                <a:cs typeface="+mn-lt"/>
              </a:rPr>
              <a:t> and download the Git software for your operating system (Windows, Mac, Linux).</a:t>
            </a:r>
            <a:endParaRPr lang="en-US" sz="1800">
              <a:latin typeface="Times New Roman"/>
              <a:cs typeface="Times New Roman"/>
            </a:endParaRPr>
          </a:p>
          <a:p>
            <a:pPr>
              <a:buFont typeface="Arial"/>
              <a:buChar char="•"/>
            </a:pPr>
            <a:r>
              <a:rPr lang="en-US" sz="1800" b="1" dirty="0">
                <a:latin typeface="Times New Roman"/>
                <a:ea typeface="+mn-lt"/>
                <a:cs typeface="+mn-lt"/>
              </a:rPr>
              <a:t>Install Git</a:t>
            </a:r>
            <a:r>
              <a:rPr lang="en-US" sz="1800" dirty="0">
                <a:latin typeface="Times New Roman"/>
                <a:ea typeface="+mn-lt"/>
                <a:cs typeface="+mn-lt"/>
              </a:rPr>
              <a:t>: Follow the installation instructions. This will install Git on your local computer so you can interact with GitHub repositories.</a:t>
            </a:r>
            <a:endParaRPr lang="en-US" sz="1800" dirty="0">
              <a:latin typeface="Times New Roman"/>
              <a:cs typeface="Times New Roman"/>
            </a:endParaRPr>
          </a:p>
          <a:p>
            <a:pPr indent="0">
              <a:buNone/>
            </a:pPr>
            <a:r>
              <a:rPr lang="en-US" sz="1800" dirty="0">
                <a:latin typeface="Times New Roman"/>
                <a:cs typeface="Times New Roman"/>
              </a:rPr>
              <a:t>Step 3: Create a New Repository (Repo)</a:t>
            </a:r>
          </a:p>
          <a:p>
            <a:pPr>
              <a:buFont typeface="Arial"/>
              <a:buChar char="•"/>
            </a:pPr>
            <a:r>
              <a:rPr lang="en-US" sz="1800" b="1" dirty="0">
                <a:latin typeface="Times New Roman"/>
                <a:ea typeface="+mn-lt"/>
                <a:cs typeface="+mn-lt"/>
              </a:rPr>
              <a:t>Login to GitHub</a:t>
            </a:r>
            <a:r>
              <a:rPr lang="en-US" sz="1800" dirty="0">
                <a:latin typeface="Times New Roman"/>
                <a:ea typeface="+mn-lt"/>
                <a:cs typeface="+mn-lt"/>
              </a:rPr>
              <a:t>: Log in to your GitHub account.</a:t>
            </a:r>
            <a:endParaRPr lang="en-US" sz="1800">
              <a:latin typeface="Times New Roman"/>
              <a:cs typeface="Times New Roman"/>
            </a:endParaRPr>
          </a:p>
          <a:p>
            <a:pPr>
              <a:buFont typeface="Arial"/>
              <a:buChar char="•"/>
            </a:pPr>
            <a:r>
              <a:rPr lang="en-US" sz="1800" b="1" dirty="0">
                <a:latin typeface="Times New Roman"/>
                <a:ea typeface="+mn-lt"/>
                <a:cs typeface="+mn-lt"/>
              </a:rPr>
              <a:t>New Repository</a:t>
            </a:r>
            <a:r>
              <a:rPr lang="en-US" sz="1800" dirty="0">
                <a:latin typeface="Times New Roman"/>
                <a:ea typeface="+mn-lt"/>
                <a:cs typeface="+mn-lt"/>
              </a:rPr>
              <a:t>: On your GitHub home page, click the </a:t>
            </a:r>
            <a:r>
              <a:rPr lang="en-US" sz="1800" b="1" dirty="0">
                <a:latin typeface="Times New Roman"/>
                <a:ea typeface="+mn-lt"/>
                <a:cs typeface="+mn-lt"/>
              </a:rPr>
              <a:t>"New"</a:t>
            </a:r>
            <a:r>
              <a:rPr lang="en-US" sz="1800" dirty="0">
                <a:latin typeface="Times New Roman"/>
                <a:ea typeface="+mn-lt"/>
                <a:cs typeface="+mn-lt"/>
              </a:rPr>
              <a:t> button (or </a:t>
            </a:r>
            <a:r>
              <a:rPr lang="en-US" sz="1800" b="1" dirty="0">
                <a:latin typeface="Times New Roman"/>
                <a:ea typeface="+mn-lt"/>
                <a:cs typeface="+mn-lt"/>
              </a:rPr>
              <a:t>"+"</a:t>
            </a:r>
            <a:r>
              <a:rPr lang="en-US" sz="1800" dirty="0">
                <a:latin typeface="Times New Roman"/>
                <a:ea typeface="+mn-lt"/>
                <a:cs typeface="+mn-lt"/>
              </a:rPr>
              <a:t> symbol), which allows you to create a new repository.</a:t>
            </a:r>
            <a:endParaRPr lang="en-US" sz="1800">
              <a:latin typeface="Times New Roman"/>
              <a:cs typeface="Times New Roman"/>
            </a:endParaRPr>
          </a:p>
          <a:p>
            <a:pPr>
              <a:buFont typeface="Arial"/>
              <a:buChar char="•"/>
            </a:pPr>
            <a:endParaRPr lang="en-US" sz="1800" dirty="0">
              <a:latin typeface="Times New Roman"/>
              <a:cs typeface="Times New Roman"/>
            </a:endParaRPr>
          </a:p>
          <a:p>
            <a:pPr marL="0" indent="0">
              <a:buNone/>
            </a:pPr>
            <a:endParaRPr lang="en-US" sz="2100" dirty="0"/>
          </a:p>
        </p:txBody>
      </p:sp>
      <p:pic>
        <p:nvPicPr>
          <p:cNvPr id="4" name="Picture 3" descr="Home - Gang of Crypto">
            <a:extLst>
              <a:ext uri="{FF2B5EF4-FFF2-40B4-BE49-F238E27FC236}">
                <a16:creationId xmlns:a16="http://schemas.microsoft.com/office/drawing/2014/main" id="{0CDCE498-E756-619C-E9D9-3498214AAC2E}"/>
              </a:ext>
            </a:extLst>
          </p:cNvPr>
          <p:cNvPicPr>
            <a:picLocks noChangeAspect="1"/>
          </p:cNvPicPr>
          <p:nvPr/>
        </p:nvPicPr>
        <p:blipFill>
          <a:blip r:embed="rId4"/>
          <a:srcRect l="27258" t="16506" r="25780" b="14937"/>
          <a:stretch/>
        </p:blipFill>
        <p:spPr>
          <a:xfrm>
            <a:off x="10292443" y="1099887"/>
            <a:ext cx="1132128" cy="1766847"/>
          </a:xfrm>
          <a:prstGeom prst="rect">
            <a:avLst/>
          </a:prstGeom>
        </p:spPr>
      </p:pic>
    </p:spTree>
    <p:extLst>
      <p:ext uri="{BB962C8B-B14F-4D97-AF65-F5344CB8AC3E}">
        <p14:creationId xmlns:p14="http://schemas.microsoft.com/office/powerpoint/2010/main" val="995199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2A3677-113D-1270-B941-4A25C947399D}"/>
              </a:ext>
            </a:extLst>
          </p:cNvPr>
          <p:cNvSpPr>
            <a:spLocks noGrp="1"/>
          </p:cNvSpPr>
          <p:nvPr>
            <p:ph idx="1"/>
          </p:nvPr>
        </p:nvSpPr>
        <p:spPr>
          <a:xfrm>
            <a:off x="146097" y="1099888"/>
            <a:ext cx="11091968" cy="4851269"/>
          </a:xfrm>
        </p:spPr>
        <p:txBody>
          <a:bodyPr vert="horz" lIns="91440" tIns="45720" rIns="91440" bIns="45720" rtlCol="0" anchor="t">
            <a:normAutofit/>
          </a:bodyPr>
          <a:lstStyle/>
          <a:p>
            <a:pPr marL="0" indent="0">
              <a:buNone/>
            </a:pPr>
            <a:r>
              <a:rPr lang="en-US" sz="1800" b="1" dirty="0">
                <a:latin typeface="Times New Roman"/>
                <a:ea typeface="+mn-lt"/>
                <a:cs typeface="+mn-lt"/>
              </a:rPr>
              <a:t>Set Repository Details</a:t>
            </a:r>
            <a:r>
              <a:rPr lang="en-US" sz="1800" dirty="0">
                <a:latin typeface="Times New Roman"/>
                <a:ea typeface="+mn-lt"/>
                <a:cs typeface="+mn-lt"/>
              </a:rPr>
              <a:t>:</a:t>
            </a:r>
            <a:endParaRPr lang="en-US" sz="1800">
              <a:latin typeface="Times New Roman"/>
              <a:cs typeface="Times New Roman"/>
            </a:endParaRPr>
          </a:p>
          <a:p>
            <a:pPr marL="971550" lvl="1" indent="-285750">
              <a:buFont typeface="Arial"/>
              <a:buChar char="•"/>
            </a:pPr>
            <a:r>
              <a:rPr lang="en-US" sz="1800" b="1" dirty="0">
                <a:latin typeface="Times New Roman"/>
                <a:ea typeface="+mn-lt"/>
                <a:cs typeface="+mn-lt"/>
              </a:rPr>
              <a:t>Repository name</a:t>
            </a:r>
            <a:r>
              <a:rPr lang="en-US" sz="1800" dirty="0">
                <a:latin typeface="Times New Roman"/>
                <a:ea typeface="+mn-lt"/>
                <a:cs typeface="+mn-lt"/>
              </a:rPr>
              <a:t>: Give your repository a name.</a:t>
            </a:r>
            <a:endParaRPr lang="en-US" sz="1800">
              <a:latin typeface="Times New Roman"/>
              <a:cs typeface="Times New Roman"/>
            </a:endParaRPr>
          </a:p>
          <a:p>
            <a:pPr marL="971550" lvl="1" indent="-285750">
              <a:buFont typeface="Arial"/>
              <a:buChar char="•"/>
            </a:pPr>
            <a:r>
              <a:rPr lang="en-US" sz="1800" b="1" dirty="0">
                <a:latin typeface="Times New Roman"/>
                <a:ea typeface="+mn-lt"/>
                <a:cs typeface="+mn-lt"/>
              </a:rPr>
              <a:t>Description</a:t>
            </a:r>
            <a:r>
              <a:rPr lang="en-US" sz="1800" dirty="0">
                <a:latin typeface="Times New Roman"/>
                <a:ea typeface="+mn-lt"/>
                <a:cs typeface="+mn-lt"/>
              </a:rPr>
              <a:t>: Optionally, provide a description of your project.</a:t>
            </a:r>
            <a:endParaRPr lang="en-US" sz="1800">
              <a:latin typeface="Times New Roman"/>
              <a:cs typeface="Times New Roman"/>
            </a:endParaRPr>
          </a:p>
          <a:p>
            <a:pPr marL="971550" lvl="1" indent="-285750">
              <a:buFont typeface="Arial"/>
              <a:buChar char="•"/>
            </a:pPr>
            <a:r>
              <a:rPr lang="en-US" sz="1800" b="1" dirty="0">
                <a:latin typeface="Times New Roman"/>
                <a:ea typeface="+mn-lt"/>
                <a:cs typeface="+mn-lt"/>
              </a:rPr>
              <a:t>Public or Private</a:t>
            </a:r>
            <a:r>
              <a:rPr lang="en-US" sz="1800" dirty="0">
                <a:latin typeface="Times New Roman"/>
                <a:ea typeface="+mn-lt"/>
                <a:cs typeface="+mn-lt"/>
              </a:rPr>
              <a:t>: Choose whether your repository will be visible to others (Public) or kept private (Private).</a:t>
            </a:r>
            <a:endParaRPr lang="en-US" sz="1800">
              <a:latin typeface="Times New Roman"/>
              <a:cs typeface="Times New Roman"/>
            </a:endParaRPr>
          </a:p>
          <a:p>
            <a:pPr>
              <a:buFont typeface="Arial"/>
              <a:buChar char="•"/>
            </a:pPr>
            <a:r>
              <a:rPr lang="en-US" sz="1800" b="1" dirty="0">
                <a:latin typeface="Times New Roman"/>
                <a:ea typeface="+mn-lt"/>
                <a:cs typeface="+mn-lt"/>
              </a:rPr>
              <a:t>Create Repository</a:t>
            </a:r>
            <a:r>
              <a:rPr lang="en-US" sz="1800" dirty="0">
                <a:latin typeface="Times New Roman"/>
                <a:ea typeface="+mn-lt"/>
                <a:cs typeface="+mn-lt"/>
              </a:rPr>
              <a:t>: Click "Create Repository" to set up the repo.</a:t>
            </a:r>
            <a:endParaRPr lang="en-US" sz="1800" dirty="0">
              <a:latin typeface="Times New Roman"/>
              <a:cs typeface="Times New Roman"/>
            </a:endParaRPr>
          </a:p>
          <a:p>
            <a:pPr indent="0">
              <a:buNone/>
            </a:pPr>
            <a:r>
              <a:rPr lang="en-US" sz="1800" dirty="0">
                <a:latin typeface="Times New Roman"/>
                <a:cs typeface="Times New Roman"/>
              </a:rPr>
              <a:t>Step 4: Clone a Repository to Your Local Machine</a:t>
            </a:r>
          </a:p>
          <a:p>
            <a:pPr>
              <a:buFont typeface="Arial"/>
              <a:buChar char="•"/>
            </a:pPr>
            <a:r>
              <a:rPr lang="en-US" sz="1800" b="1" dirty="0">
                <a:latin typeface="Times New Roman"/>
                <a:ea typeface="+mn-lt"/>
                <a:cs typeface="+mn-lt"/>
              </a:rPr>
              <a:t>Find the Repo on GitHub</a:t>
            </a:r>
            <a:r>
              <a:rPr lang="en-US" sz="1800" dirty="0">
                <a:latin typeface="Times New Roman"/>
                <a:ea typeface="+mn-lt"/>
                <a:cs typeface="+mn-lt"/>
              </a:rPr>
              <a:t>: Go to the repository you want to work with.</a:t>
            </a:r>
            <a:endParaRPr lang="en-US" sz="1800">
              <a:latin typeface="Times New Roman"/>
              <a:cs typeface="Times New Roman"/>
            </a:endParaRPr>
          </a:p>
          <a:p>
            <a:pPr>
              <a:buFont typeface="Arial"/>
              <a:buChar char="•"/>
            </a:pPr>
            <a:r>
              <a:rPr lang="en-US" sz="1800" b="1" dirty="0">
                <a:latin typeface="Times New Roman"/>
                <a:ea typeface="+mn-lt"/>
                <a:cs typeface="+mn-lt"/>
              </a:rPr>
              <a:t>Clone URL</a:t>
            </a:r>
            <a:r>
              <a:rPr lang="en-US" sz="1800" dirty="0">
                <a:latin typeface="Times New Roman"/>
                <a:ea typeface="+mn-lt"/>
                <a:cs typeface="+mn-lt"/>
              </a:rPr>
              <a:t>: Copy the </a:t>
            </a:r>
            <a:r>
              <a:rPr lang="en-US" sz="1800" b="1" dirty="0">
                <a:latin typeface="Times New Roman"/>
                <a:ea typeface="+mn-lt"/>
                <a:cs typeface="+mn-lt"/>
              </a:rPr>
              <a:t>Clone URL</a:t>
            </a:r>
            <a:r>
              <a:rPr lang="en-US" sz="1800" dirty="0">
                <a:latin typeface="Times New Roman"/>
                <a:ea typeface="+mn-lt"/>
                <a:cs typeface="+mn-lt"/>
              </a:rPr>
              <a:t> from the repository's page. You'll find this URL by clicking on the green </a:t>
            </a:r>
            <a:r>
              <a:rPr lang="en-US" sz="1800" b="1" dirty="0">
                <a:latin typeface="Times New Roman"/>
                <a:ea typeface="+mn-lt"/>
                <a:cs typeface="+mn-lt"/>
              </a:rPr>
              <a:t>"Code"</a:t>
            </a:r>
            <a:r>
              <a:rPr lang="en-US" sz="1800" dirty="0">
                <a:latin typeface="Times New Roman"/>
                <a:ea typeface="+mn-lt"/>
                <a:cs typeface="+mn-lt"/>
              </a:rPr>
              <a:t> button and selecting </a:t>
            </a:r>
            <a:r>
              <a:rPr lang="en-US" sz="1800" b="1" dirty="0">
                <a:latin typeface="Times New Roman"/>
                <a:ea typeface="+mn-lt"/>
                <a:cs typeface="+mn-lt"/>
              </a:rPr>
              <a:t>"HTTPS"</a:t>
            </a:r>
            <a:r>
              <a:rPr lang="en-US" sz="1800" dirty="0">
                <a:latin typeface="Times New Roman"/>
                <a:ea typeface="+mn-lt"/>
                <a:cs typeface="+mn-lt"/>
              </a:rPr>
              <a:t>.</a:t>
            </a:r>
            <a:endParaRPr lang="en-US" sz="1800">
              <a:latin typeface="Times New Roman"/>
              <a:cs typeface="Times New Roman"/>
            </a:endParaRPr>
          </a:p>
          <a:p>
            <a:pPr>
              <a:buFont typeface="Arial"/>
              <a:buChar char="•"/>
            </a:pPr>
            <a:r>
              <a:rPr lang="en-US" sz="1800" b="1" dirty="0">
                <a:latin typeface="Times New Roman"/>
                <a:ea typeface="+mn-lt"/>
                <a:cs typeface="+mn-lt"/>
              </a:rPr>
              <a:t>Clone Repo</a:t>
            </a:r>
            <a:r>
              <a:rPr lang="en-US" sz="1800" dirty="0">
                <a:latin typeface="Times New Roman"/>
                <a:ea typeface="+mn-lt"/>
                <a:cs typeface="+mn-lt"/>
              </a:rPr>
              <a:t>: Open your terminal or Git Bash and run the following command:</a:t>
            </a:r>
            <a:endParaRPr lang="en-US" sz="1800">
              <a:latin typeface="Times New Roman"/>
              <a:cs typeface="Times New Roman"/>
            </a:endParaRPr>
          </a:p>
          <a:p>
            <a:pPr indent="0">
              <a:buNone/>
            </a:pPr>
            <a:r>
              <a:rPr lang="en-US" sz="1800" dirty="0">
                <a:latin typeface="Times New Roman"/>
                <a:cs typeface="Times New Roman"/>
              </a:rPr>
              <a:t>Bash</a:t>
            </a:r>
          </a:p>
          <a:p>
            <a:pPr indent="0">
              <a:buNone/>
            </a:pPr>
            <a:r>
              <a:rPr lang="en-US" sz="1800" dirty="0">
                <a:latin typeface="Times New Roman"/>
                <a:ea typeface="+mn-lt"/>
                <a:cs typeface="+mn-lt"/>
              </a:rPr>
              <a:t>git clone </a:t>
            </a:r>
            <a:r>
              <a:rPr lang="en-US" sz="1800" dirty="0">
                <a:latin typeface="Times New Roman"/>
                <a:ea typeface="+mn-lt"/>
                <a:cs typeface="+mn-lt"/>
                <a:hlinkClick r:id="rId2"/>
              </a:rPr>
              <a:t>https://github.com/username/repository-name.git</a:t>
            </a:r>
            <a:endParaRPr lang="en-US" sz="1800">
              <a:latin typeface="Times New Roman"/>
              <a:cs typeface="Times New Roman"/>
            </a:endParaRPr>
          </a:p>
          <a:p>
            <a:pPr indent="0">
              <a:buNone/>
            </a:pPr>
            <a:r>
              <a:rPr lang="en-US" sz="1800" dirty="0">
                <a:latin typeface="Times New Roman"/>
                <a:ea typeface="+mn-lt"/>
                <a:cs typeface="+mn-lt"/>
              </a:rPr>
              <a:t>This will download a copy of the repository to your local machine.</a:t>
            </a:r>
            <a:endParaRPr lang="en-US" sz="1800">
              <a:latin typeface="Times New Roman"/>
              <a:cs typeface="Times New Roman"/>
            </a:endParaRPr>
          </a:p>
          <a:p>
            <a:pPr>
              <a:buNone/>
            </a:pPr>
            <a:endParaRPr lang="en-US" sz="2100" dirty="0"/>
          </a:p>
        </p:txBody>
      </p:sp>
      <p:pic>
        <p:nvPicPr>
          <p:cNvPr id="5" name="Picture 4" descr="Github Private Repository Free – Telegraph">
            <a:extLst>
              <a:ext uri="{FF2B5EF4-FFF2-40B4-BE49-F238E27FC236}">
                <a16:creationId xmlns:a16="http://schemas.microsoft.com/office/drawing/2014/main" id="{D43C1F88-CC45-017A-EF87-CDB29F4BCA36}"/>
              </a:ext>
            </a:extLst>
          </p:cNvPr>
          <p:cNvPicPr>
            <a:picLocks noChangeAspect="1"/>
          </p:cNvPicPr>
          <p:nvPr/>
        </p:nvPicPr>
        <p:blipFill>
          <a:blip r:embed="rId3"/>
          <a:srcRect l="26506" t="4721" r="17639" b="6438"/>
          <a:stretch/>
        </p:blipFill>
        <p:spPr>
          <a:xfrm>
            <a:off x="9629774" y="4284889"/>
            <a:ext cx="2304048" cy="2054968"/>
          </a:xfrm>
          <a:prstGeom prst="rect">
            <a:avLst/>
          </a:prstGeom>
        </p:spPr>
      </p:pic>
    </p:spTree>
    <p:extLst>
      <p:ext uri="{BB962C8B-B14F-4D97-AF65-F5344CB8AC3E}">
        <p14:creationId xmlns:p14="http://schemas.microsoft.com/office/powerpoint/2010/main" val="1573352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E9E401-E6A2-DF43-8078-50A1250AF44C}"/>
              </a:ext>
            </a:extLst>
          </p:cNvPr>
          <p:cNvSpPr>
            <a:spLocks noGrp="1"/>
          </p:cNvSpPr>
          <p:nvPr>
            <p:ph idx="1"/>
          </p:nvPr>
        </p:nvSpPr>
        <p:spPr>
          <a:xfrm>
            <a:off x="113441" y="1099888"/>
            <a:ext cx="11091968" cy="4851269"/>
          </a:xfrm>
        </p:spPr>
        <p:txBody>
          <a:bodyPr vert="horz" lIns="91440" tIns="45720" rIns="91440" bIns="45720" rtlCol="0" anchor="t">
            <a:normAutofit lnSpcReduction="10000"/>
          </a:bodyPr>
          <a:lstStyle/>
          <a:p>
            <a:pPr>
              <a:buNone/>
            </a:pPr>
            <a:r>
              <a:rPr lang="en-US" sz="1800" dirty="0">
                <a:latin typeface="Times New Roman"/>
                <a:cs typeface="Times New Roman"/>
              </a:rPr>
              <a:t>Step 5: Make Changes Locally</a:t>
            </a:r>
          </a:p>
          <a:p>
            <a:pPr>
              <a:buFont typeface="Arial"/>
              <a:buChar char="•"/>
            </a:pPr>
            <a:r>
              <a:rPr lang="en-US" sz="1800" b="1" dirty="0">
                <a:latin typeface="Times New Roman"/>
                <a:ea typeface="+mn-lt"/>
                <a:cs typeface="+mn-lt"/>
              </a:rPr>
              <a:t>Navigate to the Repo</a:t>
            </a:r>
            <a:r>
              <a:rPr lang="en-US" sz="1800" dirty="0">
                <a:latin typeface="Times New Roman"/>
                <a:ea typeface="+mn-lt"/>
                <a:cs typeface="+mn-lt"/>
              </a:rPr>
              <a:t>: Use the terminal or file explorer to go to the folder of your cloned repository.</a:t>
            </a:r>
            <a:endParaRPr lang="en-US" sz="1800" dirty="0">
              <a:latin typeface="Times New Roman"/>
              <a:cs typeface="Times New Roman"/>
            </a:endParaRPr>
          </a:p>
          <a:p>
            <a:pPr>
              <a:buFont typeface="Arial"/>
              <a:buChar char="•"/>
            </a:pPr>
            <a:r>
              <a:rPr lang="en-US" sz="1800" b="1" dirty="0">
                <a:latin typeface="Times New Roman"/>
                <a:ea typeface="+mn-lt"/>
                <a:cs typeface="+mn-lt"/>
              </a:rPr>
              <a:t>Make Changes</a:t>
            </a:r>
            <a:r>
              <a:rPr lang="en-US" sz="1800" dirty="0">
                <a:latin typeface="Times New Roman"/>
                <a:ea typeface="+mn-lt"/>
                <a:cs typeface="+mn-lt"/>
              </a:rPr>
              <a:t>: Edit or add files to the project (for example, write code, update files, etc.).</a:t>
            </a:r>
            <a:endParaRPr lang="en-US" sz="1800" dirty="0">
              <a:latin typeface="Times New Roman"/>
              <a:cs typeface="Times New Roman"/>
            </a:endParaRPr>
          </a:p>
          <a:p>
            <a:pPr>
              <a:buFont typeface="Arial"/>
              <a:buChar char="•"/>
            </a:pPr>
            <a:r>
              <a:rPr lang="en-US" sz="1800" b="1" dirty="0">
                <a:latin typeface="Times New Roman"/>
                <a:ea typeface="+mn-lt"/>
                <a:cs typeface="+mn-lt"/>
              </a:rPr>
              <a:t>Check Changes</a:t>
            </a:r>
            <a:r>
              <a:rPr lang="en-US" sz="1800" dirty="0">
                <a:latin typeface="Times New Roman"/>
                <a:ea typeface="+mn-lt"/>
                <a:cs typeface="+mn-lt"/>
              </a:rPr>
              <a:t>: You can check which files have been modified using the command: </a:t>
            </a:r>
            <a:r>
              <a:rPr lang="en-US" sz="1800" dirty="0">
                <a:latin typeface="Times New Roman"/>
                <a:ea typeface="+mn-lt"/>
                <a:cs typeface="Times New Roman"/>
              </a:rPr>
              <a:t>git status</a:t>
            </a:r>
          </a:p>
          <a:p>
            <a:pPr>
              <a:buNone/>
            </a:pPr>
            <a:r>
              <a:rPr lang="en-US" sz="1800" dirty="0">
                <a:latin typeface="Times New Roman"/>
                <a:cs typeface="Times New Roman"/>
              </a:rPr>
              <a:t>Step 6: Commit Your Changes</a:t>
            </a:r>
          </a:p>
          <a:p>
            <a:pPr>
              <a:buFont typeface="Arial"/>
              <a:buChar char="•"/>
            </a:pPr>
            <a:r>
              <a:rPr lang="en-US" sz="1800" b="1" dirty="0">
                <a:latin typeface="Times New Roman"/>
                <a:ea typeface="+mn-lt"/>
                <a:cs typeface="+mn-lt"/>
              </a:rPr>
              <a:t>Stage Changes</a:t>
            </a:r>
            <a:r>
              <a:rPr lang="en-US" sz="1800" dirty="0">
                <a:latin typeface="Times New Roman"/>
                <a:ea typeface="+mn-lt"/>
                <a:cs typeface="+mn-lt"/>
              </a:rPr>
              <a:t>: Before committing, you need to stage your changes. Use the command: git add .</a:t>
            </a:r>
            <a:endParaRPr lang="en-US" sz="1800" dirty="0">
              <a:latin typeface="Times New Roman"/>
              <a:cs typeface="Times New Roman"/>
            </a:endParaRPr>
          </a:p>
          <a:p>
            <a:pPr indent="0">
              <a:buNone/>
            </a:pPr>
            <a:r>
              <a:rPr lang="en-US" sz="1800" dirty="0">
                <a:latin typeface="Times New Roman"/>
                <a:ea typeface="+mn-lt"/>
                <a:cs typeface="+mn-lt"/>
              </a:rPr>
              <a:t>This stages all modified files. Alternatively, you can stage specific files by replacing the dot with a file name.</a:t>
            </a:r>
          </a:p>
          <a:p>
            <a:pPr>
              <a:buNone/>
            </a:pPr>
            <a:r>
              <a:rPr lang="en-US" sz="1800" b="1" dirty="0">
                <a:latin typeface="Times New Roman"/>
                <a:ea typeface="+mn-lt"/>
                <a:cs typeface="+mn-lt"/>
              </a:rPr>
              <a:t>Commit Changes</a:t>
            </a:r>
            <a:r>
              <a:rPr lang="en-US" sz="1800" dirty="0">
                <a:latin typeface="Times New Roman"/>
                <a:ea typeface="+mn-lt"/>
                <a:cs typeface="+mn-lt"/>
              </a:rPr>
              <a:t>: Commit the changes with a meaningful message: </a:t>
            </a:r>
            <a:r>
              <a:rPr lang="en-US" sz="1800" dirty="0">
                <a:latin typeface="Times New Roman"/>
                <a:ea typeface="+mn-lt"/>
                <a:cs typeface="Times New Roman"/>
              </a:rPr>
              <a:t>git commit -m "Descriptive commit message"</a:t>
            </a:r>
            <a:endParaRPr lang="en-US" sz="1800">
              <a:latin typeface="Times New Roman"/>
              <a:cs typeface="Times New Roman"/>
            </a:endParaRPr>
          </a:p>
          <a:p>
            <a:pPr>
              <a:buNone/>
            </a:pPr>
            <a:r>
              <a:rPr lang="en-US" sz="1800" dirty="0">
                <a:latin typeface="Times New Roman"/>
                <a:cs typeface="Times New Roman"/>
              </a:rPr>
              <a:t>Step 7: Push Changes to GitHub</a:t>
            </a:r>
          </a:p>
          <a:p>
            <a:pPr>
              <a:buFont typeface="Arial"/>
              <a:buChar char="•"/>
            </a:pPr>
            <a:r>
              <a:rPr lang="en-US" sz="1800" b="1" dirty="0">
                <a:latin typeface="Times New Roman"/>
                <a:ea typeface="+mn-lt"/>
                <a:cs typeface="+mn-lt"/>
              </a:rPr>
              <a:t>Push to GitHub</a:t>
            </a:r>
            <a:r>
              <a:rPr lang="en-US" sz="1800" dirty="0">
                <a:latin typeface="Times New Roman"/>
                <a:ea typeface="+mn-lt"/>
                <a:cs typeface="+mn-lt"/>
              </a:rPr>
              <a:t>: Once you’ve committed the changes, you need to push them to GitHub: git push origin main</a:t>
            </a:r>
            <a:endParaRPr lang="en-US" sz="1800" dirty="0">
              <a:latin typeface="Times New Roman"/>
              <a:cs typeface="Times New Roman"/>
            </a:endParaRPr>
          </a:p>
          <a:p>
            <a:pPr marL="0" indent="0">
              <a:buNone/>
            </a:pPr>
            <a:r>
              <a:rPr lang="en-US" sz="1800" dirty="0">
                <a:latin typeface="Times New Roman"/>
                <a:ea typeface="+mn-lt"/>
                <a:cs typeface="+mn-lt"/>
              </a:rPr>
              <a:t>This uploads the changes to the </a:t>
            </a:r>
            <a:r>
              <a:rPr lang="en-US" sz="1800" b="1" dirty="0">
                <a:latin typeface="Times New Roman"/>
                <a:ea typeface="+mn-lt"/>
                <a:cs typeface="+mn-lt"/>
              </a:rPr>
              <a:t>main</a:t>
            </a:r>
            <a:r>
              <a:rPr lang="en-US" sz="1800" dirty="0">
                <a:latin typeface="Times New Roman"/>
                <a:ea typeface="+mn-lt"/>
                <a:cs typeface="+mn-lt"/>
              </a:rPr>
              <a:t> branch of your GitHub repository.</a:t>
            </a:r>
            <a:endParaRPr lang="en-US" sz="1800">
              <a:latin typeface="Times New Roman"/>
              <a:ea typeface="+mn-lt"/>
              <a:cs typeface="+mn-lt"/>
            </a:endParaRPr>
          </a:p>
          <a:p>
            <a:pPr>
              <a:buNone/>
            </a:pPr>
            <a:r>
              <a:rPr lang="en-US" sz="1800" dirty="0">
                <a:latin typeface="Times New Roman"/>
                <a:cs typeface="Times New Roman"/>
              </a:rPr>
              <a:t>Step 8: Create a Branch and Work on Features</a:t>
            </a:r>
          </a:p>
          <a:p>
            <a:pPr>
              <a:buFont typeface="Arial"/>
              <a:buChar char="•"/>
            </a:pPr>
            <a:r>
              <a:rPr lang="en-US" sz="1800" b="1" dirty="0">
                <a:latin typeface="Times New Roman"/>
                <a:ea typeface="+mn-lt"/>
                <a:cs typeface="+mn-lt"/>
              </a:rPr>
              <a:t>Create a New Branch</a:t>
            </a:r>
            <a:r>
              <a:rPr lang="en-US" sz="1800" dirty="0">
                <a:latin typeface="Times New Roman"/>
                <a:ea typeface="+mn-lt"/>
                <a:cs typeface="+mn-lt"/>
              </a:rPr>
              <a:t>: It's best practice to work on a separate branch for new features. Create a branch with:</a:t>
            </a:r>
            <a:endParaRPr lang="en-US" sz="1800" dirty="0">
              <a:latin typeface="Times New Roman"/>
              <a:cs typeface="Times New Roman"/>
            </a:endParaRPr>
          </a:p>
          <a:p>
            <a:pPr marL="0" indent="0">
              <a:buNone/>
            </a:pPr>
            <a:r>
              <a:rPr lang="en-US" sz="1800" dirty="0">
                <a:latin typeface="Times New Roman"/>
                <a:ea typeface="+mn-lt"/>
                <a:cs typeface="+mn-lt"/>
              </a:rPr>
              <a:t>git checkout -b feature-branch</a:t>
            </a:r>
            <a:endParaRPr lang="en-US" sz="1800">
              <a:latin typeface="Times New Roman"/>
              <a:cs typeface="Times New Roman"/>
            </a:endParaRPr>
          </a:p>
          <a:p>
            <a:pPr indent="0">
              <a:buNone/>
            </a:pPr>
            <a:endParaRPr lang="en-US" sz="1800" dirty="0">
              <a:latin typeface="Times New Roman"/>
              <a:cs typeface="Times New Roman"/>
            </a:endParaRPr>
          </a:p>
        </p:txBody>
      </p:sp>
    </p:spTree>
    <p:extLst>
      <p:ext uri="{BB962C8B-B14F-4D97-AF65-F5344CB8AC3E}">
        <p14:creationId xmlns:p14="http://schemas.microsoft.com/office/powerpoint/2010/main" val="2107498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2E6645-3DB2-AFE3-5BD2-1CE507FAE6A1}"/>
              </a:ext>
            </a:extLst>
          </p:cNvPr>
          <p:cNvSpPr>
            <a:spLocks noGrp="1"/>
          </p:cNvSpPr>
          <p:nvPr>
            <p:ph idx="1"/>
          </p:nvPr>
        </p:nvSpPr>
        <p:spPr>
          <a:xfrm>
            <a:off x="122512" y="1103517"/>
            <a:ext cx="11091968" cy="4851269"/>
          </a:xfrm>
        </p:spPr>
        <p:txBody>
          <a:bodyPr vert="horz" lIns="91440" tIns="45720" rIns="91440" bIns="45720" rtlCol="0" anchor="t">
            <a:normAutofit/>
          </a:bodyPr>
          <a:lstStyle/>
          <a:p>
            <a:pPr>
              <a:buFont typeface="Arial"/>
              <a:buChar char="•"/>
            </a:pPr>
            <a:r>
              <a:rPr lang="en-US" sz="1800" dirty="0">
                <a:latin typeface="Times New Roman"/>
                <a:ea typeface="+mn-lt"/>
                <a:cs typeface="+mn-lt"/>
              </a:rPr>
              <a:t>Replace </a:t>
            </a:r>
            <a:r>
              <a:rPr lang="en-US" sz="1800" dirty="0">
                <a:latin typeface="Times New Roman"/>
                <a:cs typeface="Times New Roman"/>
              </a:rPr>
              <a:t>feature-branch</a:t>
            </a:r>
            <a:r>
              <a:rPr lang="en-US" sz="1800" dirty="0">
                <a:latin typeface="Times New Roman"/>
                <a:ea typeface="+mn-lt"/>
                <a:cs typeface="+mn-lt"/>
              </a:rPr>
              <a:t> with a name relevant to your changes.</a:t>
            </a:r>
            <a:endParaRPr lang="en-US" sz="1800" dirty="0">
              <a:latin typeface="Times New Roman"/>
              <a:cs typeface="Times New Roman"/>
            </a:endParaRPr>
          </a:p>
          <a:p>
            <a:pPr>
              <a:buFont typeface="Arial"/>
              <a:buChar char="•"/>
            </a:pPr>
            <a:r>
              <a:rPr lang="en-US" sz="1800" b="1" dirty="0">
                <a:latin typeface="Times New Roman"/>
                <a:ea typeface="+mn-lt"/>
                <a:cs typeface="+mn-lt"/>
              </a:rPr>
              <a:t>Make Changes</a:t>
            </a:r>
            <a:r>
              <a:rPr lang="en-US" sz="1800" dirty="0">
                <a:latin typeface="Times New Roman"/>
                <a:ea typeface="+mn-lt"/>
                <a:cs typeface="+mn-lt"/>
              </a:rPr>
              <a:t>: Edit your files on the new branch.</a:t>
            </a:r>
            <a:endParaRPr lang="en-US" sz="1800" dirty="0">
              <a:latin typeface="Times New Roman"/>
              <a:cs typeface="Times New Roman"/>
            </a:endParaRPr>
          </a:p>
          <a:p>
            <a:pPr>
              <a:buFont typeface="Arial"/>
              <a:buChar char="•"/>
            </a:pPr>
            <a:r>
              <a:rPr lang="en-US" sz="1800" b="1" dirty="0">
                <a:latin typeface="Times New Roman"/>
                <a:ea typeface="+mn-lt"/>
                <a:cs typeface="+mn-lt"/>
              </a:rPr>
              <a:t>Commit and Push</a:t>
            </a:r>
            <a:r>
              <a:rPr lang="en-US" sz="1800" dirty="0">
                <a:latin typeface="Times New Roman"/>
                <a:ea typeface="+mn-lt"/>
                <a:cs typeface="+mn-lt"/>
              </a:rPr>
              <a:t>: Commit and push the changes to the new branch using the same </a:t>
            </a:r>
            <a:r>
              <a:rPr lang="en-US" sz="1800" dirty="0">
                <a:latin typeface="Times New Roman"/>
                <a:cs typeface="Times New Roman"/>
              </a:rPr>
              <a:t>git commit</a:t>
            </a:r>
            <a:r>
              <a:rPr lang="en-US" sz="1800" dirty="0">
                <a:latin typeface="Times New Roman"/>
                <a:ea typeface="+mn-lt"/>
                <a:cs typeface="+mn-lt"/>
              </a:rPr>
              <a:t> and </a:t>
            </a:r>
            <a:r>
              <a:rPr lang="en-US" sz="1800" dirty="0">
                <a:latin typeface="Times New Roman"/>
                <a:cs typeface="Times New Roman"/>
              </a:rPr>
              <a:t>git push</a:t>
            </a:r>
            <a:r>
              <a:rPr lang="en-US" sz="1800" dirty="0">
                <a:latin typeface="Times New Roman"/>
                <a:ea typeface="+mn-lt"/>
                <a:cs typeface="+mn-lt"/>
              </a:rPr>
              <a:t> commands.</a:t>
            </a:r>
            <a:endParaRPr lang="en-US" sz="1800" dirty="0">
              <a:latin typeface="Times New Roman"/>
              <a:cs typeface="Times New Roman"/>
            </a:endParaRPr>
          </a:p>
          <a:p>
            <a:pPr indent="0">
              <a:buNone/>
            </a:pPr>
            <a:r>
              <a:rPr lang="en-US" sz="1800" dirty="0">
                <a:latin typeface="Times New Roman"/>
                <a:cs typeface="Times New Roman"/>
              </a:rPr>
              <a:t>Step 9: Create a Pull Request (PR)</a:t>
            </a:r>
          </a:p>
          <a:p>
            <a:pPr>
              <a:buFont typeface="Arial"/>
              <a:buChar char="•"/>
            </a:pPr>
            <a:r>
              <a:rPr lang="en-US" sz="1800" b="1" dirty="0">
                <a:latin typeface="Times New Roman"/>
                <a:ea typeface="+mn-lt"/>
                <a:cs typeface="+mn-lt"/>
              </a:rPr>
              <a:t>Go to GitHub</a:t>
            </a:r>
            <a:r>
              <a:rPr lang="en-US" sz="1800" dirty="0">
                <a:latin typeface="Times New Roman"/>
                <a:ea typeface="+mn-lt"/>
                <a:cs typeface="+mn-lt"/>
              </a:rPr>
              <a:t>: On the repository page, you will see an option to create a pull request once you’ve pushed your changes.</a:t>
            </a:r>
            <a:endParaRPr lang="en-US" sz="1800" dirty="0">
              <a:latin typeface="Times New Roman"/>
              <a:cs typeface="Times New Roman"/>
            </a:endParaRPr>
          </a:p>
          <a:p>
            <a:pPr>
              <a:buFont typeface="Arial"/>
              <a:buChar char="•"/>
            </a:pPr>
            <a:r>
              <a:rPr lang="en-US" sz="1800" b="1" dirty="0">
                <a:latin typeface="Times New Roman"/>
                <a:ea typeface="+mn-lt"/>
                <a:cs typeface="+mn-lt"/>
              </a:rPr>
              <a:t>Create PR</a:t>
            </a:r>
            <a:r>
              <a:rPr lang="en-US" sz="1800" dirty="0">
                <a:latin typeface="Times New Roman"/>
                <a:ea typeface="+mn-lt"/>
                <a:cs typeface="+mn-lt"/>
              </a:rPr>
              <a:t>: Click </a:t>
            </a:r>
            <a:r>
              <a:rPr lang="en-US" sz="1800" b="1" dirty="0">
                <a:latin typeface="Times New Roman"/>
                <a:ea typeface="+mn-lt"/>
                <a:cs typeface="+mn-lt"/>
              </a:rPr>
              <a:t>"Compare &amp; pull request"</a:t>
            </a:r>
            <a:r>
              <a:rPr lang="en-US" sz="1800" dirty="0">
                <a:latin typeface="Times New Roman"/>
                <a:ea typeface="+mn-lt"/>
                <a:cs typeface="+mn-lt"/>
              </a:rPr>
              <a:t> to propose merging your feature branch into the </a:t>
            </a:r>
            <a:r>
              <a:rPr lang="en-US" sz="1800" b="1" dirty="0">
                <a:latin typeface="Times New Roman"/>
                <a:ea typeface="+mn-lt"/>
                <a:cs typeface="+mn-lt"/>
              </a:rPr>
              <a:t>main</a:t>
            </a:r>
            <a:r>
              <a:rPr lang="en-US" sz="1800" dirty="0">
                <a:latin typeface="Times New Roman"/>
                <a:ea typeface="+mn-lt"/>
                <a:cs typeface="+mn-lt"/>
              </a:rPr>
              <a:t> branch. Add a title and description to explain your changes.</a:t>
            </a:r>
            <a:endParaRPr lang="en-US" sz="1800" dirty="0">
              <a:latin typeface="Times New Roman"/>
              <a:cs typeface="Times New Roman"/>
            </a:endParaRPr>
          </a:p>
          <a:p>
            <a:pPr>
              <a:buFont typeface="Arial"/>
              <a:buChar char="•"/>
            </a:pPr>
            <a:r>
              <a:rPr lang="en-US" sz="1800" b="1" dirty="0">
                <a:latin typeface="Times New Roman"/>
                <a:ea typeface="+mn-lt"/>
                <a:cs typeface="+mn-lt"/>
              </a:rPr>
              <a:t>Review and Merge</a:t>
            </a:r>
            <a:r>
              <a:rPr lang="en-US" sz="1800" dirty="0">
                <a:latin typeface="Times New Roman"/>
                <a:ea typeface="+mn-lt"/>
                <a:cs typeface="+mn-lt"/>
              </a:rPr>
              <a:t>: Team members can review the PR, discuss, and then merge the changes if everything looks good.</a:t>
            </a:r>
            <a:endParaRPr lang="en-US" sz="1800" dirty="0">
              <a:latin typeface="Times New Roman"/>
              <a:cs typeface="Times New Roman"/>
            </a:endParaRPr>
          </a:p>
          <a:p>
            <a:pPr indent="0">
              <a:buNone/>
            </a:pPr>
            <a:r>
              <a:rPr lang="en-US" sz="1800" dirty="0">
                <a:latin typeface="Times New Roman"/>
                <a:cs typeface="Times New Roman"/>
              </a:rPr>
              <a:t>Step 10: Update Your Local Repository</a:t>
            </a:r>
          </a:p>
          <a:p>
            <a:pPr>
              <a:buFont typeface="Arial"/>
              <a:buChar char="•"/>
            </a:pPr>
            <a:r>
              <a:rPr lang="en-US" sz="1800" b="1" dirty="0">
                <a:latin typeface="Times New Roman"/>
                <a:ea typeface="+mn-lt"/>
                <a:cs typeface="+mn-lt"/>
              </a:rPr>
              <a:t>Pull Changes</a:t>
            </a:r>
            <a:r>
              <a:rPr lang="en-US" sz="1800" dirty="0">
                <a:latin typeface="Times New Roman"/>
                <a:ea typeface="+mn-lt"/>
                <a:cs typeface="+mn-lt"/>
              </a:rPr>
              <a:t>: If others have made changes to the repository, you can update your local copy with: git pull origin main</a:t>
            </a:r>
          </a:p>
          <a:p>
            <a:pPr marL="0" indent="0">
              <a:buNone/>
            </a:pPr>
            <a:endParaRPr lang="en-US" sz="1800" dirty="0">
              <a:latin typeface="Times New Roman"/>
              <a:cs typeface="Times New Roman"/>
            </a:endParaRPr>
          </a:p>
        </p:txBody>
      </p:sp>
    </p:spTree>
    <p:extLst>
      <p:ext uri="{BB962C8B-B14F-4D97-AF65-F5344CB8AC3E}">
        <p14:creationId xmlns:p14="http://schemas.microsoft.com/office/powerpoint/2010/main" val="2627578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0B31F4-E234-F043-C006-CFE4364A2E45}"/>
              </a:ext>
            </a:extLst>
          </p:cNvPr>
          <p:cNvSpPr>
            <a:spLocks noGrp="1"/>
          </p:cNvSpPr>
          <p:nvPr>
            <p:ph idx="1"/>
          </p:nvPr>
        </p:nvSpPr>
        <p:spPr>
          <a:xfrm>
            <a:off x="113441" y="1110774"/>
            <a:ext cx="11091968" cy="4851269"/>
          </a:xfrm>
        </p:spPr>
        <p:txBody>
          <a:bodyPr vert="horz" lIns="91440" tIns="45720" rIns="91440" bIns="45720" rtlCol="0" anchor="t">
            <a:normAutofit/>
          </a:bodyPr>
          <a:lstStyle/>
          <a:p>
            <a:pPr>
              <a:buNone/>
            </a:pPr>
            <a:r>
              <a:rPr lang="en-US" sz="1800" dirty="0">
                <a:solidFill>
                  <a:srgbClr val="0F1114"/>
                </a:solidFill>
                <a:latin typeface="Times New Roman"/>
                <a:ea typeface="Source Sans Pro"/>
                <a:cs typeface="Times New Roman"/>
              </a:rPr>
              <a:t> GitHub allows you to create, store, change, merge, and collaborate on files or code. Any member of a team can access the GitHub repository (think of this as a folder for files) and see the most recent version in real-time. Then, they can make edits or changes that the other collaborators also see. GitHub also lets users make requests of one another and internally discuss the iterations along the way. It’s even been called “a social coding platform” because it invites people to coordinate, share, and collaborate code across distributed and asynchronous environments.</a:t>
            </a:r>
            <a:endParaRPr lang="en-US" sz="1400" dirty="0">
              <a:solidFill>
                <a:srgbClr val="0F1114"/>
              </a:solidFill>
              <a:latin typeface="Source Sans Pro"/>
              <a:ea typeface="Source Sans Pro"/>
            </a:endParaRPr>
          </a:p>
          <a:p>
            <a:pPr marL="0" indent="0">
              <a:buNone/>
            </a:pPr>
            <a:endParaRPr lang="en-US" sz="2100" dirty="0"/>
          </a:p>
        </p:txBody>
      </p:sp>
      <p:sp>
        <p:nvSpPr>
          <p:cNvPr id="3" name="Title 2">
            <a:extLst>
              <a:ext uri="{FF2B5EF4-FFF2-40B4-BE49-F238E27FC236}">
                <a16:creationId xmlns:a16="http://schemas.microsoft.com/office/drawing/2014/main" id="{39500A5B-C657-D2FB-839C-5B0B35E9FAF1}"/>
              </a:ext>
            </a:extLst>
          </p:cNvPr>
          <p:cNvSpPr>
            <a:spLocks noGrp="1"/>
          </p:cNvSpPr>
          <p:nvPr>
            <p:ph type="title"/>
          </p:nvPr>
        </p:nvSpPr>
        <p:spPr>
          <a:xfrm>
            <a:off x="113441" y="104676"/>
            <a:ext cx="11091969" cy="807005"/>
          </a:xfrm>
        </p:spPr>
        <p:txBody>
          <a:bodyPr>
            <a:normAutofit/>
          </a:bodyPr>
          <a:lstStyle/>
          <a:p>
            <a:r>
              <a:rPr lang="en-US" sz="2800" dirty="0">
                <a:solidFill>
                  <a:srgbClr val="C00000"/>
                </a:solidFill>
                <a:latin typeface="Times New Roman"/>
                <a:cs typeface="Times New Roman"/>
              </a:rPr>
              <a:t>What is GitHub used for?</a:t>
            </a:r>
            <a:endParaRPr lang="en-US" sz="2800" dirty="0">
              <a:solidFill>
                <a:srgbClr val="000000"/>
              </a:solidFill>
            </a:endParaRPr>
          </a:p>
        </p:txBody>
      </p:sp>
      <p:pic>
        <p:nvPicPr>
          <p:cNvPr id="5" name="Picture 4" descr="GitHub Copilot: Microsoft's AI coding tool sparks backlash">
            <a:extLst>
              <a:ext uri="{FF2B5EF4-FFF2-40B4-BE49-F238E27FC236}">
                <a16:creationId xmlns:a16="http://schemas.microsoft.com/office/drawing/2014/main" id="{0DACD495-DE59-6B4E-17F4-1A039C51008E}"/>
              </a:ext>
            </a:extLst>
          </p:cNvPr>
          <p:cNvPicPr>
            <a:picLocks noChangeAspect="1"/>
          </p:cNvPicPr>
          <p:nvPr/>
        </p:nvPicPr>
        <p:blipFill>
          <a:blip r:embed="rId2"/>
          <a:stretch>
            <a:fillRect/>
          </a:stretch>
        </p:blipFill>
        <p:spPr>
          <a:xfrm>
            <a:off x="2739570" y="2812142"/>
            <a:ext cx="5842001" cy="3311072"/>
          </a:xfrm>
          <a:prstGeom prst="rect">
            <a:avLst/>
          </a:prstGeom>
        </p:spPr>
      </p:pic>
    </p:spTree>
    <p:extLst>
      <p:ext uri="{BB962C8B-B14F-4D97-AF65-F5344CB8AC3E}">
        <p14:creationId xmlns:p14="http://schemas.microsoft.com/office/powerpoint/2010/main" val="4047244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172EE1-EDD7-1439-29D2-BF037ADFEDBD}"/>
              </a:ext>
            </a:extLst>
          </p:cNvPr>
          <p:cNvSpPr>
            <a:spLocks noGrp="1"/>
          </p:cNvSpPr>
          <p:nvPr>
            <p:ph idx="1"/>
          </p:nvPr>
        </p:nvSpPr>
        <p:spPr>
          <a:xfrm>
            <a:off x="135212" y="1121660"/>
            <a:ext cx="11091968" cy="5264926"/>
          </a:xfrm>
        </p:spPr>
        <p:txBody>
          <a:bodyPr vert="horz" lIns="91440" tIns="45720" rIns="91440" bIns="45720" rtlCol="0" anchor="t">
            <a:noAutofit/>
          </a:bodyPr>
          <a:lstStyle/>
          <a:p>
            <a:pPr>
              <a:buNone/>
            </a:pPr>
            <a:r>
              <a:rPr lang="en-US" sz="2100" b="1" dirty="0"/>
              <a:t>. </a:t>
            </a:r>
            <a:r>
              <a:rPr lang="en-US" sz="1800" b="1" dirty="0">
                <a:latin typeface="Times New Roman"/>
                <a:cs typeface="Times New Roman"/>
              </a:rPr>
              <a:t>Starting with Git:</a:t>
            </a:r>
            <a:endParaRPr lang="en-US" sz="1800">
              <a:latin typeface="Times New Roman"/>
              <a:cs typeface="Times New Roman"/>
            </a:endParaRPr>
          </a:p>
          <a:p>
            <a:pPr>
              <a:buFont typeface="Arial"/>
              <a:buChar char="•"/>
            </a:pPr>
            <a:r>
              <a:rPr lang="en-US" sz="1800" b="1" dirty="0">
                <a:latin typeface="Times New Roman"/>
                <a:cs typeface="Times New Roman"/>
              </a:rPr>
              <a:t>git init</a:t>
            </a:r>
            <a:endParaRPr lang="en-US" sz="1800" dirty="0">
              <a:latin typeface="Times New Roman"/>
              <a:cs typeface="Times New Roman"/>
            </a:endParaRPr>
          </a:p>
          <a:p>
            <a:pPr indent="0">
              <a:buNone/>
            </a:pPr>
            <a:r>
              <a:rPr lang="en-US" sz="1800" dirty="0">
                <a:latin typeface="Times New Roman"/>
                <a:ea typeface="+mn-lt"/>
                <a:cs typeface="+mn-lt"/>
              </a:rPr>
              <a:t>Initialize a new Git repository in your current folder.</a:t>
            </a:r>
            <a:endParaRPr lang="en-US" sz="1800">
              <a:latin typeface="Times New Roman"/>
              <a:cs typeface="Times New Roman"/>
            </a:endParaRPr>
          </a:p>
          <a:p>
            <a:pPr>
              <a:buFont typeface="Arial"/>
              <a:buChar char="•"/>
            </a:pPr>
            <a:r>
              <a:rPr lang="en-US" sz="1800" b="1" dirty="0">
                <a:latin typeface="Times New Roman"/>
                <a:cs typeface="Times New Roman"/>
              </a:rPr>
              <a:t>git clone &lt;repository-url&gt;</a:t>
            </a:r>
            <a:endParaRPr lang="en-US" sz="1800">
              <a:latin typeface="Times New Roman"/>
              <a:cs typeface="Times New Roman"/>
            </a:endParaRPr>
          </a:p>
          <a:p>
            <a:pPr indent="0">
              <a:buNone/>
            </a:pPr>
            <a:r>
              <a:rPr lang="en-US" sz="1800" dirty="0">
                <a:latin typeface="Times New Roman"/>
                <a:ea typeface="+mn-lt"/>
                <a:cs typeface="+mn-lt"/>
              </a:rPr>
              <a:t>Copy a remote repository to your local machine.</a:t>
            </a:r>
            <a:endParaRPr lang="en-US" sz="1800" dirty="0">
              <a:latin typeface="Times New Roman"/>
              <a:cs typeface="Times New Roman"/>
            </a:endParaRPr>
          </a:p>
          <a:p>
            <a:pPr>
              <a:buNone/>
            </a:pPr>
            <a:r>
              <a:rPr lang="en-US" sz="1800" b="1" dirty="0">
                <a:latin typeface="Times New Roman"/>
                <a:cs typeface="Times New Roman"/>
              </a:rPr>
              <a:t>2. Working with Files:</a:t>
            </a:r>
            <a:endParaRPr lang="en-US" sz="1800">
              <a:latin typeface="Times New Roman"/>
              <a:cs typeface="Times New Roman"/>
            </a:endParaRPr>
          </a:p>
          <a:p>
            <a:pPr>
              <a:buFont typeface="Arial"/>
              <a:buChar char="•"/>
            </a:pPr>
            <a:r>
              <a:rPr lang="en-US" sz="1800" b="1" dirty="0">
                <a:latin typeface="Times New Roman"/>
                <a:cs typeface="Times New Roman"/>
              </a:rPr>
              <a:t>git status</a:t>
            </a:r>
            <a:endParaRPr lang="en-US" sz="1800">
              <a:latin typeface="Times New Roman"/>
              <a:cs typeface="Times New Roman"/>
            </a:endParaRPr>
          </a:p>
          <a:p>
            <a:pPr indent="0">
              <a:buNone/>
            </a:pPr>
            <a:r>
              <a:rPr lang="en-US" sz="1800" dirty="0">
                <a:latin typeface="Times New Roman"/>
                <a:ea typeface="+mn-lt"/>
                <a:cs typeface="+mn-lt"/>
              </a:rPr>
              <a:t>Check the current state of your files (what's been changed, added, etc.).</a:t>
            </a:r>
            <a:endParaRPr lang="en-US" sz="1800">
              <a:latin typeface="Times New Roman"/>
              <a:cs typeface="Times New Roman"/>
            </a:endParaRPr>
          </a:p>
          <a:p>
            <a:pPr>
              <a:buFont typeface="Arial"/>
              <a:buChar char="•"/>
            </a:pPr>
            <a:r>
              <a:rPr lang="en-US" sz="1800" b="1" dirty="0">
                <a:latin typeface="Times New Roman"/>
                <a:cs typeface="Times New Roman"/>
              </a:rPr>
              <a:t>git add &lt;file&gt;</a:t>
            </a:r>
            <a:endParaRPr lang="en-US" sz="1800">
              <a:latin typeface="Times New Roman"/>
              <a:cs typeface="Times New Roman"/>
            </a:endParaRPr>
          </a:p>
          <a:p>
            <a:pPr indent="0">
              <a:buNone/>
            </a:pPr>
            <a:r>
              <a:rPr lang="en-US" sz="1800" dirty="0">
                <a:latin typeface="Times New Roman"/>
                <a:ea typeface="+mn-lt"/>
                <a:cs typeface="+mn-lt"/>
              </a:rPr>
              <a:t>Stage a specific file to be committed.</a:t>
            </a:r>
            <a:endParaRPr lang="en-US" sz="1800">
              <a:latin typeface="Times New Roman"/>
              <a:cs typeface="Times New Roman"/>
            </a:endParaRPr>
          </a:p>
          <a:p>
            <a:pPr>
              <a:buFont typeface="Arial"/>
              <a:buChar char="•"/>
            </a:pPr>
            <a:r>
              <a:rPr lang="en-US" sz="1800" b="1" dirty="0">
                <a:latin typeface="Times New Roman"/>
                <a:cs typeface="Times New Roman"/>
              </a:rPr>
              <a:t>git add .</a:t>
            </a:r>
            <a:endParaRPr lang="en-US" sz="1800">
              <a:latin typeface="Times New Roman"/>
              <a:cs typeface="Times New Roman"/>
            </a:endParaRPr>
          </a:p>
          <a:p>
            <a:pPr indent="0">
              <a:buNone/>
            </a:pPr>
            <a:r>
              <a:rPr lang="en-US" sz="1800" dirty="0">
                <a:latin typeface="Times New Roman"/>
                <a:ea typeface="+mn-lt"/>
                <a:cs typeface="+mn-lt"/>
              </a:rPr>
              <a:t>Stage all modified files to be committed.</a:t>
            </a:r>
            <a:endParaRPr lang="en-US" sz="1800">
              <a:latin typeface="Times New Roman"/>
              <a:cs typeface="Times New Roman"/>
            </a:endParaRPr>
          </a:p>
          <a:p>
            <a:pPr>
              <a:buFont typeface="Arial"/>
              <a:buChar char="•"/>
            </a:pPr>
            <a:r>
              <a:rPr lang="en-US" sz="1800" b="1" dirty="0">
                <a:latin typeface="Times New Roman"/>
                <a:cs typeface="Times New Roman"/>
              </a:rPr>
              <a:t>git commit -m "message"</a:t>
            </a:r>
            <a:endParaRPr lang="en-US" sz="1800">
              <a:latin typeface="Times New Roman"/>
              <a:cs typeface="Times New Roman"/>
            </a:endParaRPr>
          </a:p>
          <a:p>
            <a:pPr indent="0">
              <a:buNone/>
            </a:pPr>
            <a:r>
              <a:rPr lang="en-US" sz="1800" dirty="0">
                <a:latin typeface="Times New Roman"/>
                <a:ea typeface="+mn-lt"/>
                <a:cs typeface="+mn-lt"/>
              </a:rPr>
              <a:t>Save your staged changes with a message describing them.</a:t>
            </a:r>
            <a:endParaRPr lang="en-US" sz="1800">
              <a:latin typeface="Times New Roman"/>
              <a:cs typeface="Times New Roman"/>
            </a:endParaRPr>
          </a:p>
          <a:p>
            <a:pPr>
              <a:buNone/>
            </a:pPr>
            <a:endParaRPr lang="en-US" sz="1800" dirty="0">
              <a:latin typeface="Times New Roman"/>
              <a:cs typeface="Times New Roman"/>
            </a:endParaRPr>
          </a:p>
          <a:p>
            <a:pPr>
              <a:buNone/>
            </a:pPr>
            <a:endParaRPr lang="en-US" sz="1800" dirty="0">
              <a:latin typeface="Times New Roman"/>
              <a:cs typeface="Times New Roman"/>
            </a:endParaRPr>
          </a:p>
          <a:p>
            <a:pPr>
              <a:buNone/>
            </a:pPr>
            <a:endParaRPr lang="en-US"/>
          </a:p>
        </p:txBody>
      </p:sp>
      <p:sp>
        <p:nvSpPr>
          <p:cNvPr id="3" name="Title 2">
            <a:extLst>
              <a:ext uri="{FF2B5EF4-FFF2-40B4-BE49-F238E27FC236}">
                <a16:creationId xmlns:a16="http://schemas.microsoft.com/office/drawing/2014/main" id="{D07B6403-6FC8-8522-1CBA-F75830E893AE}"/>
              </a:ext>
            </a:extLst>
          </p:cNvPr>
          <p:cNvSpPr>
            <a:spLocks noGrp="1"/>
          </p:cNvSpPr>
          <p:nvPr>
            <p:ph type="title"/>
          </p:nvPr>
        </p:nvSpPr>
        <p:spPr>
          <a:xfrm>
            <a:off x="135212" y="126447"/>
            <a:ext cx="11091969" cy="807005"/>
          </a:xfrm>
        </p:spPr>
        <p:txBody>
          <a:bodyPr>
            <a:normAutofit/>
          </a:bodyPr>
          <a:lstStyle/>
          <a:p>
            <a:r>
              <a:rPr lang="en-US" sz="2800" dirty="0">
                <a:solidFill>
                  <a:srgbClr val="C00000"/>
                </a:solidFill>
                <a:latin typeface="Times New Roman"/>
                <a:cs typeface="Segoe UI"/>
              </a:rPr>
              <a:t>common Git commands</a:t>
            </a:r>
            <a:endParaRPr lang="en-US" sz="2800">
              <a:solidFill>
                <a:srgbClr val="C00000"/>
              </a:solidFill>
              <a:latin typeface="Times New Roman"/>
              <a:cs typeface="Segoe UI"/>
            </a:endParaRPr>
          </a:p>
        </p:txBody>
      </p:sp>
    </p:spTree>
    <p:extLst>
      <p:ext uri="{BB962C8B-B14F-4D97-AF65-F5344CB8AC3E}">
        <p14:creationId xmlns:p14="http://schemas.microsoft.com/office/powerpoint/2010/main" val="3216625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48E3D8-74E9-8A51-BE0A-B12808420B80}"/>
              </a:ext>
            </a:extLst>
          </p:cNvPr>
          <p:cNvSpPr>
            <a:spLocks noGrp="1"/>
          </p:cNvSpPr>
          <p:nvPr>
            <p:ph idx="1"/>
          </p:nvPr>
        </p:nvSpPr>
        <p:spPr>
          <a:xfrm>
            <a:off x="124326" y="1089002"/>
            <a:ext cx="11091968" cy="4851269"/>
          </a:xfrm>
        </p:spPr>
        <p:txBody>
          <a:bodyPr vert="horz" lIns="91440" tIns="45720" rIns="91440" bIns="45720" rtlCol="0" anchor="t">
            <a:normAutofit/>
          </a:bodyPr>
          <a:lstStyle/>
          <a:p>
            <a:pPr>
              <a:buNone/>
            </a:pPr>
            <a:r>
              <a:rPr lang="en-US" sz="1800" b="1" dirty="0">
                <a:latin typeface="Times New Roman"/>
                <a:cs typeface="Times New Roman"/>
              </a:rPr>
              <a:t>3. Branching:</a:t>
            </a:r>
            <a:endParaRPr lang="en-US" sz="1800" dirty="0">
              <a:latin typeface="Times New Roman"/>
              <a:cs typeface="Times New Roman"/>
            </a:endParaRPr>
          </a:p>
          <a:p>
            <a:pPr>
              <a:buFont typeface="Arial,Sans-Serif"/>
              <a:buChar char="•"/>
            </a:pPr>
            <a:r>
              <a:rPr lang="en-US" sz="1800" b="1" dirty="0">
                <a:latin typeface="Times New Roman"/>
                <a:cs typeface="Times New Roman"/>
              </a:rPr>
              <a:t>git branch</a:t>
            </a:r>
            <a:endParaRPr lang="en-US" sz="1800">
              <a:latin typeface="Times New Roman"/>
              <a:cs typeface="Times New Roman"/>
            </a:endParaRPr>
          </a:p>
          <a:p>
            <a:pPr indent="0">
              <a:buNone/>
            </a:pPr>
            <a:r>
              <a:rPr lang="en-US" sz="1800" dirty="0">
                <a:latin typeface="Times New Roman"/>
                <a:cs typeface="Times New Roman"/>
              </a:rPr>
              <a:t>View a list of branches in your repository.</a:t>
            </a:r>
          </a:p>
          <a:p>
            <a:pPr>
              <a:buFont typeface="Arial,Sans-Serif"/>
              <a:buChar char="•"/>
            </a:pPr>
            <a:r>
              <a:rPr lang="en-US" sz="1800" b="1" dirty="0">
                <a:latin typeface="Times New Roman"/>
                <a:cs typeface="Times New Roman"/>
              </a:rPr>
              <a:t>git branch &lt;branch-name&gt;</a:t>
            </a:r>
            <a:endParaRPr lang="en-US" sz="1800">
              <a:latin typeface="Times New Roman"/>
              <a:cs typeface="Times New Roman"/>
            </a:endParaRPr>
          </a:p>
          <a:p>
            <a:pPr indent="0">
              <a:buNone/>
            </a:pPr>
            <a:r>
              <a:rPr lang="en-US" sz="1800" dirty="0">
                <a:latin typeface="Times New Roman"/>
                <a:cs typeface="Times New Roman"/>
              </a:rPr>
              <a:t>Create a new branch.</a:t>
            </a:r>
          </a:p>
          <a:p>
            <a:pPr>
              <a:buFont typeface="Arial,Sans-Serif"/>
              <a:buChar char="•"/>
            </a:pPr>
            <a:r>
              <a:rPr lang="en-US" sz="1800" b="1" dirty="0">
                <a:latin typeface="Times New Roman"/>
                <a:cs typeface="Times New Roman"/>
              </a:rPr>
              <a:t>git checkout &lt;branch-name&gt;</a:t>
            </a:r>
            <a:endParaRPr lang="en-US" sz="1800">
              <a:latin typeface="Times New Roman"/>
              <a:cs typeface="Times New Roman"/>
            </a:endParaRPr>
          </a:p>
          <a:p>
            <a:pPr indent="0">
              <a:buNone/>
            </a:pPr>
            <a:r>
              <a:rPr lang="en-US" sz="1800" dirty="0">
                <a:latin typeface="Times New Roman"/>
                <a:cs typeface="Times New Roman"/>
              </a:rPr>
              <a:t>Switch to a different branch.</a:t>
            </a:r>
          </a:p>
          <a:p>
            <a:pPr>
              <a:buFont typeface="Arial,Sans-Serif"/>
              <a:buChar char="•"/>
            </a:pPr>
            <a:r>
              <a:rPr lang="en-US" sz="1800" b="1" dirty="0">
                <a:latin typeface="Times New Roman"/>
                <a:cs typeface="Times New Roman"/>
              </a:rPr>
              <a:t>git checkout -b &lt;branch-name&gt;</a:t>
            </a:r>
            <a:endParaRPr lang="en-US" sz="1800">
              <a:latin typeface="Times New Roman"/>
              <a:cs typeface="Times New Roman"/>
            </a:endParaRPr>
          </a:p>
          <a:p>
            <a:pPr indent="0">
              <a:buNone/>
            </a:pPr>
            <a:r>
              <a:rPr lang="en-US" sz="1800" dirty="0">
                <a:latin typeface="Times New Roman"/>
                <a:cs typeface="Times New Roman"/>
              </a:rPr>
              <a:t>Create and switch to a new branch at the same time.</a:t>
            </a:r>
          </a:p>
          <a:p>
            <a:pPr>
              <a:buFont typeface="Arial,Sans-Serif"/>
              <a:buChar char="•"/>
            </a:pPr>
            <a:r>
              <a:rPr lang="en-US" sz="1800" b="1" dirty="0">
                <a:latin typeface="Times New Roman"/>
                <a:cs typeface="Times New Roman"/>
              </a:rPr>
              <a:t>git merge &lt;branch-name&gt;</a:t>
            </a:r>
            <a:endParaRPr lang="en-US" sz="1800">
              <a:latin typeface="Times New Roman"/>
              <a:cs typeface="Times New Roman"/>
            </a:endParaRPr>
          </a:p>
          <a:p>
            <a:pPr indent="0">
              <a:buNone/>
            </a:pPr>
            <a:r>
              <a:rPr lang="en-US" sz="1800" dirty="0">
                <a:latin typeface="Times New Roman"/>
                <a:cs typeface="Times New Roman"/>
              </a:rPr>
              <a:t>Combine changes from another branch into your current branch.</a:t>
            </a:r>
          </a:p>
          <a:p>
            <a:pPr marL="0" indent="0">
              <a:buNone/>
            </a:pPr>
            <a:endParaRPr lang="en-US" sz="1800" dirty="0">
              <a:latin typeface="Times New Roman"/>
              <a:cs typeface="Times New Roman"/>
            </a:endParaRPr>
          </a:p>
          <a:p>
            <a:pPr marL="0" indent="0">
              <a:buNone/>
            </a:pPr>
            <a:endParaRPr lang="en-US" sz="2100" dirty="0"/>
          </a:p>
        </p:txBody>
      </p:sp>
      <p:sp>
        <p:nvSpPr>
          <p:cNvPr id="3" name="Title 2">
            <a:extLst>
              <a:ext uri="{FF2B5EF4-FFF2-40B4-BE49-F238E27FC236}">
                <a16:creationId xmlns:a16="http://schemas.microsoft.com/office/drawing/2014/main" id="{66A46E57-A23D-C102-7D79-CDD0939510C1}"/>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90682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What is GitHub?</vt:lpstr>
      <vt:lpstr>PowerPoint Presentation</vt:lpstr>
      <vt:lpstr>PowerPoint Presentation</vt:lpstr>
      <vt:lpstr>PowerPoint Presentation</vt:lpstr>
      <vt:lpstr>PowerPoint Presentation</vt:lpstr>
      <vt:lpstr>What is GitHub used for?</vt:lpstr>
      <vt:lpstr>common Git commands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162</cp:revision>
  <dcterms:created xsi:type="dcterms:W3CDTF">2025-01-09T04:56:40Z</dcterms:created>
  <dcterms:modified xsi:type="dcterms:W3CDTF">2025-01-09T12:02:29Z</dcterms:modified>
</cp:coreProperties>
</file>