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96" r:id="rId3"/>
    <p:sldId id="259" r:id="rId4"/>
    <p:sldId id="301" r:id="rId5"/>
    <p:sldId id="305" r:id="rId6"/>
    <p:sldId id="306" r:id="rId7"/>
    <p:sldId id="307" r:id="rId8"/>
    <p:sldId id="308" r:id="rId9"/>
    <p:sldId id="297" r:id="rId10"/>
    <p:sldId id="302" r:id="rId11"/>
    <p:sldId id="309" r:id="rId12"/>
    <p:sldId id="313" r:id="rId13"/>
    <p:sldId id="310" r:id="rId14"/>
    <p:sldId id="314" r:id="rId15"/>
    <p:sldId id="311" r:id="rId16"/>
    <p:sldId id="312" r:id="rId17"/>
    <p:sldId id="298" r:id="rId18"/>
    <p:sldId id="303" r:id="rId19"/>
    <p:sldId id="315" r:id="rId20"/>
    <p:sldId id="316" r:id="rId21"/>
    <p:sldId id="317" r:id="rId22"/>
    <p:sldId id="318" r:id="rId23"/>
    <p:sldId id="319" r:id="rId24"/>
    <p:sldId id="321" r:id="rId25"/>
    <p:sldId id="299" r:id="rId26"/>
    <p:sldId id="304" r:id="rId27"/>
    <p:sldId id="322" r:id="rId28"/>
    <p:sldId id="295" r:id="rId29"/>
    <p:sldId id="300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나눔고딕" panose="020D0604000000000000" pitchFamily="50" charset="-127"/>
      <p:regular r:id="rId41"/>
      <p:bold r:id="rId42"/>
    </p:embeddedFont>
    <p:embeddedFont>
      <p:font typeface="나눔고딕 ExtraBold" panose="020D0904000000000000" pitchFamily="50" charset="-127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17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8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4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98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46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7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9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32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8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5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2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9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64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5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18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57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8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22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0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1168100"/>
            <a:ext cx="6736500" cy="1340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신약 개발 후보물질 추천을 위한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 설계</a:t>
            </a:r>
            <a:endParaRPr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F9F1F-0986-6A10-F3FB-CDC2FA50E494}"/>
              </a:ext>
            </a:extLst>
          </p:cNvPr>
          <p:cNvSpPr txBox="1"/>
          <p:nvPr/>
        </p:nvSpPr>
        <p:spPr>
          <a:xfrm>
            <a:off x="7214838" y="3679902"/>
            <a:ext cx="1720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201824633 </a:t>
            </a:r>
            <a:r>
              <a:rPr lang="ko-KR" altLang="en-US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김유진</a:t>
            </a:r>
            <a:endParaRPr lang="en-US" altLang="ko-KR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201724512 </a:t>
            </a:r>
            <a:r>
              <a:rPr lang="ko-KR" altLang="en-US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유경민</a:t>
            </a:r>
            <a:endParaRPr lang="en-US" altLang="ko-KR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201724617 </a:t>
            </a:r>
            <a:r>
              <a:rPr lang="ko-KR" altLang="en-US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허수민</a:t>
            </a:r>
            <a:endParaRPr lang="en-US" altLang="ko-KR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en-US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지도교수 </a:t>
            </a:r>
            <a:r>
              <a:rPr lang="ko-KR" altLang="en-US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송길태</a:t>
            </a:r>
            <a:endParaRPr lang="en-US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데이터 설명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E902E-4A66-77E2-4A5F-A3031E37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3" y="1488555"/>
            <a:ext cx="4693509" cy="1392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758A28-E500-F04F-AE7A-186CD6B02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5" y="3190662"/>
            <a:ext cx="4735081" cy="96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9F2A3-FD61-0518-D9B3-26177EE9AA48}"/>
              </a:ext>
            </a:extLst>
          </p:cNvPr>
          <p:cNvSpPr txBox="1"/>
          <p:nvPr/>
        </p:nvSpPr>
        <p:spPr>
          <a:xfrm>
            <a:off x="5324388" y="1671891"/>
            <a:ext cx="378599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Legand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_A/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B.seq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A: Bound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정보만 존재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B: Bound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0(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미결합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&amp; 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정보 혼재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2159C-4D7F-F1F6-716F-1A6CB820580D}"/>
              </a:ext>
            </a:extLst>
          </p:cNvPr>
          <p:cNvSpPr txBox="1"/>
          <p:nvPr/>
        </p:nvSpPr>
        <p:spPr>
          <a:xfrm>
            <a:off x="5324388" y="3164514"/>
            <a:ext cx="378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 가량의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API(Aptamer Protein Interaction)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존재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</a:t>
            </a:r>
            <a:r>
              <a:rPr 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5128633" y="1516908"/>
            <a:ext cx="40042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문자열 내 길이가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문자열의 집합을 의미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클수록 주변 시퀀스와의 관계를 고려하는 비중이 커지나 메모리 필요 용량이 증가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작으면 메모리에 저장되는 정보량이 적으나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주변 서열의 관계 정보도 줄어들게 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k=1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형태의 데이터 추출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D7B9957-8713-B0FC-A114-DA60DE2F0DB1}"/>
              </a:ext>
            </a:extLst>
          </p:cNvPr>
          <p:cNvGrpSpPr/>
          <p:nvPr/>
        </p:nvGrpSpPr>
        <p:grpSpPr>
          <a:xfrm>
            <a:off x="1272117" y="1934416"/>
            <a:ext cx="917133" cy="305711"/>
            <a:chOff x="1272117" y="1934416"/>
            <a:chExt cx="917133" cy="305711"/>
          </a:xfrm>
        </p:grpSpPr>
        <p:sp>
          <p:nvSpPr>
            <p:cNvPr id="74" name="Google Shape;234;p22">
              <a:extLst>
                <a:ext uri="{FF2B5EF4-FFF2-40B4-BE49-F238E27FC236}">
                  <a16:creationId xmlns:a16="http://schemas.microsoft.com/office/drawing/2014/main" id="{52ED2FE9-A371-9290-15A9-1A9E92E1611A}"/>
                </a:ext>
              </a:extLst>
            </p:cNvPr>
            <p:cNvSpPr/>
            <p:nvPr/>
          </p:nvSpPr>
          <p:spPr>
            <a:xfrm>
              <a:off x="1272117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5" name="Google Shape;234;p22">
              <a:extLst>
                <a:ext uri="{FF2B5EF4-FFF2-40B4-BE49-F238E27FC236}">
                  <a16:creationId xmlns:a16="http://schemas.microsoft.com/office/drawing/2014/main" id="{6FF9F98F-0D25-8E8F-ACCF-BDA481990ED4}"/>
                </a:ext>
              </a:extLst>
            </p:cNvPr>
            <p:cNvSpPr/>
            <p:nvPr/>
          </p:nvSpPr>
          <p:spPr>
            <a:xfrm>
              <a:off x="1577828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Google Shape;234;p22">
              <a:extLst>
                <a:ext uri="{FF2B5EF4-FFF2-40B4-BE49-F238E27FC236}">
                  <a16:creationId xmlns:a16="http://schemas.microsoft.com/office/drawing/2014/main" id="{152D3C48-A5F0-4FA2-86B6-2A9A3F3A28F1}"/>
                </a:ext>
              </a:extLst>
            </p:cNvPr>
            <p:cNvSpPr/>
            <p:nvPr/>
          </p:nvSpPr>
          <p:spPr>
            <a:xfrm>
              <a:off x="1883539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8201B3-14B3-BE9F-E635-77C581897A58}"/>
              </a:ext>
            </a:extLst>
          </p:cNvPr>
          <p:cNvCxnSpPr>
            <a:cxnSpLocks/>
          </p:cNvCxnSpPr>
          <p:nvPr/>
        </p:nvCxnSpPr>
        <p:spPr>
          <a:xfrm>
            <a:off x="198398" y="1870393"/>
            <a:ext cx="4897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830EE4A-3B67-FAC0-4C07-BF185441E4B9}"/>
              </a:ext>
            </a:extLst>
          </p:cNvPr>
          <p:cNvGrpSpPr/>
          <p:nvPr/>
        </p:nvGrpSpPr>
        <p:grpSpPr>
          <a:xfrm>
            <a:off x="273394" y="1494262"/>
            <a:ext cx="4667254" cy="305711"/>
            <a:chOff x="273394" y="1494262"/>
            <a:chExt cx="4667254" cy="305711"/>
          </a:xfrm>
        </p:grpSpPr>
        <p:sp>
          <p:nvSpPr>
            <p:cNvPr id="62" name="Google Shape;234;p22">
              <a:extLst>
                <a:ext uri="{FF2B5EF4-FFF2-40B4-BE49-F238E27FC236}">
                  <a16:creationId xmlns:a16="http://schemas.microsoft.com/office/drawing/2014/main" id="{2EA00DD1-775C-224A-1AD0-50B071A5277F}"/>
                </a:ext>
              </a:extLst>
            </p:cNvPr>
            <p:cNvSpPr/>
            <p:nvPr/>
          </p:nvSpPr>
          <p:spPr>
            <a:xfrm>
              <a:off x="1272117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3" name="Google Shape;234;p22">
              <a:extLst>
                <a:ext uri="{FF2B5EF4-FFF2-40B4-BE49-F238E27FC236}">
                  <a16:creationId xmlns:a16="http://schemas.microsoft.com/office/drawing/2014/main" id="{8F6F15B9-24F0-3331-8777-F382FDE202D2}"/>
                </a:ext>
              </a:extLst>
            </p:cNvPr>
            <p:cNvSpPr/>
            <p:nvPr/>
          </p:nvSpPr>
          <p:spPr>
            <a:xfrm>
              <a:off x="1577828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4" name="Google Shape;234;p22">
              <a:extLst>
                <a:ext uri="{FF2B5EF4-FFF2-40B4-BE49-F238E27FC236}">
                  <a16:creationId xmlns:a16="http://schemas.microsoft.com/office/drawing/2014/main" id="{7296D680-CC61-5CC5-5FCC-F5967EE2E01C}"/>
                </a:ext>
              </a:extLst>
            </p:cNvPr>
            <p:cNvSpPr/>
            <p:nvPr/>
          </p:nvSpPr>
          <p:spPr>
            <a:xfrm>
              <a:off x="1883539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5" name="Google Shape;234;p22">
              <a:extLst>
                <a:ext uri="{FF2B5EF4-FFF2-40B4-BE49-F238E27FC236}">
                  <a16:creationId xmlns:a16="http://schemas.microsoft.com/office/drawing/2014/main" id="{1CB81F64-CE8A-991A-F666-F0BF175CC3C5}"/>
                </a:ext>
              </a:extLst>
            </p:cNvPr>
            <p:cNvSpPr/>
            <p:nvPr/>
          </p:nvSpPr>
          <p:spPr>
            <a:xfrm>
              <a:off x="2189250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6" name="Google Shape;234;p22">
              <a:extLst>
                <a:ext uri="{FF2B5EF4-FFF2-40B4-BE49-F238E27FC236}">
                  <a16:creationId xmlns:a16="http://schemas.microsoft.com/office/drawing/2014/main" id="{35C2542B-97BA-507D-E462-D2D2D319A603}"/>
                </a:ext>
              </a:extLst>
            </p:cNvPr>
            <p:cNvSpPr/>
            <p:nvPr/>
          </p:nvSpPr>
          <p:spPr>
            <a:xfrm>
              <a:off x="2494961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7" name="Google Shape;234;p22">
              <a:extLst>
                <a:ext uri="{FF2B5EF4-FFF2-40B4-BE49-F238E27FC236}">
                  <a16:creationId xmlns:a16="http://schemas.microsoft.com/office/drawing/2014/main" id="{A833F8B5-2C49-7B95-AC0E-58C4C3299025}"/>
                </a:ext>
              </a:extLst>
            </p:cNvPr>
            <p:cNvSpPr/>
            <p:nvPr/>
          </p:nvSpPr>
          <p:spPr>
            <a:xfrm>
              <a:off x="2800672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8" name="Google Shape;234;p22">
              <a:extLst>
                <a:ext uri="{FF2B5EF4-FFF2-40B4-BE49-F238E27FC236}">
                  <a16:creationId xmlns:a16="http://schemas.microsoft.com/office/drawing/2014/main" id="{920A3176-0F82-2DA3-6953-DAE2ED2E0E3C}"/>
                </a:ext>
              </a:extLst>
            </p:cNvPr>
            <p:cNvSpPr/>
            <p:nvPr/>
          </p:nvSpPr>
          <p:spPr>
            <a:xfrm>
              <a:off x="3106383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9" name="Google Shape;234;p22">
              <a:extLst>
                <a:ext uri="{FF2B5EF4-FFF2-40B4-BE49-F238E27FC236}">
                  <a16:creationId xmlns:a16="http://schemas.microsoft.com/office/drawing/2014/main" id="{A7539087-149D-AE11-AE64-1A95942145AF}"/>
                </a:ext>
              </a:extLst>
            </p:cNvPr>
            <p:cNvSpPr/>
            <p:nvPr/>
          </p:nvSpPr>
          <p:spPr>
            <a:xfrm>
              <a:off x="3412093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0" name="Google Shape;234;p22">
              <a:extLst>
                <a:ext uri="{FF2B5EF4-FFF2-40B4-BE49-F238E27FC236}">
                  <a16:creationId xmlns:a16="http://schemas.microsoft.com/office/drawing/2014/main" id="{8E9C0083-6E75-C4A5-D612-00AEC5CB107E}"/>
                </a:ext>
              </a:extLst>
            </p:cNvPr>
            <p:cNvSpPr/>
            <p:nvPr/>
          </p:nvSpPr>
          <p:spPr>
            <a:xfrm>
              <a:off x="3717804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Google Shape;234;p22">
              <a:extLst>
                <a:ext uri="{FF2B5EF4-FFF2-40B4-BE49-F238E27FC236}">
                  <a16:creationId xmlns:a16="http://schemas.microsoft.com/office/drawing/2014/main" id="{4EBF21BA-44B5-8190-8C6B-24199DE6D5D8}"/>
                </a:ext>
              </a:extLst>
            </p:cNvPr>
            <p:cNvSpPr/>
            <p:nvPr/>
          </p:nvSpPr>
          <p:spPr>
            <a:xfrm>
              <a:off x="4023515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2" name="Google Shape;234;p22">
              <a:extLst>
                <a:ext uri="{FF2B5EF4-FFF2-40B4-BE49-F238E27FC236}">
                  <a16:creationId xmlns:a16="http://schemas.microsoft.com/office/drawing/2014/main" id="{8B404412-458C-1472-37F6-BF70A01D68AD}"/>
                </a:ext>
              </a:extLst>
            </p:cNvPr>
            <p:cNvSpPr/>
            <p:nvPr/>
          </p:nvSpPr>
          <p:spPr>
            <a:xfrm>
              <a:off x="4329226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3" name="Google Shape;234;p22">
              <a:extLst>
                <a:ext uri="{FF2B5EF4-FFF2-40B4-BE49-F238E27FC236}">
                  <a16:creationId xmlns:a16="http://schemas.microsoft.com/office/drawing/2014/main" id="{30E2041A-20CA-340C-2847-41FCB4D6BA9B}"/>
                </a:ext>
              </a:extLst>
            </p:cNvPr>
            <p:cNvSpPr/>
            <p:nvPr/>
          </p:nvSpPr>
          <p:spPr>
            <a:xfrm>
              <a:off x="4634937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8" name="Google Shape;234;p22">
              <a:extLst>
                <a:ext uri="{FF2B5EF4-FFF2-40B4-BE49-F238E27FC236}">
                  <a16:creationId xmlns:a16="http://schemas.microsoft.com/office/drawing/2014/main" id="{86F6A303-54B7-B654-8611-D35DD4E0AFD2}"/>
                </a:ext>
              </a:extLst>
            </p:cNvPr>
            <p:cNvSpPr/>
            <p:nvPr/>
          </p:nvSpPr>
          <p:spPr>
            <a:xfrm>
              <a:off x="273394" y="1494262"/>
              <a:ext cx="877336" cy="29770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염기서열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9" name="Google Shape;234;p22">
            <a:extLst>
              <a:ext uri="{FF2B5EF4-FFF2-40B4-BE49-F238E27FC236}">
                <a16:creationId xmlns:a16="http://schemas.microsoft.com/office/drawing/2014/main" id="{8E345439-24DE-93A4-AF3B-3FF7B93100DF}"/>
              </a:ext>
            </a:extLst>
          </p:cNvPr>
          <p:cNvSpPr/>
          <p:nvPr/>
        </p:nvSpPr>
        <p:spPr>
          <a:xfrm>
            <a:off x="273394" y="1942418"/>
            <a:ext cx="877336" cy="297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-mer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CD189CF-CCC4-DC6C-BABD-84F6113E7FF9}"/>
              </a:ext>
            </a:extLst>
          </p:cNvPr>
          <p:cNvGrpSpPr/>
          <p:nvPr/>
        </p:nvGrpSpPr>
        <p:grpSpPr>
          <a:xfrm>
            <a:off x="1577828" y="2240127"/>
            <a:ext cx="917133" cy="305711"/>
            <a:chOff x="1577828" y="2240127"/>
            <a:chExt cx="917133" cy="305711"/>
          </a:xfrm>
        </p:grpSpPr>
        <p:sp>
          <p:nvSpPr>
            <p:cNvPr id="80" name="Google Shape;234;p22">
              <a:extLst>
                <a:ext uri="{FF2B5EF4-FFF2-40B4-BE49-F238E27FC236}">
                  <a16:creationId xmlns:a16="http://schemas.microsoft.com/office/drawing/2014/main" id="{D66EF82B-E9AA-2E48-04F1-AE9B28687569}"/>
                </a:ext>
              </a:extLst>
            </p:cNvPr>
            <p:cNvSpPr/>
            <p:nvPr/>
          </p:nvSpPr>
          <p:spPr>
            <a:xfrm>
              <a:off x="1577828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1" name="Google Shape;234;p22">
              <a:extLst>
                <a:ext uri="{FF2B5EF4-FFF2-40B4-BE49-F238E27FC236}">
                  <a16:creationId xmlns:a16="http://schemas.microsoft.com/office/drawing/2014/main" id="{9999169C-A7CD-7FD8-1E6E-6B3CEAA2F76F}"/>
                </a:ext>
              </a:extLst>
            </p:cNvPr>
            <p:cNvSpPr/>
            <p:nvPr/>
          </p:nvSpPr>
          <p:spPr>
            <a:xfrm>
              <a:off x="1883539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Google Shape;234;p22">
              <a:extLst>
                <a:ext uri="{FF2B5EF4-FFF2-40B4-BE49-F238E27FC236}">
                  <a16:creationId xmlns:a16="http://schemas.microsoft.com/office/drawing/2014/main" id="{CC3DBB4F-C7FD-C8EA-5027-1DD4345B8A67}"/>
                </a:ext>
              </a:extLst>
            </p:cNvPr>
            <p:cNvSpPr/>
            <p:nvPr/>
          </p:nvSpPr>
          <p:spPr>
            <a:xfrm>
              <a:off x="2189250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1121C0-A31E-2180-F3A8-95DF783F2F7F}"/>
              </a:ext>
            </a:extLst>
          </p:cNvPr>
          <p:cNvGrpSpPr/>
          <p:nvPr/>
        </p:nvGrpSpPr>
        <p:grpSpPr>
          <a:xfrm>
            <a:off x="1883539" y="2545837"/>
            <a:ext cx="917133" cy="305711"/>
            <a:chOff x="1883539" y="2545837"/>
            <a:chExt cx="917133" cy="305711"/>
          </a:xfrm>
        </p:grpSpPr>
        <p:sp>
          <p:nvSpPr>
            <p:cNvPr id="83" name="Google Shape;234;p22">
              <a:extLst>
                <a:ext uri="{FF2B5EF4-FFF2-40B4-BE49-F238E27FC236}">
                  <a16:creationId xmlns:a16="http://schemas.microsoft.com/office/drawing/2014/main" id="{149434D0-264A-1D56-254F-2E832BD5FC0F}"/>
                </a:ext>
              </a:extLst>
            </p:cNvPr>
            <p:cNvSpPr/>
            <p:nvPr/>
          </p:nvSpPr>
          <p:spPr>
            <a:xfrm>
              <a:off x="1883539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Google Shape;234;p22">
              <a:extLst>
                <a:ext uri="{FF2B5EF4-FFF2-40B4-BE49-F238E27FC236}">
                  <a16:creationId xmlns:a16="http://schemas.microsoft.com/office/drawing/2014/main" id="{59C2AD9C-4E8C-5D19-6B6B-51D66BE9995C}"/>
                </a:ext>
              </a:extLst>
            </p:cNvPr>
            <p:cNvSpPr/>
            <p:nvPr/>
          </p:nvSpPr>
          <p:spPr>
            <a:xfrm>
              <a:off x="2189250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5" name="Google Shape;234;p22">
              <a:extLst>
                <a:ext uri="{FF2B5EF4-FFF2-40B4-BE49-F238E27FC236}">
                  <a16:creationId xmlns:a16="http://schemas.microsoft.com/office/drawing/2014/main" id="{A55B94FD-6314-2241-9A36-0245FAB2416E}"/>
                </a:ext>
              </a:extLst>
            </p:cNvPr>
            <p:cNvSpPr/>
            <p:nvPr/>
          </p:nvSpPr>
          <p:spPr>
            <a:xfrm>
              <a:off x="2494961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6511597-1845-1E5A-33AF-2C6E1B26044E}"/>
              </a:ext>
            </a:extLst>
          </p:cNvPr>
          <p:cNvGrpSpPr/>
          <p:nvPr/>
        </p:nvGrpSpPr>
        <p:grpSpPr>
          <a:xfrm>
            <a:off x="2189250" y="2851548"/>
            <a:ext cx="917133" cy="305711"/>
            <a:chOff x="2189250" y="2851548"/>
            <a:chExt cx="917133" cy="305711"/>
          </a:xfrm>
        </p:grpSpPr>
        <p:sp>
          <p:nvSpPr>
            <p:cNvPr id="86" name="Google Shape;234;p22">
              <a:extLst>
                <a:ext uri="{FF2B5EF4-FFF2-40B4-BE49-F238E27FC236}">
                  <a16:creationId xmlns:a16="http://schemas.microsoft.com/office/drawing/2014/main" id="{1D69F40A-E26D-5E89-2EEA-36EA39878BEA}"/>
                </a:ext>
              </a:extLst>
            </p:cNvPr>
            <p:cNvSpPr/>
            <p:nvPr/>
          </p:nvSpPr>
          <p:spPr>
            <a:xfrm>
              <a:off x="2189250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Google Shape;234;p22">
              <a:extLst>
                <a:ext uri="{FF2B5EF4-FFF2-40B4-BE49-F238E27FC236}">
                  <a16:creationId xmlns:a16="http://schemas.microsoft.com/office/drawing/2014/main" id="{C151707D-65E4-A816-69A6-BF0AB692B2EA}"/>
                </a:ext>
              </a:extLst>
            </p:cNvPr>
            <p:cNvSpPr/>
            <p:nvPr/>
          </p:nvSpPr>
          <p:spPr>
            <a:xfrm>
              <a:off x="2494961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Google Shape;234;p22">
              <a:extLst>
                <a:ext uri="{FF2B5EF4-FFF2-40B4-BE49-F238E27FC236}">
                  <a16:creationId xmlns:a16="http://schemas.microsoft.com/office/drawing/2014/main" id="{C7AE2532-9BB8-55AD-DB3C-64D3751CFD57}"/>
                </a:ext>
              </a:extLst>
            </p:cNvPr>
            <p:cNvSpPr/>
            <p:nvPr/>
          </p:nvSpPr>
          <p:spPr>
            <a:xfrm>
              <a:off x="2800672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3FFCEAB-B05D-A23F-D1F7-7F3F57D2955F}"/>
              </a:ext>
            </a:extLst>
          </p:cNvPr>
          <p:cNvGrpSpPr/>
          <p:nvPr/>
        </p:nvGrpSpPr>
        <p:grpSpPr>
          <a:xfrm>
            <a:off x="2494961" y="3157259"/>
            <a:ext cx="917133" cy="305711"/>
            <a:chOff x="2494961" y="3157259"/>
            <a:chExt cx="917133" cy="305711"/>
          </a:xfrm>
        </p:grpSpPr>
        <p:sp>
          <p:nvSpPr>
            <p:cNvPr id="89" name="Google Shape;234;p22">
              <a:extLst>
                <a:ext uri="{FF2B5EF4-FFF2-40B4-BE49-F238E27FC236}">
                  <a16:creationId xmlns:a16="http://schemas.microsoft.com/office/drawing/2014/main" id="{B07B8F78-B1CE-0C4C-6B9C-7701717B1FE5}"/>
                </a:ext>
              </a:extLst>
            </p:cNvPr>
            <p:cNvSpPr/>
            <p:nvPr/>
          </p:nvSpPr>
          <p:spPr>
            <a:xfrm>
              <a:off x="2494961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0" name="Google Shape;234;p22">
              <a:extLst>
                <a:ext uri="{FF2B5EF4-FFF2-40B4-BE49-F238E27FC236}">
                  <a16:creationId xmlns:a16="http://schemas.microsoft.com/office/drawing/2014/main" id="{EF173124-971F-3181-64A0-09D87ECE6DB5}"/>
                </a:ext>
              </a:extLst>
            </p:cNvPr>
            <p:cNvSpPr/>
            <p:nvPr/>
          </p:nvSpPr>
          <p:spPr>
            <a:xfrm>
              <a:off x="2800672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1" name="Google Shape;234;p22">
              <a:extLst>
                <a:ext uri="{FF2B5EF4-FFF2-40B4-BE49-F238E27FC236}">
                  <a16:creationId xmlns:a16="http://schemas.microsoft.com/office/drawing/2014/main" id="{C281AAF1-1E6C-657F-A42F-13AF7B96ECCE}"/>
                </a:ext>
              </a:extLst>
            </p:cNvPr>
            <p:cNvSpPr/>
            <p:nvPr/>
          </p:nvSpPr>
          <p:spPr>
            <a:xfrm>
              <a:off x="3106383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335AF97-BC2C-837E-A1FE-D98C25F70E36}"/>
              </a:ext>
            </a:extLst>
          </p:cNvPr>
          <p:cNvGrpSpPr/>
          <p:nvPr/>
        </p:nvGrpSpPr>
        <p:grpSpPr>
          <a:xfrm>
            <a:off x="2800672" y="1934416"/>
            <a:ext cx="917132" cy="305711"/>
            <a:chOff x="2800672" y="1934416"/>
            <a:chExt cx="917132" cy="305711"/>
          </a:xfrm>
        </p:grpSpPr>
        <p:sp>
          <p:nvSpPr>
            <p:cNvPr id="92" name="Google Shape;234;p22">
              <a:extLst>
                <a:ext uri="{FF2B5EF4-FFF2-40B4-BE49-F238E27FC236}">
                  <a16:creationId xmlns:a16="http://schemas.microsoft.com/office/drawing/2014/main" id="{C05A3A2A-859C-CB45-5BB0-E703F6306042}"/>
                </a:ext>
              </a:extLst>
            </p:cNvPr>
            <p:cNvSpPr/>
            <p:nvPr/>
          </p:nvSpPr>
          <p:spPr>
            <a:xfrm>
              <a:off x="2800672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3" name="Google Shape;234;p22">
              <a:extLst>
                <a:ext uri="{FF2B5EF4-FFF2-40B4-BE49-F238E27FC236}">
                  <a16:creationId xmlns:a16="http://schemas.microsoft.com/office/drawing/2014/main" id="{6AD93B59-A5A2-E385-3B5C-E4E309F35FD8}"/>
                </a:ext>
              </a:extLst>
            </p:cNvPr>
            <p:cNvSpPr/>
            <p:nvPr/>
          </p:nvSpPr>
          <p:spPr>
            <a:xfrm>
              <a:off x="3106383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4" name="Google Shape;234;p22">
              <a:extLst>
                <a:ext uri="{FF2B5EF4-FFF2-40B4-BE49-F238E27FC236}">
                  <a16:creationId xmlns:a16="http://schemas.microsoft.com/office/drawing/2014/main" id="{642F80DA-0152-7D3E-8A29-F38C4BA5C56C}"/>
                </a:ext>
              </a:extLst>
            </p:cNvPr>
            <p:cNvSpPr/>
            <p:nvPr/>
          </p:nvSpPr>
          <p:spPr>
            <a:xfrm>
              <a:off x="3412093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DFD601B-5F19-19EC-73D0-161F344202C0}"/>
              </a:ext>
            </a:extLst>
          </p:cNvPr>
          <p:cNvGrpSpPr/>
          <p:nvPr/>
        </p:nvGrpSpPr>
        <p:grpSpPr>
          <a:xfrm>
            <a:off x="3106383" y="2240127"/>
            <a:ext cx="917132" cy="305711"/>
            <a:chOff x="3106383" y="2240127"/>
            <a:chExt cx="917132" cy="305711"/>
          </a:xfrm>
        </p:grpSpPr>
        <p:sp>
          <p:nvSpPr>
            <p:cNvPr id="95" name="Google Shape;234;p22">
              <a:extLst>
                <a:ext uri="{FF2B5EF4-FFF2-40B4-BE49-F238E27FC236}">
                  <a16:creationId xmlns:a16="http://schemas.microsoft.com/office/drawing/2014/main" id="{9D0BB23C-F399-CD7A-3CD2-7D4942A447CE}"/>
                </a:ext>
              </a:extLst>
            </p:cNvPr>
            <p:cNvSpPr/>
            <p:nvPr/>
          </p:nvSpPr>
          <p:spPr>
            <a:xfrm>
              <a:off x="3106383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6" name="Google Shape;234;p22">
              <a:extLst>
                <a:ext uri="{FF2B5EF4-FFF2-40B4-BE49-F238E27FC236}">
                  <a16:creationId xmlns:a16="http://schemas.microsoft.com/office/drawing/2014/main" id="{5AAEF1AC-C91C-65C9-DCCA-475F6AEC96B3}"/>
                </a:ext>
              </a:extLst>
            </p:cNvPr>
            <p:cNvSpPr/>
            <p:nvPr/>
          </p:nvSpPr>
          <p:spPr>
            <a:xfrm>
              <a:off x="3412093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7" name="Google Shape;234;p22">
              <a:extLst>
                <a:ext uri="{FF2B5EF4-FFF2-40B4-BE49-F238E27FC236}">
                  <a16:creationId xmlns:a16="http://schemas.microsoft.com/office/drawing/2014/main" id="{020B5D85-0555-1381-A5DC-1BE7BB2F5FDE}"/>
                </a:ext>
              </a:extLst>
            </p:cNvPr>
            <p:cNvSpPr/>
            <p:nvPr/>
          </p:nvSpPr>
          <p:spPr>
            <a:xfrm>
              <a:off x="3717804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00D6EB0-EEE2-207B-CA6B-EAFA028DD186}"/>
              </a:ext>
            </a:extLst>
          </p:cNvPr>
          <p:cNvGrpSpPr/>
          <p:nvPr/>
        </p:nvGrpSpPr>
        <p:grpSpPr>
          <a:xfrm>
            <a:off x="3412093" y="2545837"/>
            <a:ext cx="917133" cy="305711"/>
            <a:chOff x="3412093" y="2545837"/>
            <a:chExt cx="917133" cy="305711"/>
          </a:xfrm>
        </p:grpSpPr>
        <p:sp>
          <p:nvSpPr>
            <p:cNvPr id="98" name="Google Shape;234;p22">
              <a:extLst>
                <a:ext uri="{FF2B5EF4-FFF2-40B4-BE49-F238E27FC236}">
                  <a16:creationId xmlns:a16="http://schemas.microsoft.com/office/drawing/2014/main" id="{84933762-46AE-7B84-1F74-7E182640A205}"/>
                </a:ext>
              </a:extLst>
            </p:cNvPr>
            <p:cNvSpPr/>
            <p:nvPr/>
          </p:nvSpPr>
          <p:spPr>
            <a:xfrm>
              <a:off x="3412093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9" name="Google Shape;234;p22">
              <a:extLst>
                <a:ext uri="{FF2B5EF4-FFF2-40B4-BE49-F238E27FC236}">
                  <a16:creationId xmlns:a16="http://schemas.microsoft.com/office/drawing/2014/main" id="{113A46D7-AEF0-1954-9C2F-EF8CF42243D8}"/>
                </a:ext>
              </a:extLst>
            </p:cNvPr>
            <p:cNvSpPr/>
            <p:nvPr/>
          </p:nvSpPr>
          <p:spPr>
            <a:xfrm>
              <a:off x="3717804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0" name="Google Shape;234;p22">
              <a:extLst>
                <a:ext uri="{FF2B5EF4-FFF2-40B4-BE49-F238E27FC236}">
                  <a16:creationId xmlns:a16="http://schemas.microsoft.com/office/drawing/2014/main" id="{A94BE6C8-3026-D340-030A-5E0D49FB6368}"/>
                </a:ext>
              </a:extLst>
            </p:cNvPr>
            <p:cNvSpPr/>
            <p:nvPr/>
          </p:nvSpPr>
          <p:spPr>
            <a:xfrm>
              <a:off x="4023515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66255AC-2671-A4A2-633C-BAA15291A4F6}"/>
              </a:ext>
            </a:extLst>
          </p:cNvPr>
          <p:cNvGrpSpPr/>
          <p:nvPr/>
        </p:nvGrpSpPr>
        <p:grpSpPr>
          <a:xfrm>
            <a:off x="3717804" y="2851548"/>
            <a:ext cx="917133" cy="305711"/>
            <a:chOff x="3717804" y="2851548"/>
            <a:chExt cx="917133" cy="305711"/>
          </a:xfrm>
        </p:grpSpPr>
        <p:sp>
          <p:nvSpPr>
            <p:cNvPr id="101" name="Google Shape;234;p22">
              <a:extLst>
                <a:ext uri="{FF2B5EF4-FFF2-40B4-BE49-F238E27FC236}">
                  <a16:creationId xmlns:a16="http://schemas.microsoft.com/office/drawing/2014/main" id="{712F8139-2FD7-0166-7D4E-0E0DF5D8491F}"/>
                </a:ext>
              </a:extLst>
            </p:cNvPr>
            <p:cNvSpPr/>
            <p:nvPr/>
          </p:nvSpPr>
          <p:spPr>
            <a:xfrm>
              <a:off x="3717804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2" name="Google Shape;234;p22">
              <a:extLst>
                <a:ext uri="{FF2B5EF4-FFF2-40B4-BE49-F238E27FC236}">
                  <a16:creationId xmlns:a16="http://schemas.microsoft.com/office/drawing/2014/main" id="{18DC96C7-4DAF-3734-B3AC-69CCA68C2174}"/>
                </a:ext>
              </a:extLst>
            </p:cNvPr>
            <p:cNvSpPr/>
            <p:nvPr/>
          </p:nvSpPr>
          <p:spPr>
            <a:xfrm>
              <a:off x="4023515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3" name="Google Shape;234;p22">
              <a:extLst>
                <a:ext uri="{FF2B5EF4-FFF2-40B4-BE49-F238E27FC236}">
                  <a16:creationId xmlns:a16="http://schemas.microsoft.com/office/drawing/2014/main" id="{8CC654E3-6282-4D4A-4F9F-2452AA9825D3}"/>
                </a:ext>
              </a:extLst>
            </p:cNvPr>
            <p:cNvSpPr/>
            <p:nvPr/>
          </p:nvSpPr>
          <p:spPr>
            <a:xfrm>
              <a:off x="4329226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83F7268-E51E-DF00-3B35-5AA7936048A4}"/>
              </a:ext>
            </a:extLst>
          </p:cNvPr>
          <p:cNvGrpSpPr/>
          <p:nvPr/>
        </p:nvGrpSpPr>
        <p:grpSpPr>
          <a:xfrm>
            <a:off x="4023515" y="3157259"/>
            <a:ext cx="917133" cy="305711"/>
            <a:chOff x="4023515" y="3157259"/>
            <a:chExt cx="917133" cy="305711"/>
          </a:xfrm>
        </p:grpSpPr>
        <p:sp>
          <p:nvSpPr>
            <p:cNvPr id="104" name="Google Shape;234;p22">
              <a:extLst>
                <a:ext uri="{FF2B5EF4-FFF2-40B4-BE49-F238E27FC236}">
                  <a16:creationId xmlns:a16="http://schemas.microsoft.com/office/drawing/2014/main" id="{8D6C0956-6B63-2524-89F0-A4A0E5CCBE28}"/>
                </a:ext>
              </a:extLst>
            </p:cNvPr>
            <p:cNvSpPr/>
            <p:nvPr/>
          </p:nvSpPr>
          <p:spPr>
            <a:xfrm>
              <a:off x="4023515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5" name="Google Shape;234;p22">
              <a:extLst>
                <a:ext uri="{FF2B5EF4-FFF2-40B4-BE49-F238E27FC236}">
                  <a16:creationId xmlns:a16="http://schemas.microsoft.com/office/drawing/2014/main" id="{85179C8F-DCC5-94D4-EEC3-28652D7AFCB9}"/>
                </a:ext>
              </a:extLst>
            </p:cNvPr>
            <p:cNvSpPr/>
            <p:nvPr/>
          </p:nvSpPr>
          <p:spPr>
            <a:xfrm>
              <a:off x="4329226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6" name="Google Shape;234;p22">
              <a:extLst>
                <a:ext uri="{FF2B5EF4-FFF2-40B4-BE49-F238E27FC236}">
                  <a16:creationId xmlns:a16="http://schemas.microsoft.com/office/drawing/2014/main" id="{230CE038-E281-95CE-42AB-C4FE8F429623}"/>
                </a:ext>
              </a:extLst>
            </p:cNvPr>
            <p:cNvSpPr/>
            <p:nvPr/>
          </p:nvSpPr>
          <p:spPr>
            <a:xfrm>
              <a:off x="4634937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7" name="Google Shape;234;p22">
            <a:extLst>
              <a:ext uri="{FF2B5EF4-FFF2-40B4-BE49-F238E27FC236}">
                <a16:creationId xmlns:a16="http://schemas.microsoft.com/office/drawing/2014/main" id="{1D88279B-5431-013E-B4F1-9B2D3D0E9C89}"/>
              </a:ext>
            </a:extLst>
          </p:cNvPr>
          <p:cNvSpPr/>
          <p:nvPr/>
        </p:nvSpPr>
        <p:spPr>
          <a:xfrm>
            <a:off x="1272117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Google Shape;234;p22">
            <a:extLst>
              <a:ext uri="{FF2B5EF4-FFF2-40B4-BE49-F238E27FC236}">
                <a16:creationId xmlns:a16="http://schemas.microsoft.com/office/drawing/2014/main" id="{421BB567-3E72-6915-5F38-B72F70DC982F}"/>
              </a:ext>
            </a:extLst>
          </p:cNvPr>
          <p:cNvSpPr/>
          <p:nvPr/>
        </p:nvSpPr>
        <p:spPr>
          <a:xfrm>
            <a:off x="273394" y="3655016"/>
            <a:ext cx="877336" cy="297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메타정보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D73BDFC-B11C-56E1-FFF1-D54DA10E2200}"/>
              </a:ext>
            </a:extLst>
          </p:cNvPr>
          <p:cNvCxnSpPr>
            <a:cxnSpLocks/>
          </p:cNvCxnSpPr>
          <p:nvPr/>
        </p:nvCxnSpPr>
        <p:spPr>
          <a:xfrm>
            <a:off x="198398" y="3566985"/>
            <a:ext cx="4897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234;p22">
            <a:extLst>
              <a:ext uri="{FF2B5EF4-FFF2-40B4-BE49-F238E27FC236}">
                <a16:creationId xmlns:a16="http://schemas.microsoft.com/office/drawing/2014/main" id="{9E2B2E9A-60C0-D26E-32DF-59A8BE668E37}"/>
              </a:ext>
            </a:extLst>
          </p:cNvPr>
          <p:cNvSpPr/>
          <p:nvPr/>
        </p:nvSpPr>
        <p:spPr>
          <a:xfrm>
            <a:off x="2188686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AAC: 2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Google Shape;234;p22">
            <a:extLst>
              <a:ext uri="{FF2B5EF4-FFF2-40B4-BE49-F238E27FC236}">
                <a16:creationId xmlns:a16="http://schemas.microsoft.com/office/drawing/2014/main" id="{34A33374-2B11-D5C7-312C-D1368FE62609}"/>
              </a:ext>
            </a:extLst>
          </p:cNvPr>
          <p:cNvSpPr/>
          <p:nvPr/>
        </p:nvSpPr>
        <p:spPr>
          <a:xfrm>
            <a:off x="3106383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Google Shape;234;p22">
            <a:extLst>
              <a:ext uri="{FF2B5EF4-FFF2-40B4-BE49-F238E27FC236}">
                <a16:creationId xmlns:a16="http://schemas.microsoft.com/office/drawing/2014/main" id="{88CAB5B5-1B04-5C9A-7EF6-476838145272}"/>
              </a:ext>
            </a:extLst>
          </p:cNvPr>
          <p:cNvSpPr/>
          <p:nvPr/>
        </p:nvSpPr>
        <p:spPr>
          <a:xfrm>
            <a:off x="4023515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CTG: 2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234;p22">
            <a:extLst>
              <a:ext uri="{FF2B5EF4-FFF2-40B4-BE49-F238E27FC236}">
                <a16:creationId xmlns:a16="http://schemas.microsoft.com/office/drawing/2014/main" id="{7C30BAB2-0980-61DF-2252-5F6424345BFA}"/>
              </a:ext>
            </a:extLst>
          </p:cNvPr>
          <p:cNvSpPr/>
          <p:nvPr/>
        </p:nvSpPr>
        <p:spPr>
          <a:xfrm>
            <a:off x="1272117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TGA: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Google Shape;234;p22">
            <a:extLst>
              <a:ext uri="{FF2B5EF4-FFF2-40B4-BE49-F238E27FC236}">
                <a16:creationId xmlns:a16="http://schemas.microsoft.com/office/drawing/2014/main" id="{E66B47B9-9379-E96F-2ACF-105ABA4F97E6}"/>
              </a:ext>
            </a:extLst>
          </p:cNvPr>
          <p:cNvSpPr/>
          <p:nvPr/>
        </p:nvSpPr>
        <p:spPr>
          <a:xfrm>
            <a:off x="2188686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Google Shape;234;p22">
            <a:extLst>
              <a:ext uri="{FF2B5EF4-FFF2-40B4-BE49-F238E27FC236}">
                <a16:creationId xmlns:a16="http://schemas.microsoft.com/office/drawing/2014/main" id="{4EBB3EC3-0DCF-4AEF-C210-74C5592519F8}"/>
              </a:ext>
            </a:extLst>
          </p:cNvPr>
          <p:cNvSpPr/>
          <p:nvPr/>
        </p:nvSpPr>
        <p:spPr>
          <a:xfrm>
            <a:off x="3106383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Google Shape;234;p22">
            <a:extLst>
              <a:ext uri="{FF2B5EF4-FFF2-40B4-BE49-F238E27FC236}">
                <a16:creationId xmlns:a16="http://schemas.microsoft.com/office/drawing/2014/main" id="{3975F006-4E73-CF81-124D-5E276727470A}"/>
              </a:ext>
            </a:extLst>
          </p:cNvPr>
          <p:cNvSpPr/>
          <p:nvPr/>
        </p:nvSpPr>
        <p:spPr>
          <a:xfrm>
            <a:off x="4023515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CCT: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5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</a:t>
            </a:r>
            <a:r>
              <a:rPr 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E8EAE-2B8A-F621-ACFA-8BC5D67DA9BD}"/>
              </a:ext>
            </a:extLst>
          </p:cNvPr>
          <p:cNvSpPr txBox="1"/>
          <p:nvPr/>
        </p:nvSpPr>
        <p:spPr>
          <a:xfrm>
            <a:off x="3378817" y="1333712"/>
            <a:ext cx="554215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k=1, 2, 3, 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경우의 메타정보 추출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기준으로 상대적인 비율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형태로 염기서열 전처리를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B8848-FEE5-1247-D709-4DF1EB4B1502}"/>
              </a:ext>
            </a:extLst>
          </p:cNvPr>
          <p:cNvSpPr txBox="1"/>
          <p:nvPr/>
        </p:nvSpPr>
        <p:spPr>
          <a:xfrm>
            <a:off x="3389968" y="2681823"/>
            <a:ext cx="553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이외의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표기된 문자는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 C, G, 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문자를 각각 넣어 서열을 증배하였음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C6A057-04C7-BE25-2135-B1702578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3" y="1323498"/>
            <a:ext cx="2879449" cy="194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37F12-0C8E-BE1E-0C4F-D2136192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3" y="3413956"/>
            <a:ext cx="3587092" cy="112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DAC58-E3D2-0C38-010D-A8EF09C1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650" y="3678199"/>
            <a:ext cx="4612905" cy="823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C1A17-C3C9-1804-C5ED-F830DFBA968B}"/>
              </a:ext>
            </a:extLst>
          </p:cNvPr>
          <p:cNvSpPr txBox="1"/>
          <p:nvPr/>
        </p:nvSpPr>
        <p:spPr>
          <a:xfrm>
            <a:off x="6798800" y="3396504"/>
            <a:ext cx="206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r">
              <a:spcBef>
                <a:spcPts val="6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 데이터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85593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Pseudo 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4740090" y="1920893"/>
            <a:ext cx="42745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염기서열의 인코딩과 더불어 단백질 구성 형태도 고려하여 일반적인 모델을 제작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아미노산의 빈도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 결합 구조 정보를 표현하는 기법으로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AAC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9341-DEC5-B5DD-9BC9-CF67D148F4BA}"/>
              </a:ext>
            </a:extLst>
          </p:cNvPr>
          <p:cNvSpPr txBox="1"/>
          <p:nvPr/>
        </p:nvSpPr>
        <p:spPr>
          <a:xfrm>
            <a:off x="4740090" y="3421081"/>
            <a:ext cx="42745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AAC: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단백질 시퀀스 내 특정 아미노산의 출현 빈도를 단순히 표현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결합정보 무시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2001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Kuo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-Chen Chou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등장한 결합정보를 고려한 단백질 표현 기법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5BFC9-50EE-80A2-804B-8314B89EA155}"/>
              </a:ext>
            </a:extLst>
          </p:cNvPr>
          <p:cNvSpPr txBox="1"/>
          <p:nvPr/>
        </p:nvSpPr>
        <p:spPr>
          <a:xfrm>
            <a:off x="8636432" y="390636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[6]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106449-4553-7A13-8DAD-90FBB12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8" y="2118352"/>
            <a:ext cx="4216274" cy="2352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254AA-E7DD-CC84-4CF1-FC91615E3096}"/>
              </a:ext>
            </a:extLst>
          </p:cNvPr>
          <p:cNvSpPr txBox="1"/>
          <p:nvPr/>
        </p:nvSpPr>
        <p:spPr>
          <a:xfrm>
            <a:off x="4175311" y="182838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3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85593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Pseudo 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4474508" y="2133526"/>
            <a:ext cx="43719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 환경에서 </a:t>
            </a:r>
            <a:r>
              <a:rPr 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Rcpi</a:t>
            </a: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 단백질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추출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 정보는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UniProt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기반으로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얻어내었음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CB310-815B-3B07-D9B9-65AFDFE27234}"/>
              </a:ext>
            </a:extLst>
          </p:cNvPr>
          <p:cNvSpPr txBox="1"/>
          <p:nvPr/>
        </p:nvSpPr>
        <p:spPr>
          <a:xfrm>
            <a:off x="6585844" y="262209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[7]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02F4E-258C-C99A-57FB-72716560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0" y="1990165"/>
            <a:ext cx="3604516" cy="2644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53D999-2F4C-109D-8F0A-231A0A79A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401" y="3906370"/>
            <a:ext cx="4531659" cy="587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6F3D7-D89E-DE48-0D68-7BEA4C1803B2}"/>
              </a:ext>
            </a:extLst>
          </p:cNvPr>
          <p:cNvSpPr txBox="1"/>
          <p:nvPr/>
        </p:nvSpPr>
        <p:spPr>
          <a:xfrm>
            <a:off x="6677777" y="3584763"/>
            <a:ext cx="206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r">
              <a:spcBef>
                <a:spcPts val="600"/>
              </a:spcBef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담긴 데이터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CD3D3-98D7-4C78-2FA0-D61B6C25AEA5}"/>
              </a:ext>
            </a:extLst>
          </p:cNvPr>
          <p:cNvSpPr txBox="1"/>
          <p:nvPr/>
        </p:nvSpPr>
        <p:spPr>
          <a:xfrm>
            <a:off x="5593336" y="1513280"/>
            <a:ext cx="321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합쳐서 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학습용 데이터셋을 구축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8AA61-93AF-C20C-AEC0-21B3A063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3" y="1488675"/>
            <a:ext cx="4719763" cy="904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E8A9E-378C-791B-57D2-872652BBFB76}"/>
              </a:ext>
            </a:extLst>
          </p:cNvPr>
          <p:cNvSpPr txBox="1"/>
          <p:nvPr/>
        </p:nvSpPr>
        <p:spPr>
          <a:xfrm>
            <a:off x="5902617" y="2814964"/>
            <a:ext cx="2562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생성 과정에서 같은 종류의 단백질 데이터인 경우 하나의 데이터셋으로 합쳐서 생성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Legand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sequence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다른 경우엔 일단 분리해서 저장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390121-41EB-F792-0CD2-28CDA3F1C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26"/>
          <a:stretch/>
        </p:blipFill>
        <p:spPr>
          <a:xfrm>
            <a:off x="3183068" y="3119718"/>
            <a:ext cx="2409036" cy="1169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2057C0-41AC-0F08-3D27-2C3D2A0C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43" y="2568862"/>
            <a:ext cx="1676960" cy="224518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3605840-B525-5E6D-DCED-E3BE784F6E4B}"/>
              </a:ext>
            </a:extLst>
          </p:cNvPr>
          <p:cNvSpPr/>
          <p:nvPr/>
        </p:nvSpPr>
        <p:spPr>
          <a:xfrm>
            <a:off x="2548221" y="3544962"/>
            <a:ext cx="504265" cy="3210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E01A4-389C-A9DD-CFF5-0EB03B9E6B96}"/>
              </a:ext>
            </a:extLst>
          </p:cNvPr>
          <p:cNvSpPr/>
          <p:nvPr/>
        </p:nvSpPr>
        <p:spPr>
          <a:xfrm>
            <a:off x="732865" y="2602004"/>
            <a:ext cx="1600200" cy="3160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B97E7D-8559-0E03-A169-D55DED63AE11}"/>
              </a:ext>
            </a:extLst>
          </p:cNvPr>
          <p:cNvSpPr/>
          <p:nvPr/>
        </p:nvSpPr>
        <p:spPr>
          <a:xfrm>
            <a:off x="3160059" y="3112994"/>
            <a:ext cx="2252382" cy="1882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샘플링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CD3D3-98D7-4C78-2FA0-D61B6C25AEA5}"/>
              </a:ext>
            </a:extLst>
          </p:cNvPr>
          <p:cNvSpPr txBox="1"/>
          <p:nvPr/>
        </p:nvSpPr>
        <p:spPr>
          <a:xfrm>
            <a:off x="4551182" y="1358380"/>
            <a:ext cx="434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데이터로 학습하게 될 경우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200GB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용량 필요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데이터별 대표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sample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추출하는 샘플링 코드를 별도로 제작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학습을 위한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경량화된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데이터셋 랜덤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44781-44E1-257D-ADE2-E2A2C580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03" y="3129524"/>
            <a:ext cx="4371695" cy="84243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8881A3-6FD1-69AC-01E9-0AA3D35FADDC}"/>
              </a:ext>
            </a:extLst>
          </p:cNvPr>
          <p:cNvGrpSpPr/>
          <p:nvPr/>
        </p:nvGrpSpPr>
        <p:grpSpPr>
          <a:xfrm>
            <a:off x="430306" y="1392753"/>
            <a:ext cx="3771899" cy="3076747"/>
            <a:chOff x="430307" y="1392754"/>
            <a:chExt cx="3029230" cy="2470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BD8D0E-C9B5-2EDB-0C2A-689BDDB6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30" y="1392754"/>
              <a:ext cx="3015783" cy="82012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2A34F0-6667-DCE5-21A6-831AC055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07" y="2295589"/>
              <a:ext cx="3029230" cy="156811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A375AC-EF19-E849-7F84-0F3DEC1FE006}"/>
              </a:ext>
            </a:extLst>
          </p:cNvPr>
          <p:cNvSpPr txBox="1"/>
          <p:nvPr/>
        </p:nvSpPr>
        <p:spPr>
          <a:xfrm>
            <a:off x="5283148" y="4044276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병합하여 모델 학습에 이용</a:t>
            </a:r>
            <a:r>
              <a:rPr lang="en-US" altLang="ko-KR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1EDA9B9-0533-C405-227A-B1F93ADBE66E}"/>
              </a:ext>
            </a:extLst>
          </p:cNvPr>
          <p:cNvSpPr/>
          <p:nvPr/>
        </p:nvSpPr>
        <p:spPr>
          <a:xfrm>
            <a:off x="5044080" y="4156232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 및 성능비교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67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지표 선정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F32CF5-0BF1-A8E6-4D6F-558E12D1CC28}"/>
              </a:ext>
            </a:extLst>
          </p:cNvPr>
          <p:cNvGrpSpPr/>
          <p:nvPr/>
        </p:nvGrpSpPr>
        <p:grpSpPr>
          <a:xfrm>
            <a:off x="701503" y="2914600"/>
            <a:ext cx="7896087" cy="1298286"/>
            <a:chOff x="701503" y="2914600"/>
            <a:chExt cx="7896087" cy="12982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99E737-3E2D-A6AF-BE85-F6498BBD55F4}"/>
                </a:ext>
              </a:extLst>
            </p:cNvPr>
            <p:cNvSpPr txBox="1"/>
            <p:nvPr/>
          </p:nvSpPr>
          <p:spPr>
            <a:xfrm>
              <a:off x="4807405" y="3148244"/>
              <a:ext cx="37901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정확한 성능 측정을 위해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10-Fold Cross Validation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과정을 거쳐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F1-score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평균을 계산</a:t>
              </a:r>
              <a:endPara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2F36B1-F209-5B62-9495-C9C9AC84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3" y="2914600"/>
              <a:ext cx="3945440" cy="129828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E10FDB-C242-1D49-5F92-809351B33DA6}"/>
              </a:ext>
            </a:extLst>
          </p:cNvPr>
          <p:cNvGrpSpPr/>
          <p:nvPr/>
        </p:nvGrpSpPr>
        <p:grpSpPr>
          <a:xfrm>
            <a:off x="705969" y="1455315"/>
            <a:ext cx="7891622" cy="1115703"/>
            <a:chOff x="705969" y="1455315"/>
            <a:chExt cx="7891622" cy="11157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1D1FC-CDD5-7A9E-E655-7F57CFAA9B1A}"/>
                </a:ext>
              </a:extLst>
            </p:cNvPr>
            <p:cNvSpPr txBox="1"/>
            <p:nvPr/>
          </p:nvSpPr>
          <p:spPr>
            <a:xfrm>
              <a:off x="4807406" y="1566293"/>
              <a:ext cx="37901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정밀도와 재현율을 동시에 고려하여 데이터의 불균형 상태에서도 성능평가가 용이한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F1-score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기반으로 성능 측정</a:t>
              </a:r>
              <a:endPara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BAD572-60E0-423D-60F5-F6D7356810CE}"/>
                    </a:ext>
                  </a:extLst>
                </p:cNvPr>
                <p:cNvSpPr txBox="1"/>
                <p:nvPr/>
              </p:nvSpPr>
              <p:spPr>
                <a:xfrm>
                  <a:off x="705969" y="1455315"/>
                  <a:ext cx="2915350" cy="5798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BAD572-60E0-423D-60F5-F6D735681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69" y="1455315"/>
                  <a:ext cx="2915350" cy="579839"/>
                </a:xfrm>
                <a:prstGeom prst="rect">
                  <a:avLst/>
                </a:prstGeom>
                <a:blipFill>
                  <a:blip r:embed="rId4"/>
                  <a:stretch>
                    <a:fillRect t="-1053" r="-41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E1D2D-9B56-DED5-B7B2-9FFECF6E5EFC}"/>
                    </a:ext>
                  </a:extLst>
                </p:cNvPr>
                <p:cNvSpPr txBox="1"/>
                <p:nvPr/>
              </p:nvSpPr>
              <p:spPr>
                <a:xfrm>
                  <a:off x="2549670" y="2158405"/>
                  <a:ext cx="2026389" cy="412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E1D2D-9B56-DED5-B7B2-9FFECF6E5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670" y="2158405"/>
                  <a:ext cx="2026389" cy="412613"/>
                </a:xfrm>
                <a:prstGeom prst="rect">
                  <a:avLst/>
                </a:prstGeom>
                <a:blipFill>
                  <a:blip r:embed="rId5"/>
                  <a:stretch>
                    <a:fillRect r="-901" b="-1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9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4725492" y="1322928"/>
            <a:ext cx="40785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구조적으로 변형이 용이한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AptaNet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기반으로 튜닝을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레이어의 구조를 변경해가며 약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후보 모델을 선정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기존 모델 대비 성능이 좋은 두 모델을 채택하였음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D4096-B2E4-164D-DFD8-F0111D8E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5" y="1336384"/>
            <a:ext cx="4035016" cy="169132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CC1655-69F2-7F61-FD2F-E00126A4B541}"/>
              </a:ext>
            </a:extLst>
          </p:cNvPr>
          <p:cNvGrpSpPr/>
          <p:nvPr/>
        </p:nvGrpSpPr>
        <p:grpSpPr>
          <a:xfrm>
            <a:off x="6833773" y="3637810"/>
            <a:ext cx="1997995" cy="768025"/>
            <a:chOff x="6833773" y="3631085"/>
            <a:chExt cx="1997995" cy="7680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0DDFC87-C868-5357-832B-25690FB58CD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833773" y="4015658"/>
              <a:ext cx="35368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34A8D22-C5F1-62A5-4F62-C8EDFF0E524D}"/>
                </a:ext>
              </a:extLst>
            </p:cNvPr>
            <p:cNvGrpSpPr/>
            <p:nvPr/>
          </p:nvGrpSpPr>
          <p:grpSpPr>
            <a:xfrm>
              <a:off x="7141218" y="3631085"/>
              <a:ext cx="1690550" cy="768025"/>
              <a:chOff x="7208124" y="3587092"/>
              <a:chExt cx="1690550" cy="76802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6FE31101-2F27-A2AB-6D7F-5CBFA60E452E}"/>
                  </a:ext>
                </a:extLst>
              </p:cNvPr>
              <p:cNvSpPr/>
              <p:nvPr/>
            </p:nvSpPr>
            <p:spPr>
              <a:xfrm>
                <a:off x="7208124" y="3587092"/>
                <a:ext cx="1690550" cy="31223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D1E1D2DC-C058-AED7-6A7C-294996C5DE64}"/>
                  </a:ext>
                </a:extLst>
              </p:cNvPr>
              <p:cNvSpPr/>
              <p:nvPr/>
            </p:nvSpPr>
            <p:spPr>
              <a:xfrm>
                <a:off x="7208124" y="4042883"/>
                <a:ext cx="1690550" cy="31223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3E5994-ACC4-C90F-FB9E-0ECE98C67314}"/>
              </a:ext>
            </a:extLst>
          </p:cNvPr>
          <p:cNvGrpSpPr/>
          <p:nvPr/>
        </p:nvGrpSpPr>
        <p:grpSpPr>
          <a:xfrm>
            <a:off x="4359737" y="3270238"/>
            <a:ext cx="2474036" cy="1490840"/>
            <a:chOff x="4359737" y="3371093"/>
            <a:chExt cx="2474036" cy="149084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949D1E4-0A5D-3B04-F918-C038A057D208}"/>
                </a:ext>
              </a:extLst>
            </p:cNvPr>
            <p:cNvCxnSpPr>
              <a:stCxn id="11" idx="3"/>
              <a:endCxn id="23" idx="1"/>
            </p:cNvCxnSpPr>
            <p:nvPr/>
          </p:nvCxnSpPr>
          <p:spPr>
            <a:xfrm flipV="1">
              <a:off x="4359737" y="4116513"/>
              <a:ext cx="347788" cy="5198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50106DA-95D7-5C85-B935-96C6368C3FDE}"/>
                </a:ext>
              </a:extLst>
            </p:cNvPr>
            <p:cNvGrpSpPr/>
            <p:nvPr/>
          </p:nvGrpSpPr>
          <p:grpSpPr>
            <a:xfrm>
              <a:off x="4707525" y="3371093"/>
              <a:ext cx="2126248" cy="1490840"/>
              <a:chOff x="5131064" y="3371093"/>
              <a:chExt cx="2126248" cy="149084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A7AFC8A-3B7D-5D72-1925-EA35EF8803B7}"/>
                  </a:ext>
                </a:extLst>
              </p:cNvPr>
              <p:cNvSpPr/>
              <p:nvPr/>
            </p:nvSpPr>
            <p:spPr>
              <a:xfrm>
                <a:off x="5353026" y="3503198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83CE2C-FCE5-1058-6641-77C5202BCD46}"/>
                  </a:ext>
                </a:extLst>
              </p:cNvPr>
              <p:cNvSpPr/>
              <p:nvPr/>
            </p:nvSpPr>
            <p:spPr>
              <a:xfrm>
                <a:off x="5353026" y="3884052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EA797518-FD8F-AFC4-D8D0-D6534146FDB2}"/>
                  </a:ext>
                </a:extLst>
              </p:cNvPr>
              <p:cNvSpPr/>
              <p:nvPr/>
            </p:nvSpPr>
            <p:spPr>
              <a:xfrm>
                <a:off x="5353026" y="4431015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72028F-B428-0723-729F-6DA46F6A5C52}"/>
                  </a:ext>
                </a:extLst>
              </p:cNvPr>
              <p:cNvSpPr txBox="1"/>
              <p:nvPr/>
            </p:nvSpPr>
            <p:spPr>
              <a:xfrm rot="5400000">
                <a:off x="6017068" y="4147306"/>
                <a:ext cx="345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 indent="-108000" algn="ctr">
                  <a:spcBef>
                    <a:spcPts val="600"/>
                  </a:spcBef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…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6E91575-DDB0-78C8-D75B-5589759178ED}"/>
                  </a:ext>
                </a:extLst>
              </p:cNvPr>
              <p:cNvSpPr/>
              <p:nvPr/>
            </p:nvSpPr>
            <p:spPr>
              <a:xfrm>
                <a:off x="5131064" y="3371093"/>
                <a:ext cx="2126248" cy="1490840"/>
              </a:xfrm>
              <a:prstGeom prst="roundRect">
                <a:avLst>
                  <a:gd name="adj" fmla="val 8529"/>
                </a:avLst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E733E2-6EEC-88D3-1CB4-83C2C8421947}"/>
              </a:ext>
            </a:extLst>
          </p:cNvPr>
          <p:cNvGrpSpPr/>
          <p:nvPr/>
        </p:nvGrpSpPr>
        <p:grpSpPr>
          <a:xfrm>
            <a:off x="1917229" y="3275436"/>
            <a:ext cx="2442508" cy="1490840"/>
            <a:chOff x="1917229" y="3369567"/>
            <a:chExt cx="2442508" cy="149084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025E289-44A6-81B2-8673-356B7C7B0BE9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917229" y="4114987"/>
              <a:ext cx="316260" cy="1526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2BC1C2-77B9-0368-68AF-033BE14C5AEE}"/>
                </a:ext>
              </a:extLst>
            </p:cNvPr>
            <p:cNvGrpSpPr/>
            <p:nvPr/>
          </p:nvGrpSpPr>
          <p:grpSpPr>
            <a:xfrm>
              <a:off x="2233489" y="3369567"/>
              <a:ext cx="2126248" cy="1490840"/>
              <a:chOff x="2635321" y="3371093"/>
              <a:chExt cx="2126248" cy="149084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2F7AD6-470E-1862-3EFD-02159A58608F}"/>
                  </a:ext>
                </a:extLst>
              </p:cNvPr>
              <p:cNvSpPr/>
              <p:nvPr/>
            </p:nvSpPr>
            <p:spPr>
              <a:xfrm>
                <a:off x="2857283" y="3570106"/>
                <a:ext cx="1690550" cy="3122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파라미터 튜닝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FF438128-947B-730D-54AC-C56DEA537244}"/>
                  </a:ext>
                </a:extLst>
              </p:cNvPr>
              <p:cNvSpPr/>
              <p:nvPr/>
            </p:nvSpPr>
            <p:spPr>
              <a:xfrm>
                <a:off x="2857283" y="4352401"/>
                <a:ext cx="1690550" cy="3122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레이어 구조 변경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더하기 기호 9">
                <a:extLst>
                  <a:ext uri="{FF2B5EF4-FFF2-40B4-BE49-F238E27FC236}">
                    <a16:creationId xmlns:a16="http://schemas.microsoft.com/office/drawing/2014/main" id="{28206C25-A2B1-C175-729E-F19D9D44BA9C}"/>
                  </a:ext>
                </a:extLst>
              </p:cNvPr>
              <p:cNvSpPr/>
              <p:nvPr/>
            </p:nvSpPr>
            <p:spPr>
              <a:xfrm>
                <a:off x="3579894" y="3993850"/>
                <a:ext cx="245327" cy="245327"/>
              </a:xfrm>
              <a:prstGeom prst="mathPlu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03C5753-6C4D-81E1-046A-CECD828A01D1}"/>
                  </a:ext>
                </a:extLst>
              </p:cNvPr>
              <p:cNvSpPr/>
              <p:nvPr/>
            </p:nvSpPr>
            <p:spPr>
              <a:xfrm>
                <a:off x="2635321" y="3371093"/>
                <a:ext cx="2126248" cy="1490840"/>
              </a:xfrm>
              <a:prstGeom prst="roundRect">
                <a:avLst>
                  <a:gd name="adj" fmla="val 6901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B68B16-5804-C6BE-460F-E1164196101F}"/>
              </a:ext>
            </a:extLst>
          </p:cNvPr>
          <p:cNvSpPr/>
          <p:nvPr/>
        </p:nvSpPr>
        <p:spPr>
          <a:xfrm>
            <a:off x="226679" y="3866265"/>
            <a:ext cx="1690550" cy="312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3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3D637F-A1E4-1C79-26EA-B76FAD140D7C}"/>
              </a:ext>
            </a:extLst>
          </p:cNvPr>
          <p:cNvGrpSpPr/>
          <p:nvPr/>
        </p:nvGrpSpPr>
        <p:grpSpPr>
          <a:xfrm>
            <a:off x="3637267" y="685315"/>
            <a:ext cx="4800767" cy="628858"/>
            <a:chOff x="3536414" y="550843"/>
            <a:chExt cx="4800767" cy="62885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F11E255-50BB-0DD9-2E7B-1BC253F2C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658821-BB27-033F-4D65-938904994DAA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CEE4E4-A6A0-D59F-C0D0-B03F6AFCC8A4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배경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8704BC-6D5B-D1FA-C5BB-F4CD2A41DF0F}"/>
                </a:ext>
              </a:extLst>
            </p:cNvPr>
            <p:cNvSpPr txBox="1"/>
            <p:nvPr/>
          </p:nvSpPr>
          <p:spPr>
            <a:xfrm>
              <a:off x="3541268" y="581970"/>
              <a:ext cx="6495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31F48-94B5-F8EC-5698-56BEEA601278}"/>
              </a:ext>
            </a:extLst>
          </p:cNvPr>
          <p:cNvSpPr txBox="1"/>
          <p:nvPr/>
        </p:nvSpPr>
        <p:spPr>
          <a:xfrm>
            <a:off x="760167" y="649996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A9DC3C-4CD4-CBF3-11E8-2E467EF38A90}"/>
              </a:ext>
            </a:extLst>
          </p:cNvPr>
          <p:cNvCxnSpPr/>
          <p:nvPr/>
        </p:nvCxnSpPr>
        <p:spPr>
          <a:xfrm>
            <a:off x="2952521" y="587397"/>
            <a:ext cx="0" cy="40176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CA30CD-2C7C-A240-5782-8000F8446333}"/>
              </a:ext>
            </a:extLst>
          </p:cNvPr>
          <p:cNvCxnSpPr/>
          <p:nvPr/>
        </p:nvCxnSpPr>
        <p:spPr>
          <a:xfrm>
            <a:off x="837282" y="675534"/>
            <a:ext cx="1740665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F78D17-84EC-9E72-DCC2-87435629369C}"/>
              </a:ext>
            </a:extLst>
          </p:cNvPr>
          <p:cNvGrpSpPr/>
          <p:nvPr/>
        </p:nvGrpSpPr>
        <p:grpSpPr>
          <a:xfrm>
            <a:off x="3637267" y="1720743"/>
            <a:ext cx="4800767" cy="628858"/>
            <a:chOff x="3536414" y="550843"/>
            <a:chExt cx="4800767" cy="62885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7464704-5303-3A33-5F6D-DF66BE0C85D8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5807D6-04B2-5A44-A930-1A558E58E974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C5A9AB-926E-0656-282D-015063687157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8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AF590D-1A16-AD65-F844-BB32A070219E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C67BF-DFB1-CA3A-1360-06CA71DD2863}"/>
              </a:ext>
            </a:extLst>
          </p:cNvPr>
          <p:cNvGrpSpPr/>
          <p:nvPr/>
        </p:nvGrpSpPr>
        <p:grpSpPr>
          <a:xfrm>
            <a:off x="3637267" y="2773462"/>
            <a:ext cx="4800767" cy="628858"/>
            <a:chOff x="3536414" y="550843"/>
            <a:chExt cx="4800767" cy="62885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5D863F0-7559-0A8D-8EA9-9587E5FD4B81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06F15B7-71B4-3684-D188-F0E952AFBF8C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EDF28A-54B3-BDA1-7ECA-124986563F42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구축 및 성능비교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161171-5F2F-4086-C286-7F22EBB2DF84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CA06739-2F51-9899-8CDA-A66C3D4682B0}"/>
              </a:ext>
            </a:extLst>
          </p:cNvPr>
          <p:cNvGrpSpPr/>
          <p:nvPr/>
        </p:nvGrpSpPr>
        <p:grpSpPr>
          <a:xfrm>
            <a:off x="3637267" y="3808890"/>
            <a:ext cx="4800767" cy="628858"/>
            <a:chOff x="3536414" y="550843"/>
            <a:chExt cx="4800767" cy="62885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B6B8CD7-114F-39AE-44C6-7A2625D6E63E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960BB6-6EB2-5F40-882D-4972A12978AE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00EFC0-85C0-2B54-DD45-79ECBE808494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정보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E6266C-9E5B-58DF-3267-AD0055E73BD4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01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batch_size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epochs)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5041582" y="1471012"/>
            <a:ext cx="386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현상 방지를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최적의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찾는 작업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50, 100, 200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epochs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50, 100, 200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9031A-D2D9-B079-347A-25794088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3" y="1304696"/>
            <a:ext cx="4481582" cy="2381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EF047-755A-D233-0A56-C2B2E707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53" y="3772541"/>
            <a:ext cx="4481582" cy="1170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1229E-C022-59EB-9442-65EBF7983409}"/>
              </a:ext>
            </a:extLst>
          </p:cNvPr>
          <p:cNvSpPr txBox="1"/>
          <p:nvPr/>
        </p:nvSpPr>
        <p:spPr>
          <a:xfrm>
            <a:off x="5041582" y="3768162"/>
            <a:ext cx="386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파라미터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=100, epochs=100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716A9A-CC84-61A5-6AB6-3EB0EC8C4246}"/>
              </a:ext>
            </a:extLst>
          </p:cNvPr>
          <p:cNvSpPr/>
          <p:nvPr/>
        </p:nvSpPr>
        <p:spPr>
          <a:xfrm>
            <a:off x="424953" y="3768162"/>
            <a:ext cx="3634091" cy="15706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(Learning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Rate,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rho)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C7AC90-B00C-9ECA-9F85-4398A17A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" y="1571171"/>
            <a:ext cx="4433686" cy="1402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1EA99A-4601-EEA4-872E-84D44D45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0" y="3115021"/>
            <a:ext cx="4433686" cy="14041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C483C-F1C6-448C-CF47-39F332806275}"/>
              </a:ext>
            </a:extLst>
          </p:cNvPr>
          <p:cNvSpPr/>
          <p:nvPr/>
        </p:nvSpPr>
        <p:spPr>
          <a:xfrm>
            <a:off x="424953" y="3232905"/>
            <a:ext cx="3634091" cy="15706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829EA-2DDE-17B5-3F71-F7C56AD157EF}"/>
              </a:ext>
            </a:extLst>
          </p:cNvPr>
          <p:cNvSpPr txBox="1"/>
          <p:nvPr/>
        </p:nvSpPr>
        <p:spPr>
          <a:xfrm>
            <a:off x="5041582" y="1515616"/>
            <a:ext cx="386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최적해 학습을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Rho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역시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파라미터 탐색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0.001, 0.0001, 0.00001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rho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0.7, 0.8, 0.9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21B73-37F6-6902-E532-DA1448194F90}"/>
              </a:ext>
            </a:extLst>
          </p:cNvPr>
          <p:cNvSpPr txBox="1"/>
          <p:nvPr/>
        </p:nvSpPr>
        <p:spPr>
          <a:xfrm>
            <a:off x="5041582" y="3199451"/>
            <a:ext cx="386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파라미터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=0.0001, rho=0.9</a:t>
            </a:r>
          </a:p>
        </p:txBody>
      </p:sp>
    </p:spTree>
    <p:extLst>
      <p:ext uri="{BB962C8B-B14F-4D97-AF65-F5344CB8AC3E}">
        <p14:creationId xmlns:p14="http://schemas.microsoft.com/office/powerpoint/2010/main" val="27775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예측 모델 선정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210682" y="1320726"/>
            <a:ext cx="127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C263BD-6C9F-FA58-E545-3777735A2365}"/>
              </a:ext>
            </a:extLst>
          </p:cNvPr>
          <p:cNvSpPr txBox="1"/>
          <p:nvPr/>
        </p:nvSpPr>
        <p:spPr>
          <a:xfrm>
            <a:off x="3849851" y="1320726"/>
            <a:ext cx="127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4B3A92F-7021-D0C6-5EA9-9B7D31D097CC}"/>
              </a:ext>
            </a:extLst>
          </p:cNvPr>
          <p:cNvGrpSpPr/>
          <p:nvPr/>
        </p:nvGrpSpPr>
        <p:grpSpPr>
          <a:xfrm>
            <a:off x="450487" y="1672784"/>
            <a:ext cx="3050384" cy="2846118"/>
            <a:chOff x="450487" y="1672784"/>
            <a:chExt cx="3050384" cy="2846118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DE5DB86-38A7-D992-ADBF-DC19B303AE1D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167228" y="2117194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B614E2D-71E7-559D-91F6-42791781FDC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167228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FA5068C-6193-1264-95C0-97F8070E6BA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167228" y="300601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10C1777-0650-335B-2517-393D624FFBB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67228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6F8DA6B-8874-71D8-06F9-1705A4F94236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1167228" y="389483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2F28C8A-5B7F-BD7F-A375-040D503684F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228" y="4339247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3E0A29F-A385-88A6-34BB-8135A8D8E5E6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784130" y="1672784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9A74D79-2286-D4DA-3DDB-61E754A37DBB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2784130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4F717A1-1245-465E-6CA0-78AD2E65FD7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784130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E4A4B1D-4021-A2B1-070E-E51FCFF3FD4C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2784130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419E68A-3F11-B830-2C37-F5AE93931EE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2784130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1EBB0D9-A439-B1F7-A444-157A826B0BF8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2784130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BA5F834-3B50-9D1C-9E7E-4D88EB9DFE19}"/>
                </a:ext>
              </a:extLst>
            </p:cNvPr>
            <p:cNvSpPr/>
            <p:nvPr/>
          </p:nvSpPr>
          <p:spPr>
            <a:xfrm>
              <a:off x="450487" y="1852439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Layer (390)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563B8E3-9433-3F34-C63F-40C971FCE63A}"/>
                </a:ext>
              </a:extLst>
            </p:cNvPr>
            <p:cNvSpPr/>
            <p:nvPr/>
          </p:nvSpPr>
          <p:spPr>
            <a:xfrm>
              <a:off x="450487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(1024)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A897251-2ADA-9FCC-557E-6FFCD0C6B586}"/>
                </a:ext>
              </a:extLst>
            </p:cNvPr>
            <p:cNvSpPr/>
            <p:nvPr/>
          </p:nvSpPr>
          <p:spPr>
            <a:xfrm>
              <a:off x="450487" y="274126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(512)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3473FB-916F-996E-8243-B03B88D95312}"/>
                </a:ext>
              </a:extLst>
            </p:cNvPr>
            <p:cNvSpPr/>
            <p:nvPr/>
          </p:nvSpPr>
          <p:spPr>
            <a:xfrm>
              <a:off x="450487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8E29B5-80E5-1998-56B0-DAE8379AB7FA}"/>
                </a:ext>
              </a:extLst>
            </p:cNvPr>
            <p:cNvSpPr/>
            <p:nvPr/>
          </p:nvSpPr>
          <p:spPr>
            <a:xfrm>
              <a:off x="450487" y="363008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B8792C5-6E09-E2D5-9D2C-9871ACD6D912}"/>
                </a:ext>
              </a:extLst>
            </p:cNvPr>
            <p:cNvSpPr/>
            <p:nvPr/>
          </p:nvSpPr>
          <p:spPr>
            <a:xfrm>
              <a:off x="450487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0D8D4E5-5F47-6992-5364-0E9C9A09C2CC}"/>
                </a:ext>
              </a:extLst>
            </p:cNvPr>
            <p:cNvSpPr/>
            <p:nvPr/>
          </p:nvSpPr>
          <p:spPr>
            <a:xfrm>
              <a:off x="2067389" y="1852439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7DF0E23-CD75-81D4-1973-548B63C9D1FF}"/>
                </a:ext>
              </a:extLst>
            </p:cNvPr>
            <p:cNvSpPr/>
            <p:nvPr/>
          </p:nvSpPr>
          <p:spPr>
            <a:xfrm>
              <a:off x="2067389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B42F322-5DAE-4C2E-EAA9-1366163DA6A1}"/>
                </a:ext>
              </a:extLst>
            </p:cNvPr>
            <p:cNvSpPr/>
            <p:nvPr/>
          </p:nvSpPr>
          <p:spPr>
            <a:xfrm>
              <a:off x="2067389" y="274126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(64)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DFE03D4-CECA-8396-5909-B562F061A029}"/>
                </a:ext>
              </a:extLst>
            </p:cNvPr>
            <p:cNvSpPr/>
            <p:nvPr/>
          </p:nvSpPr>
          <p:spPr>
            <a:xfrm>
              <a:off x="2067389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(32)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EBD0FF9-CFAB-19E4-A27F-AFCD2E3DF58F}"/>
                </a:ext>
              </a:extLst>
            </p:cNvPr>
            <p:cNvSpPr/>
            <p:nvPr/>
          </p:nvSpPr>
          <p:spPr>
            <a:xfrm>
              <a:off x="2067389" y="363008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(16)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BF4E93A-9499-E902-4715-596FBB17107D}"/>
                </a:ext>
              </a:extLst>
            </p:cNvPr>
            <p:cNvSpPr/>
            <p:nvPr/>
          </p:nvSpPr>
          <p:spPr>
            <a:xfrm>
              <a:off x="2067389" y="4074492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Layer (1)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A590CC7-67AC-357A-8D37-FBEB2005DD90}"/>
              </a:ext>
            </a:extLst>
          </p:cNvPr>
          <p:cNvGrpSpPr/>
          <p:nvPr/>
        </p:nvGrpSpPr>
        <p:grpSpPr>
          <a:xfrm>
            <a:off x="4104505" y="1672784"/>
            <a:ext cx="4645795" cy="2846118"/>
            <a:chOff x="4104505" y="1672784"/>
            <a:chExt cx="4645795" cy="2846118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B0947E4-2881-5214-8C12-F6371A2675D1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4821246" y="2117194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574319D-5893-B8C6-117E-10C4E4A6F6C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4821246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86832C1-A2D3-83DB-17F6-07FC70C1A1C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821246" y="300601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CCAAFA6-8DC7-FED8-6984-0BEAFD8B18EE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821246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FAB3A3E-947D-B34B-CB85-0B7F19A65989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821246" y="389483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1A1A991-D597-B7CA-9B2F-DBD2207A80C3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6" y="4339247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5ACD41B-D9E7-FD09-53D0-8EBC4926020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419237" y="1672784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7931D3E-81C2-A208-AFD3-181627AC5C28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6419237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1748851-8C72-2341-B502-9C853B9CD50B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6419237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76DE435-7E58-4F7D-DF36-0DB78C63EEC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6419237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96DE05-D73A-598D-DC1C-794CAA65513F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6419237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EED0564-4D80-4A8A-4C43-AE489ADCAFE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6419237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57E3797-CA75-01D5-AAAC-E5567A9E4EEF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8033559" y="1672784"/>
              <a:ext cx="0" cy="17965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C2C2763-7455-5B98-BB4B-F5C3481B40DD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8033559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FFBF73E-3FBD-8342-3907-B0A1B6391C1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8033559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621B176-1707-83B4-CC4A-F7683290D41F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8033559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D445D7-FD06-373D-3E6A-F72C48318334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8033559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4C02ADD-8F04-9FAB-AE32-3B86C16E5DDD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8033559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5E0586A-E8E4-14D6-BFF4-E84269CDD12F}"/>
                </a:ext>
              </a:extLst>
            </p:cNvPr>
            <p:cNvCxnSpPr>
              <a:cxnSpLocks/>
            </p:cNvCxnSpPr>
            <p:nvPr/>
          </p:nvCxnSpPr>
          <p:spPr>
            <a:xfrm>
              <a:off x="6417023" y="4339247"/>
              <a:ext cx="0" cy="17965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7201600-437E-100F-49F6-3254A6C2DB22}"/>
                </a:ext>
              </a:extLst>
            </p:cNvPr>
            <p:cNvSpPr/>
            <p:nvPr/>
          </p:nvSpPr>
          <p:spPr>
            <a:xfrm>
              <a:off x="4104505" y="1852439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Layer (390)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BAE7CE6-3C9D-774D-C493-91AF796143AF}"/>
                </a:ext>
              </a:extLst>
            </p:cNvPr>
            <p:cNvSpPr/>
            <p:nvPr/>
          </p:nvSpPr>
          <p:spPr>
            <a:xfrm>
              <a:off x="4104505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(512)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692225C-9C36-5E97-0C46-60B43781AEE1}"/>
                </a:ext>
              </a:extLst>
            </p:cNvPr>
            <p:cNvSpPr/>
            <p:nvPr/>
          </p:nvSpPr>
          <p:spPr>
            <a:xfrm>
              <a:off x="4104505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F42CA10-7049-A218-568D-666A08EB5A2C}"/>
                </a:ext>
              </a:extLst>
            </p:cNvPr>
            <p:cNvSpPr/>
            <p:nvPr/>
          </p:nvSpPr>
          <p:spPr>
            <a:xfrm>
              <a:off x="4104505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061CBC-A016-84AB-0415-BC167432D909}"/>
                </a:ext>
              </a:extLst>
            </p:cNvPr>
            <p:cNvSpPr/>
            <p:nvPr/>
          </p:nvSpPr>
          <p:spPr>
            <a:xfrm>
              <a:off x="4104505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EAA89C1-EB5C-D9A7-606D-D39DC068B1DA}"/>
                </a:ext>
              </a:extLst>
            </p:cNvPr>
            <p:cNvSpPr/>
            <p:nvPr/>
          </p:nvSpPr>
          <p:spPr>
            <a:xfrm>
              <a:off x="4104505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CE46CDD-8BDE-433E-52BE-F9EA527A6790}"/>
                </a:ext>
              </a:extLst>
            </p:cNvPr>
            <p:cNvSpPr/>
            <p:nvPr/>
          </p:nvSpPr>
          <p:spPr>
            <a:xfrm>
              <a:off x="5702496" y="1852439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2F449696-742C-DFE9-1D05-98DBDADB05CD}"/>
                </a:ext>
              </a:extLst>
            </p:cNvPr>
            <p:cNvSpPr/>
            <p:nvPr/>
          </p:nvSpPr>
          <p:spPr>
            <a:xfrm>
              <a:off x="5702496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CB3E582-BF52-BA85-9EEF-08A68CDA17B9}"/>
                </a:ext>
              </a:extLst>
            </p:cNvPr>
            <p:cNvSpPr/>
            <p:nvPr/>
          </p:nvSpPr>
          <p:spPr>
            <a:xfrm>
              <a:off x="5702496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9CB5F52-AC79-D895-0768-8F6F16C3E2A6}"/>
                </a:ext>
              </a:extLst>
            </p:cNvPr>
            <p:cNvSpPr/>
            <p:nvPr/>
          </p:nvSpPr>
          <p:spPr>
            <a:xfrm>
              <a:off x="5702496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46A6123-8037-F33F-3F24-2B32A71C64A0}"/>
                </a:ext>
              </a:extLst>
            </p:cNvPr>
            <p:cNvSpPr/>
            <p:nvPr/>
          </p:nvSpPr>
          <p:spPr>
            <a:xfrm>
              <a:off x="5702496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FE373D2C-C6E1-D577-1361-4F2DA2A43962}"/>
                </a:ext>
              </a:extLst>
            </p:cNvPr>
            <p:cNvSpPr/>
            <p:nvPr/>
          </p:nvSpPr>
          <p:spPr>
            <a:xfrm>
              <a:off x="7316818" y="1852439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7517381-2A45-4460-30F2-1FF484F55B70}"/>
                </a:ext>
              </a:extLst>
            </p:cNvPr>
            <p:cNvSpPr/>
            <p:nvPr/>
          </p:nvSpPr>
          <p:spPr>
            <a:xfrm>
              <a:off x="7316818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FC5E374-CB46-5A72-3DF2-2F6456974B17}"/>
                </a:ext>
              </a:extLst>
            </p:cNvPr>
            <p:cNvSpPr/>
            <p:nvPr/>
          </p:nvSpPr>
          <p:spPr>
            <a:xfrm>
              <a:off x="7316818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15D5CE1-9544-7362-DC0C-44369C6A3697}"/>
                </a:ext>
              </a:extLst>
            </p:cNvPr>
            <p:cNvSpPr/>
            <p:nvPr/>
          </p:nvSpPr>
          <p:spPr>
            <a:xfrm>
              <a:off x="7316818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(32)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3BCDBB-6C67-F654-DCB8-A0285785E465}"/>
                </a:ext>
              </a:extLst>
            </p:cNvPr>
            <p:cNvSpPr/>
            <p:nvPr/>
          </p:nvSpPr>
          <p:spPr>
            <a:xfrm>
              <a:off x="7316818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3F87E1D-CD69-79F8-B168-C4059A7CA7A5}"/>
                </a:ext>
              </a:extLst>
            </p:cNvPr>
            <p:cNvSpPr/>
            <p:nvPr/>
          </p:nvSpPr>
          <p:spPr>
            <a:xfrm>
              <a:off x="7316818" y="4074492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Layer (1)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68546D2-FE2C-DCD9-00B3-071C5035EDF2}"/>
                </a:ext>
              </a:extLst>
            </p:cNvPr>
            <p:cNvSpPr/>
            <p:nvPr/>
          </p:nvSpPr>
          <p:spPr>
            <a:xfrm>
              <a:off x="5702496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4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비교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5197697" y="1314895"/>
            <a:ext cx="367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모델들의 성능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F1-Score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0.900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미만의 값을 보임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D9BA5-AFB8-64CC-B21D-E5C3629A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2104095"/>
            <a:ext cx="4409176" cy="2557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A739CC-7766-96BD-CCEF-76CE953B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1345246"/>
            <a:ext cx="4409176" cy="52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657F4-817E-FCB7-11CE-9BC0316ED12B}"/>
              </a:ext>
            </a:extLst>
          </p:cNvPr>
          <p:cNvSpPr txBox="1"/>
          <p:nvPr/>
        </p:nvSpPr>
        <p:spPr>
          <a:xfrm>
            <a:off x="5197697" y="2128935"/>
            <a:ext cx="36786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F1-Score: 0.937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 F1-Score: 0.929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1, 2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0.900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F1-Score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얻어내었음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성능이 좋았던 기존의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점수 대비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절대치로 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4%,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3%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가량의 성능 향상 달성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8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결론 및 발전가능성 제시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87A83C-12EC-C084-D29D-4E8DD1B27906}"/>
              </a:ext>
            </a:extLst>
          </p:cNvPr>
          <p:cNvGrpSpPr/>
          <p:nvPr/>
        </p:nvGrpSpPr>
        <p:grpSpPr>
          <a:xfrm>
            <a:off x="694062" y="1187665"/>
            <a:ext cx="7925153" cy="1025191"/>
            <a:chOff x="694062" y="1147909"/>
            <a:chExt cx="7925153" cy="10251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99E737-3E2D-A6AF-BE85-F6498BBD55F4}"/>
                </a:ext>
              </a:extLst>
            </p:cNvPr>
            <p:cNvSpPr txBox="1"/>
            <p:nvPr/>
          </p:nvSpPr>
          <p:spPr>
            <a:xfrm>
              <a:off x="893699" y="1147909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샘플링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EEE1420-C205-B62E-056C-0CBD2AB018DD}"/>
                </a:ext>
              </a:extLst>
            </p:cNvPr>
            <p:cNvSpPr/>
            <p:nvPr/>
          </p:nvSpPr>
          <p:spPr>
            <a:xfrm>
              <a:off x="694062" y="1256594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F0DA7-C607-B59A-535F-4936B645D371}"/>
                </a:ext>
              </a:extLst>
            </p:cNvPr>
            <p:cNvSpPr txBox="1"/>
            <p:nvPr/>
          </p:nvSpPr>
          <p:spPr>
            <a:xfrm>
              <a:off x="893699" y="1408788"/>
              <a:ext cx="7725516" cy="76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500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종류 총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천만 개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기반으로 생물학 정보를 속성으로 추가하여 기존 모델 대비  향상된 성능의 모델 구축을 하였음 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(F1-Score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단백질의 명칭을 고려하지 않아도 데이터 기반으로 결합 여부를 예측할 수 있다는 장점 존재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490F1C-5E0C-7262-F41E-AA3C55E588D8}"/>
              </a:ext>
            </a:extLst>
          </p:cNvPr>
          <p:cNvGrpSpPr/>
          <p:nvPr/>
        </p:nvGrpSpPr>
        <p:grpSpPr>
          <a:xfrm>
            <a:off x="694062" y="2266992"/>
            <a:ext cx="7925153" cy="1025191"/>
            <a:chOff x="694062" y="2433970"/>
            <a:chExt cx="7925153" cy="10251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020B15-1C82-F181-DB9F-98C1CC339D22}"/>
                </a:ext>
              </a:extLst>
            </p:cNvPr>
            <p:cNvSpPr txBox="1"/>
            <p:nvPr/>
          </p:nvSpPr>
          <p:spPr>
            <a:xfrm>
              <a:off x="893699" y="2433970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 구축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9E85AA-51FD-1812-3DFB-80594C329E40}"/>
                </a:ext>
              </a:extLst>
            </p:cNvPr>
            <p:cNvSpPr/>
            <p:nvPr/>
          </p:nvSpPr>
          <p:spPr>
            <a:xfrm>
              <a:off x="694062" y="2542655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85EC1-4D03-74F7-61C1-44B1CFF4739A}"/>
                </a:ext>
              </a:extLst>
            </p:cNvPr>
            <p:cNvSpPr txBox="1"/>
            <p:nvPr/>
          </p:nvSpPr>
          <p:spPr>
            <a:xfrm>
              <a:off x="893699" y="2694849"/>
              <a:ext cx="7725516" cy="76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MLP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 기반으로 모델의 </a:t>
              </a:r>
              <a:r>
                <a:rPr lang="ko-KR" altLang="en-US" b="1" dirty="0" err="1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하이퍼파라미터를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err="1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GridSearch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기반 튜닝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최적의 파라미터를 찾고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적절한 학습을 통해 성능 향상을 이뤄낼 수 있었음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Drop-out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파라미터 조정을 고려한 일반화된 모델을 생성해야 할 필요 존재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B8B0BB-B412-ECE5-DC82-2630A85981B0}"/>
              </a:ext>
            </a:extLst>
          </p:cNvPr>
          <p:cNvGrpSpPr/>
          <p:nvPr/>
        </p:nvGrpSpPr>
        <p:grpSpPr>
          <a:xfrm>
            <a:off x="694062" y="3348999"/>
            <a:ext cx="7925153" cy="1240634"/>
            <a:chOff x="694062" y="3531878"/>
            <a:chExt cx="7925153" cy="12406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00A5E5-522A-4DE4-4D84-E91B48C85DF5}"/>
                </a:ext>
              </a:extLst>
            </p:cNvPr>
            <p:cNvSpPr txBox="1"/>
            <p:nvPr/>
          </p:nvSpPr>
          <p:spPr>
            <a:xfrm>
              <a:off x="893699" y="3531878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향후 연구 방향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3BDCC0-117F-B079-F3B4-09F04B6D740F}"/>
                </a:ext>
              </a:extLst>
            </p:cNvPr>
            <p:cNvSpPr/>
            <p:nvPr/>
          </p:nvSpPr>
          <p:spPr>
            <a:xfrm>
              <a:off x="694062" y="3640563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8D1AFD-B7C9-E511-FE1B-E2467AC9C05D}"/>
                </a:ext>
              </a:extLst>
            </p:cNvPr>
            <p:cNvSpPr txBox="1"/>
            <p:nvPr/>
          </p:nvSpPr>
          <p:spPr>
            <a:xfrm>
              <a:off x="893699" y="3792757"/>
              <a:ext cx="7725516" cy="9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Drop-out, </a:t>
              </a:r>
              <a:r>
                <a:rPr lang="en-US" altLang="ko-KR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EarlyStopping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 딥러닝 모델을 섬세하게 조정할 수 있는 기법을 적용하여 더욱 최적화된 모델을 생성하는 방향으로 연구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생물학적 정보를 토대로 적절한 파생변수 생성과 차원축소 기법을 적용하여 설명력 높은 모델을 제작하는 방식으로 연구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정보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53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일정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6A5F9-A6A5-2524-039B-710D508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56" y="1277258"/>
            <a:ext cx="6030487" cy="33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 역할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C2651-2866-0112-09C4-745F5054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6" y="1243191"/>
            <a:ext cx="6009067" cy="35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05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및 주석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209321" y="1065112"/>
            <a:ext cx="8741874" cy="371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Shuanghui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Yang, Huan Li, Ling Xu,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Zhenhan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Deng, Wei Han,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Yanting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Liu,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Wenqi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Jiang,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Youli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Zu, Oligonucleotide Aptamer-Mediated Precision Therapy of Hematological Malignancies, Molecular Therapy - Nucleic Acids, Volume 13, Pages 164-175, 2018.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Yi Xi Wu, Young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Jik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Kwon, Aptamers: The “evolution” of SELEX, Methods, Volume 106, Pages 21-28, 2016.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Alipanahi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B., Delong, A.,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Weirauch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M. et al. Predicting the sequence specificities of DNA- and RNA-binding proteins by deep learning. Nat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Biotechnol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33, 831–838, 2015.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Emami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N.,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Ferdousi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R.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AptaNet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 a deep learning approach for aptamer–protein interaction prediction. Sci Rep 11, 6074, 2021.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 "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extractProtPAAC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function".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RDocumentation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2022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접속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https://www.rdocumentation.org/packages/Rcpi/versions/1.8.0/topics/extractProtPAAC.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[6] Ding, Y. S., Zhang, T. L. &amp; Chou, K. C. Prediction of protein structure classes with pseudo amino acid composition and fuzzy support vector machine network. Protein </a:t>
            </a:r>
            <a:r>
              <a:rPr 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Pept</a:t>
            </a: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Lett. 14, 811–815, 2007.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[7]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UniProt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https://www.uniprot.org/ -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사이트에서 단백질 정보를 검색할 수 있다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fld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A5629F-2070-8738-5028-A2A6CDD8182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08036-C395-B22F-66B7-A053FD8F6344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4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2242745" y="1991850"/>
            <a:ext cx="46585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0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압타머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(Aptamer)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6081309" y="1575411"/>
            <a:ext cx="27652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RNA/DNA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유사한 구조를 가지는 핵산 물질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항체와 비교될 수 있을 정도의 높은 결합 친화도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표적 단백질에 다양한 형태로 결합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710E7-7B8F-781A-5705-5BFD2A14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5" y="1619480"/>
            <a:ext cx="5586879" cy="2515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5563514" y="131100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3E517-1356-8E99-5B74-0AD8C5167194}"/>
              </a:ext>
            </a:extLst>
          </p:cNvPr>
          <p:cNvSpPr txBox="1"/>
          <p:nvPr/>
        </p:nvSpPr>
        <p:spPr>
          <a:xfrm>
            <a:off x="6378762" y="357978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 치료제 분야에서 사용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DCCF52-F057-95B7-E807-1F9ACF2A8FDB}"/>
              </a:ext>
            </a:extLst>
          </p:cNvPr>
          <p:cNvSpPr/>
          <p:nvPr/>
        </p:nvSpPr>
        <p:spPr>
          <a:xfrm>
            <a:off x="6139694" y="3691741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SELEX</a:t>
            </a:r>
            <a:r>
              <a:rPr 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(Systematic evolution of ligands by exponential enrichment)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4274544" y="2005067"/>
            <a:ext cx="447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후보의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압타머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결합 친화도가 높은 물질을 선별하는 대표적인 과정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유전 물질을 합성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분리하는 작업을 반복적으로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오래 소요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C3E3C9-A01D-DCBC-F3DA-3D43F453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" y="1254877"/>
            <a:ext cx="3471828" cy="3599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3E517-1356-8E99-5B74-0AD8C5167194}"/>
              </a:ext>
            </a:extLst>
          </p:cNvPr>
          <p:cNvSpPr txBox="1"/>
          <p:nvPr/>
        </p:nvSpPr>
        <p:spPr>
          <a:xfrm>
            <a:off x="5706731" y="354673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기반 예측 모델 등장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DCCF52-F057-95B7-E807-1F9ACF2A8FDB}"/>
              </a:ext>
            </a:extLst>
          </p:cNvPr>
          <p:cNvSpPr/>
          <p:nvPr/>
        </p:nvSpPr>
        <p:spPr>
          <a:xfrm>
            <a:off x="5467663" y="3658691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3580477" y="135507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9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결합 예측 모델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DeepBind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5001658" y="2192356"/>
            <a:ext cx="384488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CNN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기반을 두고 패턴 추출 및 예측을 수행하는 모델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노이즈가 포함된 데이터에도 학습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4538945" y="124490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88A692-4123-C424-129A-2D36304C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4" y="1524800"/>
            <a:ext cx="4582594" cy="29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결합 예측 모델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AptaNet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27A66-A348-7A9D-0437-E71474CF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" y="1454227"/>
            <a:ext cx="5211344" cy="3094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4274540" y="142117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[4]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5001658" y="1961002"/>
            <a:ext cx="38448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MLP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단백질 결합 여부를 예측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불균형 데이터를 고려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 중 하나인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NCL(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Neighbourhood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Cleaning Rule)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기반의 모델학습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49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목표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1035586" y="4241493"/>
            <a:ext cx="72601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사례 모델 대비 성능이 향상된 예측 모델을 개발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 단백질과 유전물질의 생물학적 정보만으로 예측가능한 일반화된 모델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0A2CE-E904-3136-846B-5D46AB2B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3" y="1311006"/>
            <a:ext cx="2547382" cy="1084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B0BA0-592F-B1C5-930E-C88DA85516D5}"/>
              </a:ext>
            </a:extLst>
          </p:cNvPr>
          <p:cNvSpPr txBox="1"/>
          <p:nvPr/>
        </p:nvSpPr>
        <p:spPr>
          <a:xfrm>
            <a:off x="482199" y="2394593"/>
            <a:ext cx="284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데이터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종류의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212935-A3DD-9B76-85AA-A01B8103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42" y="1573307"/>
            <a:ext cx="3829214" cy="586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6F1E1-A2FD-C12C-DDFE-C9A4A23385AF}"/>
              </a:ext>
            </a:extLst>
          </p:cNvPr>
          <p:cNvSpPr txBox="1"/>
          <p:nvPr/>
        </p:nvSpPr>
        <p:spPr>
          <a:xfrm>
            <a:off x="6032756" y="2173689"/>
            <a:ext cx="12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 err="1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전처리된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E95D6-89C1-BA1E-D445-4AF636FBBCC0}"/>
              </a:ext>
            </a:extLst>
          </p:cNvPr>
          <p:cNvSpPr txBox="1"/>
          <p:nvPr/>
        </p:nvSpPr>
        <p:spPr>
          <a:xfrm>
            <a:off x="3451128" y="1499204"/>
            <a:ext cx="929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생물학적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ctr">
              <a:spcBef>
                <a:spcPts val="600"/>
              </a:spcBef>
            </a:pPr>
            <a:endParaRPr lang="en-US" altLang="ko-KR" sz="8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추가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67A11F-A0A6-0D45-30DC-2A9724DFF075}"/>
              </a:ext>
            </a:extLst>
          </p:cNvPr>
          <p:cNvCxnSpPr>
            <a:cxnSpLocks/>
          </p:cNvCxnSpPr>
          <p:nvPr/>
        </p:nvCxnSpPr>
        <p:spPr>
          <a:xfrm flipH="1">
            <a:off x="4175367" y="2487706"/>
            <a:ext cx="558053" cy="435361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6F47AC3-FCB2-4F23-6B5B-BC637A5E4E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457" b="65599"/>
          <a:stretch/>
        </p:blipFill>
        <p:spPr>
          <a:xfrm>
            <a:off x="622500" y="3050208"/>
            <a:ext cx="3476099" cy="5999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2E1603-1F15-2B7A-2B13-18A75774C459}"/>
              </a:ext>
            </a:extLst>
          </p:cNvPr>
          <p:cNvSpPr txBox="1"/>
          <p:nvPr/>
        </p:nvSpPr>
        <p:spPr>
          <a:xfrm>
            <a:off x="1719435" y="3638284"/>
            <a:ext cx="12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예측모델 학습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6861D6-D198-B619-7FE2-941014C400FD}"/>
              </a:ext>
            </a:extLst>
          </p:cNvPr>
          <p:cNvCxnSpPr>
            <a:cxnSpLocks/>
          </p:cNvCxnSpPr>
          <p:nvPr/>
        </p:nvCxnSpPr>
        <p:spPr>
          <a:xfrm>
            <a:off x="4521546" y="3302656"/>
            <a:ext cx="816992" cy="0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E807CD-12CA-6E5F-8B14-705503315C23}"/>
              </a:ext>
            </a:extLst>
          </p:cNvPr>
          <p:cNvCxnSpPr>
            <a:cxnSpLocks/>
          </p:cNvCxnSpPr>
          <p:nvPr/>
        </p:nvCxnSpPr>
        <p:spPr>
          <a:xfrm>
            <a:off x="3530155" y="1861851"/>
            <a:ext cx="837282" cy="0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04326F0-80C1-7312-4CCE-B856587AB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32" y="2731775"/>
            <a:ext cx="2781139" cy="9140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DCBBCC-5BB8-95C9-D4F6-651EE7282097}"/>
              </a:ext>
            </a:extLst>
          </p:cNvPr>
          <p:cNvSpPr txBox="1"/>
          <p:nvPr/>
        </p:nvSpPr>
        <p:spPr>
          <a:xfrm>
            <a:off x="6016898" y="3659911"/>
            <a:ext cx="21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Cross Validation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10719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64538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1595</Words>
  <Application>Microsoft Office PowerPoint</Application>
  <PresentationFormat>화면 슬라이드 쇼(16:9)</PresentationFormat>
  <Paragraphs>273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Raleway</vt:lpstr>
      <vt:lpstr>나눔고딕</vt:lpstr>
      <vt:lpstr>Arial</vt:lpstr>
      <vt:lpstr>나눔고딕 ExtraBold</vt:lpstr>
      <vt:lpstr>Cambria Math</vt:lpstr>
      <vt:lpstr>Lato</vt:lpstr>
      <vt:lpstr>Antonio template</vt:lpstr>
      <vt:lpstr>신약 개발 후보물질 추천을 위한 머신러닝 모델 설계</vt:lpstr>
      <vt:lpstr>PowerPoint 프레젠테이션</vt:lpstr>
      <vt:lpstr>1. 연구 배경</vt:lpstr>
      <vt:lpstr>압타머(Aptamer)</vt:lpstr>
      <vt:lpstr>SELEX(Systematic evolution of ligands by exponential enrichment)</vt:lpstr>
      <vt:lpstr>MLP 기반 결합 예측 모델 - DeepBind</vt:lpstr>
      <vt:lpstr>MLP 기반 결합 예측 모델 - AptaNet</vt:lpstr>
      <vt:lpstr>연구 목표</vt:lpstr>
      <vt:lpstr>2. 데이터 전처리</vt:lpstr>
      <vt:lpstr>원본 데이터 설명</vt:lpstr>
      <vt:lpstr>k-mer 지표</vt:lpstr>
      <vt:lpstr>k-mer 지표</vt:lpstr>
      <vt:lpstr>Amino Acid Composition &amp; Pseudo Amino Acid Composition</vt:lpstr>
      <vt:lpstr>Amino Acid Composition &amp; Pseudo Amino Acid Composition</vt:lpstr>
      <vt:lpstr>전체 데이터 전처리</vt:lpstr>
      <vt:lpstr>데이터 샘플링</vt:lpstr>
      <vt:lpstr>3. 모델 구축 및 성능비교</vt:lpstr>
      <vt:lpstr>평가 지표 선정</vt:lpstr>
      <vt:lpstr>모델 구축</vt:lpstr>
      <vt:lpstr>하이퍼 파라미터 튜닝 (batch_size, epochs)</vt:lpstr>
      <vt:lpstr>하이퍼 파라미터 튜닝 (Learning Rate, rho)</vt:lpstr>
      <vt:lpstr>최종 예측 모델 선정</vt:lpstr>
      <vt:lpstr>성능 비교</vt:lpstr>
      <vt:lpstr>연구 결론 및 발전가능성 제시</vt:lpstr>
      <vt:lpstr>4. 연구 정보</vt:lpstr>
      <vt:lpstr>개발 일정</vt:lpstr>
      <vt:lpstr>조원별 수행 역할</vt:lpstr>
      <vt:lpstr>출처 및 주석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2022졸과최종발표자료_09_ML깎는컴공</dc:title>
  <cp:lastModifiedBy>컴퓨터</cp:lastModifiedBy>
  <cp:revision>67</cp:revision>
  <dcterms:modified xsi:type="dcterms:W3CDTF">2022-10-04T12:39:13Z</dcterms:modified>
</cp:coreProperties>
</file>