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8F55670-7512-4E7D-9B49-73232A57A18E}">
  <a:tblStyle styleId="{38F55670-7512-4E7D-9B49-73232A57A18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Everyone introduces themselves.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Taylor speaks about slide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Clayton and Sean speak about slide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Robert speak about slide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Clayton and Taylor speak about slide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Sean and Robert speak about slide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Everyone speak about their portions of the slide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000"/>
            </a:lvl1pPr>
            <a:lvl2pPr lvl="1" rtl="0" algn="ctr">
              <a:spcBef>
                <a:spcPts val="0"/>
              </a:spcBef>
              <a:buSzPct val="100000"/>
              <a:defRPr sz="4000"/>
            </a:lvl2pPr>
            <a:lvl3pPr lvl="2" rtl="0" algn="ctr">
              <a:spcBef>
                <a:spcPts val="0"/>
              </a:spcBef>
              <a:buSzPct val="100000"/>
              <a:defRPr sz="4000"/>
            </a:lvl3pPr>
            <a:lvl4pPr lvl="3" rtl="0" algn="ctr">
              <a:spcBef>
                <a:spcPts val="0"/>
              </a:spcBef>
              <a:buSzPct val="100000"/>
              <a:defRPr sz="4000"/>
            </a:lvl4pPr>
            <a:lvl5pPr lvl="4" rtl="0" algn="ctr">
              <a:spcBef>
                <a:spcPts val="0"/>
              </a:spcBef>
              <a:buSzPct val="100000"/>
              <a:defRPr sz="4000"/>
            </a:lvl5pPr>
            <a:lvl6pPr lvl="5" rtl="0" algn="ctr">
              <a:spcBef>
                <a:spcPts val="0"/>
              </a:spcBef>
              <a:buSzPct val="100000"/>
              <a:defRPr sz="4000"/>
            </a:lvl6pPr>
            <a:lvl7pPr lvl="6" rtl="0" algn="ctr">
              <a:spcBef>
                <a:spcPts val="0"/>
              </a:spcBef>
              <a:buSzPct val="100000"/>
              <a:defRPr sz="4000"/>
            </a:lvl7pPr>
            <a:lvl8pPr lvl="7" rtl="0" algn="ctr">
              <a:spcBef>
                <a:spcPts val="0"/>
              </a:spcBef>
              <a:buSzPct val="100000"/>
              <a:defRPr sz="4000"/>
            </a:lvl8pPr>
            <a:lvl9pPr lvl="8"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504675" y="1217750"/>
            <a:ext cx="6207300" cy="14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Underwater “Tire” Robot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A.U.V.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Team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288475" y="3515475"/>
            <a:ext cx="27111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Taylor McRae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Sean Small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Robert Booth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Clayton Esposito 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504675" y="3403000"/>
            <a:ext cx="17838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Faculty Sponsor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Dr. Phil Bernhard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6084000" y="3437650"/>
            <a:ext cx="1628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Client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Dr. Stephen Wood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Project Goal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Develop software for an autonomous underwater vehicle capable of navigating and surviving with minimal to no human control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Collect and synchronize large quantities of sensor data from multiple different sources and organize it into an onboard database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Transmit collected data back via satellite uplink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Technical Challenges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Develop the AI for the master controller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Learn and implement the Mission Oriented Operating System(MOOS)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Managing and formatting I/O data for multiple different hardware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Milestone 1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Collect hardware I/O formats and provide examples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Work with and demo MOOS example applications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Requirement Document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Design Document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Test Plan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Milestone 2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GPS Nav simulation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AUV dead reckoning simulation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Simulate motor controls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Milestone 3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Simulate Sensor input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Simulate collision avoidance system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Simulate data transmission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 Matrix</a:t>
            </a:r>
          </a:p>
        </p:txBody>
      </p:sp>
      <p:graphicFrame>
        <p:nvGraphicFramePr>
          <p:cNvPr id="103" name="Shape 103"/>
          <p:cNvGraphicFramePr/>
          <p:nvPr/>
        </p:nvGraphicFramePr>
        <p:xfrm>
          <a:off x="818825" y="127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{38F55670-7512-4E7D-9B49-73232A57A18E}</a:tableStyleId>
              </a:tblPr>
              <a:tblGrid>
                <a:gridCol w="1965500"/>
                <a:gridCol w="1331875"/>
                <a:gridCol w="1489350"/>
                <a:gridCol w="1323125"/>
                <a:gridCol w="1129150"/>
              </a:tblGrid>
              <a:tr h="568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Task</a:t>
                      </a:r>
                    </a:p>
                  </a:txBody>
                  <a:tcPr marT="63500" marB="63500" marR="63500" marL="63500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Taylor</a:t>
                      </a:r>
                    </a:p>
                  </a:txBody>
                  <a:tcPr marT="63500" marB="63500" marR="63500" marL="63500" anchor="ctr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Robert</a:t>
                      </a:r>
                    </a:p>
                  </a:txBody>
                  <a:tcPr marT="63500" marB="63500" marR="63500" marL="63500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Clayton</a:t>
                      </a:r>
                    </a:p>
                  </a:txBody>
                  <a:tcPr marT="63500" marB="63500" marR="63500" marL="63500" anchor="ctr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Sean</a:t>
                      </a:r>
                    </a:p>
                  </a:txBody>
                  <a:tcPr marT="63500" marB="63500" marR="63500" marL="63500" anchor="ctr">
                    <a:solidFill>
                      <a:schemeClr val="dk2"/>
                    </a:solidFill>
                  </a:tcPr>
                </a:tc>
              </a:tr>
              <a:tr h="56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Investigate/Select Tools</a:t>
                      </a:r>
                    </a:p>
                  </a:txBody>
                  <a:tcPr marT="63500" marB="63500" marR="63500" marL="63500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Hardware formatting</a:t>
                      </a:r>
                    </a:p>
                  </a:txBody>
                  <a:tcPr marT="63500" marB="63500" marR="63500" marL="63500" anchor="ctr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Pathfinding Alg</a:t>
                      </a:r>
                    </a:p>
                  </a:txBody>
                  <a:tcPr marT="63500" marB="63500" marR="63500" marL="63500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MOOS</a:t>
                      </a:r>
                    </a:p>
                  </a:txBody>
                  <a:tcPr marT="63500" marB="63500" marR="63500" marL="63500" anchor="ctr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MOOS</a:t>
                      </a:r>
                    </a:p>
                  </a:txBody>
                  <a:tcPr marT="63500" marB="63500" marR="63500" marL="63500" anchor="ctr">
                    <a:solidFill>
                      <a:schemeClr val="dk2"/>
                    </a:solidFill>
                  </a:tcPr>
                </a:tc>
              </a:tr>
              <a:tr h="56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Demo/Examples</a:t>
                      </a:r>
                    </a:p>
                  </a:txBody>
                  <a:tcPr marT="63500" marB="63500" marR="63500" marL="63500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Formatting examples</a:t>
                      </a:r>
                    </a:p>
                  </a:txBody>
                  <a:tcPr marT="63500" marB="63500" marR="63500" marL="63500" anchor="ctr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GPS navigation</a:t>
                      </a:r>
                    </a:p>
                  </a:txBody>
                  <a:tcPr marT="63500" marB="63500" marR="63500" marL="63500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Hardware control</a:t>
                      </a:r>
                    </a:p>
                  </a:txBody>
                  <a:tcPr marT="63500" marB="63500" marR="63500" marL="63500" anchor="ctr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Data visualization</a:t>
                      </a:r>
                    </a:p>
                  </a:txBody>
                  <a:tcPr marT="63500" marB="63500" marR="63500" marL="63500" anchor="ctr">
                    <a:solidFill>
                      <a:schemeClr val="dk2"/>
                    </a:solidFill>
                  </a:tcPr>
                </a:tc>
              </a:tr>
              <a:tr h="56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Requirement Document</a:t>
                      </a:r>
                    </a:p>
                  </a:txBody>
                  <a:tcPr marT="63500" marB="63500" marR="63500" marL="63500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Write 40%</a:t>
                      </a:r>
                    </a:p>
                  </a:txBody>
                  <a:tcPr marT="63500" marB="63500" marR="63500" marL="63500" anchor="ctr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Write 20%</a:t>
                      </a:r>
                    </a:p>
                  </a:txBody>
                  <a:tcPr marT="63500" marB="63500" marR="63500" marL="63500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Write 20%</a:t>
                      </a:r>
                    </a:p>
                  </a:txBody>
                  <a:tcPr marT="63500" marB="63500" marR="63500" marL="63500" anchor="ctr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Write 20%</a:t>
                      </a:r>
                    </a:p>
                  </a:txBody>
                  <a:tcPr marT="63500" marB="63500" marR="63500" marL="63500" anchor="ctr">
                    <a:solidFill>
                      <a:schemeClr val="dk2"/>
                    </a:solidFill>
                  </a:tcPr>
                </a:tc>
              </a:tr>
              <a:tr h="56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Design Document</a:t>
                      </a:r>
                    </a:p>
                  </a:txBody>
                  <a:tcPr marT="63500" marB="63500" marR="63500" marL="63500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Write 20%</a:t>
                      </a:r>
                    </a:p>
                  </a:txBody>
                  <a:tcPr marT="63500" marB="63500" marR="63500" marL="63500" anchor="ctr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Write 40%</a:t>
                      </a:r>
                    </a:p>
                  </a:txBody>
                  <a:tcPr marT="63500" marB="63500" marR="63500" marL="63500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Write 20%</a:t>
                      </a:r>
                    </a:p>
                  </a:txBody>
                  <a:tcPr marT="63500" marB="63500" marR="63500" marL="63500" anchor="ctr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Write 20%</a:t>
                      </a:r>
                    </a:p>
                  </a:txBody>
                  <a:tcPr marT="63500" marB="63500" marR="63500" marL="63500" anchor="ctr">
                    <a:solidFill>
                      <a:schemeClr val="dk2"/>
                    </a:solidFill>
                  </a:tcPr>
                </a:tc>
              </a:tr>
              <a:tr h="56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Test Plan</a:t>
                      </a:r>
                    </a:p>
                  </a:txBody>
                  <a:tcPr marT="63500" marB="63500" marR="63500" marL="63500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Write 20%</a:t>
                      </a:r>
                    </a:p>
                  </a:txBody>
                  <a:tcPr marT="63500" marB="63500" marR="63500" marL="63500" anchor="ctr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Write 20%</a:t>
                      </a:r>
                    </a:p>
                  </a:txBody>
                  <a:tcPr marT="63500" marB="63500" marR="63500" marL="63500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Write 30%</a:t>
                      </a:r>
                    </a:p>
                  </a:txBody>
                  <a:tcPr marT="63500" marB="63500" marR="63500" marL="63500" anchor="ctr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Write 30%</a:t>
                      </a:r>
                    </a:p>
                  </a:txBody>
                  <a:tcPr marT="63500" marB="63500" marR="63500" marL="63500" anchor="ctr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