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1" r:id="rId7"/>
    <p:sldId id="262" r:id="rId8"/>
    <p:sldId id="267" r:id="rId9"/>
    <p:sldId id="269" r:id="rId10"/>
    <p:sldId id="288" r:id="rId11"/>
    <p:sldId id="270" r:id="rId12"/>
    <p:sldId id="289" r:id="rId13"/>
    <p:sldId id="287" r:id="rId14"/>
    <p:sldId id="290" r:id="rId15"/>
    <p:sldId id="28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205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C:/Users/zzy/AppData/Local/Temp/figmazip/slide_fa6ad393a9b5ae26\datas\装饰-12003&amp;66834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1015999" y="2946398"/>
            <a:ext cx="2819400" cy="38735"/>
          </a:xfrm>
          <a:prstGeom prst="rect">
            <a:avLst/>
          </a:prstGeom>
          <a:solidFill>
            <a:schemeClr val="bg1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>
            <p:custDataLst>
              <p:tags r:id="rId6"/>
            </p:custDataLst>
          </p:nvPr>
        </p:nvSpPr>
        <p:spPr>
          <a:xfrm>
            <a:off x="1015999" y="3022604"/>
            <a:ext cx="2819400" cy="25400"/>
          </a:xfrm>
          <a:prstGeom prst="rect">
            <a:avLst/>
          </a:prstGeom>
          <a:solidFill>
            <a:schemeClr val="bg1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3" hasCustomPrompt="1"/>
            <p:custDataLst>
              <p:tags r:id="rId10"/>
            </p:custDataLst>
          </p:nvPr>
        </p:nvSpPr>
        <p:spPr>
          <a:xfrm>
            <a:off x="1015999" y="2273299"/>
            <a:ext cx="9296403" cy="4572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24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20XX YEAR</a:t>
            </a:r>
            <a:endParaRPr lang="zh-CN" altLang="en-US" smtClean="0"/>
          </a:p>
        </p:txBody>
      </p:sp>
      <p:sp>
        <p:nvSpPr>
          <p:cNvPr id="8" name="标题 7"/>
          <p:cNvSpPr>
            <a:spLocks noGrp="1"/>
          </p:cNvSpPr>
          <p:nvPr>
            <p:ph type="ctrTitle" idx="14" hasCustomPrompt="1"/>
            <p:custDataLst>
              <p:tags r:id="rId11"/>
            </p:custDataLst>
          </p:nvPr>
        </p:nvSpPr>
        <p:spPr>
          <a:xfrm>
            <a:off x="1015999" y="3047997"/>
            <a:ext cx="8572500" cy="2095503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11000"/>
              </a:lnSpc>
              <a:buNone/>
              <a:defRPr sz="6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mtClean="0"/>
              <a:t>教育教学通用PPT模板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5" hasCustomPrompt="1"/>
            <p:custDataLst>
              <p:tags r:id="rId12"/>
            </p:custDataLst>
          </p:nvPr>
        </p:nvSpPr>
        <p:spPr>
          <a:xfrm>
            <a:off x="1015999" y="5321296"/>
            <a:ext cx="9296403" cy="457200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25000"/>
              </a:lnSpc>
              <a:buNone/>
              <a:defRPr sz="24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BY WPS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bg2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>
            <p:custDataLst>
              <p:tags r:id="rId3"/>
            </p:custDataLst>
          </p:nvPr>
        </p:nvSpPr>
        <p:spPr>
          <a:xfrm>
            <a:off x="10032998" y="4279904"/>
            <a:ext cx="2159000" cy="2577465"/>
          </a:xfrm>
          <a:custGeom>
            <a:avLst/>
            <a:gdLst>
              <a:gd name="connisteX0" fmla="*/ 2158998 w 2158998"/>
              <a:gd name="connsiteY0" fmla="*/ 2578095 h 2578095"/>
              <a:gd name="connisteX1" fmla="*/ 0 w 2158998"/>
              <a:gd name="connsiteY1" fmla="*/ 2578095 h 2578095"/>
              <a:gd name="connisteX2" fmla="*/ 755651 w 2158998"/>
              <a:gd name="connsiteY2" fmla="*/ 1949445 h 2578095"/>
              <a:gd name="connisteX3" fmla="*/ 1593854 w 2158998"/>
              <a:gd name="connsiteY3" fmla="*/ 1111252 h 2578095"/>
              <a:gd name="connisteX4" fmla="*/ 2158998 w 2158998"/>
              <a:gd name="connsiteY4" fmla="*/ 0 h 2578095"/>
              <a:gd name="connisteX5" fmla="*/ 2158998 w 2158998"/>
              <a:gd name="connsiteY5" fmla="*/ 2578095 h 25780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2158999" h="2578096">
                <a:moveTo>
                  <a:pt x="2158999" y="2578096"/>
                </a:moveTo>
                <a:lnTo>
                  <a:pt x="0" y="2578096"/>
                </a:lnTo>
                <a:cubicBezTo>
                  <a:pt x="0" y="2362197"/>
                  <a:pt x="603266" y="2025652"/>
                  <a:pt x="755651" y="1949446"/>
                </a:cubicBezTo>
                <a:cubicBezTo>
                  <a:pt x="946148" y="1854202"/>
                  <a:pt x="1422404" y="1555751"/>
                  <a:pt x="1593854" y="1111252"/>
                </a:cubicBezTo>
                <a:cubicBezTo>
                  <a:pt x="1746248" y="685800"/>
                  <a:pt x="2009156" y="148169"/>
                  <a:pt x="2158999" y="0"/>
                </a:cubicBezTo>
                <a:lnTo>
                  <a:pt x="2158999" y="2578096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>
            <p:custDataLst>
              <p:tags r:id="rId4"/>
            </p:custDataLst>
          </p:nvPr>
        </p:nvSpPr>
        <p:spPr>
          <a:xfrm>
            <a:off x="10274299" y="3657600"/>
            <a:ext cx="1917700" cy="3200400"/>
          </a:xfrm>
          <a:custGeom>
            <a:avLst/>
            <a:gdLst>
              <a:gd name="connisteX0" fmla="*/ 1917697 w 1917697"/>
              <a:gd name="connsiteY0" fmla="*/ 3200400 h 3200400"/>
              <a:gd name="connisteX1" fmla="*/ 1917697 w 1917697"/>
              <a:gd name="connsiteY1" fmla="*/ 0 h 3200400"/>
              <a:gd name="connisteX2" fmla="*/ 968340 w 1917697"/>
              <a:gd name="connsiteY2" fmla="*/ 1708154 h 3200400"/>
              <a:gd name="connisteX3" fmla="*/ 0 w 1917697"/>
              <a:gd name="connsiteY3" fmla="*/ 3200400 h 3200400"/>
              <a:gd name="connisteX4" fmla="*/ 1917697 w 1917697"/>
              <a:gd name="connsiteY4" fmla="*/ 3200400 h 3200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917698" h="3200400">
                <a:moveTo>
                  <a:pt x="1917698" y="3200400"/>
                </a:moveTo>
                <a:lnTo>
                  <a:pt x="1917698" y="0"/>
                </a:lnTo>
                <a:cubicBezTo>
                  <a:pt x="1683529" y="381003"/>
                  <a:pt x="1696185" y="1212851"/>
                  <a:pt x="968340" y="1708154"/>
                </a:cubicBezTo>
                <a:cubicBezTo>
                  <a:pt x="357850" y="2123593"/>
                  <a:pt x="73838" y="2819397"/>
                  <a:pt x="0" y="3200400"/>
                </a:cubicBezTo>
                <a:lnTo>
                  <a:pt x="1917698" y="320040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2451100" cy="6844665"/>
          </a:xfrm>
          <a:custGeom>
            <a:avLst/>
            <a:gdLst>
              <a:gd name="connisteX0" fmla="*/ 1375202 w 2451104"/>
              <a:gd name="connsiteY0" fmla="*/ 1605942 h 6845298"/>
              <a:gd name="connisteX1" fmla="*/ 0 w 2451104"/>
              <a:gd name="connsiteY1" fmla="*/ 0 h 6845298"/>
              <a:gd name="connisteX2" fmla="*/ 0 w 2451104"/>
              <a:gd name="connsiteY2" fmla="*/ 6845298 h 6845298"/>
              <a:gd name="connisteX3" fmla="*/ 2084868 w 2451104"/>
              <a:gd name="connsiteY3" fmla="*/ 6845298 h 6845298"/>
              <a:gd name="connisteX4" fmla="*/ 2289337 w 2451104"/>
              <a:gd name="connsiteY4" fmla="*/ 5496321 h 6845298"/>
              <a:gd name="connisteX5" fmla="*/ 1916463 w 2451104"/>
              <a:gd name="connsiteY5" fmla="*/ 3565181 h 6845298"/>
              <a:gd name="connisteX6" fmla="*/ 1375202 w 2451104"/>
              <a:gd name="connsiteY6" fmla="*/ 1605942 h 68452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2451104" h="6845299">
                <a:moveTo>
                  <a:pt x="1375203" y="1605942"/>
                </a:moveTo>
                <a:cubicBezTo>
                  <a:pt x="1375203" y="968551"/>
                  <a:pt x="741734" y="200738"/>
                  <a:pt x="0" y="0"/>
                </a:cubicBezTo>
                <a:lnTo>
                  <a:pt x="0" y="6845299"/>
                </a:lnTo>
                <a:lnTo>
                  <a:pt x="2084869" y="6845299"/>
                </a:lnTo>
                <a:cubicBezTo>
                  <a:pt x="2050112" y="6688726"/>
                  <a:pt x="1986607" y="6349356"/>
                  <a:pt x="2289338" y="5496321"/>
                </a:cubicBezTo>
                <a:cubicBezTo>
                  <a:pt x="2634149" y="4524716"/>
                  <a:pt x="2389318" y="4025244"/>
                  <a:pt x="1916464" y="3565182"/>
                </a:cubicBezTo>
                <a:cubicBezTo>
                  <a:pt x="1443618" y="3105110"/>
                  <a:pt x="1375203" y="2099755"/>
                  <a:pt x="1375203" y="1605942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2272665" cy="6844665"/>
          </a:xfrm>
          <a:custGeom>
            <a:avLst/>
            <a:gdLst>
              <a:gd name="connisteX0" fmla="*/ 1834030 w 2273298"/>
              <a:gd name="connsiteY0" fmla="*/ 3794375 h 6845298"/>
              <a:gd name="connisteX1" fmla="*/ 1006534 w 2273298"/>
              <a:gd name="connsiteY1" fmla="*/ 0 h 6845298"/>
              <a:gd name="connisteX2" fmla="*/ 0 w 2273298"/>
              <a:gd name="connsiteY2" fmla="*/ 0 h 6845298"/>
              <a:gd name="connisteX3" fmla="*/ 0 w 2273298"/>
              <a:gd name="connsiteY3" fmla="*/ 6845298 h 6845298"/>
              <a:gd name="connisteX4" fmla="*/ 1351885 w 2273298"/>
              <a:gd name="connsiteY4" fmla="*/ 6845298 h 6845298"/>
              <a:gd name="connisteX5" fmla="*/ 1834030 w 2273298"/>
              <a:gd name="connsiteY5" fmla="*/ 3794375 h 684529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2273299" h="6845299">
                <a:moveTo>
                  <a:pt x="1834030" y="3794376"/>
                </a:moveTo>
                <a:cubicBezTo>
                  <a:pt x="466829" y="2265984"/>
                  <a:pt x="2816699" y="1826916"/>
                  <a:pt x="1006535" y="0"/>
                </a:cubicBezTo>
                <a:lnTo>
                  <a:pt x="0" y="0"/>
                </a:lnTo>
                <a:lnTo>
                  <a:pt x="0" y="6845299"/>
                </a:lnTo>
                <a:lnTo>
                  <a:pt x="1351886" y="6845299"/>
                </a:lnTo>
                <a:cubicBezTo>
                  <a:pt x="1544166" y="6495971"/>
                  <a:pt x="2979810" y="5075240"/>
                  <a:pt x="1834030" y="3794376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 userDrawn="1">
            <p:custDataLst>
              <p:tags r:id="rId7"/>
            </p:custDataLst>
          </p:nvPr>
        </p:nvSpPr>
        <p:spPr>
          <a:xfrm>
            <a:off x="1397002" y="2514600"/>
            <a:ext cx="9372600" cy="1828800"/>
          </a:xfrm>
          <a:custGeom>
            <a:avLst/>
            <a:gdLst>
              <a:gd name="connisteX0" fmla="*/ 0 w 9372600"/>
              <a:gd name="connsiteY0" fmla="*/ 203197 h 1828800"/>
              <a:gd name="connisteX1" fmla="*/ 203197 w 9372600"/>
              <a:gd name="connsiteY1" fmla="*/ 0 h 1828800"/>
              <a:gd name="connisteX2" fmla="*/ 9169402 w 9372600"/>
              <a:gd name="connsiteY2" fmla="*/ 0 h 1828800"/>
              <a:gd name="connisteX3" fmla="*/ 9372600 w 9372600"/>
              <a:gd name="connsiteY3" fmla="*/ 203197 h 1828800"/>
              <a:gd name="connisteX4" fmla="*/ 9372600 w 9372600"/>
              <a:gd name="connsiteY4" fmla="*/ 1625602 h 1828800"/>
              <a:gd name="connisteX5" fmla="*/ 9169402 w 9372600"/>
              <a:gd name="connsiteY5" fmla="*/ 1828800 h 1828800"/>
              <a:gd name="connisteX6" fmla="*/ 203197 w 9372600"/>
              <a:gd name="connsiteY6" fmla="*/ 1828800 h 1828800"/>
              <a:gd name="connisteX7" fmla="*/ 0 w 9372600"/>
              <a:gd name="connsiteY7" fmla="*/ 1625602 h 1828800"/>
              <a:gd name="connisteX8" fmla="*/ 0 w 9372600"/>
              <a:gd name="connsiteY8" fmla="*/ 203197 h 182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9372600" h="1828800">
                <a:moveTo>
                  <a:pt x="0" y="203198"/>
                </a:moveTo>
                <a:cubicBezTo>
                  <a:pt x="0" y="90974"/>
                  <a:pt x="90974" y="0"/>
                  <a:pt x="203198" y="0"/>
                </a:cubicBezTo>
                <a:lnTo>
                  <a:pt x="9169402" y="0"/>
                </a:lnTo>
                <a:cubicBezTo>
                  <a:pt x="9281626" y="0"/>
                  <a:pt x="9372600" y="90974"/>
                  <a:pt x="9372600" y="203198"/>
                </a:cubicBezTo>
                <a:lnTo>
                  <a:pt x="9372600" y="1625602"/>
                </a:lnTo>
                <a:cubicBezTo>
                  <a:pt x="9372600" y="1737826"/>
                  <a:pt x="9281626" y="1828800"/>
                  <a:pt x="9169402" y="1828800"/>
                </a:cubicBezTo>
                <a:lnTo>
                  <a:pt x="203198" y="1828800"/>
                </a:lnTo>
                <a:cubicBezTo>
                  <a:pt x="90974" y="1828800"/>
                  <a:pt x="0" y="1737826"/>
                  <a:pt x="0" y="1625602"/>
                </a:cubicBezTo>
                <a:lnTo>
                  <a:pt x="0" y="203198"/>
                </a:lnTo>
                <a:close/>
              </a:path>
            </a:pathLst>
          </a:custGeom>
          <a:solidFill>
            <a:schemeClr val="accent4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标题 12"/>
          <p:cNvSpPr>
            <a:spLocks noGrp="1"/>
          </p:cNvSpPr>
          <p:nvPr>
            <p:ph type="ctrTitle" idx="13" hasCustomPrompt="1"/>
            <p:custDataLst>
              <p:tags r:id="rId11"/>
            </p:custDataLst>
          </p:nvPr>
        </p:nvSpPr>
        <p:spPr>
          <a:xfrm>
            <a:off x="3911602" y="2819397"/>
            <a:ext cx="6248397" cy="1219197"/>
          </a:xfrm>
          <a:noFill/>
        </p:spPr>
        <p:txBody>
          <a:bodyPr lIns="0" tIns="0" rIns="0" bIns="0" anchor="ctr">
            <a:noAutofit/>
          </a:bodyPr>
          <a:lstStyle>
            <a:lvl1pPr algn="l">
              <a:lnSpc>
                <a:spcPct val="104000"/>
              </a:lnSpc>
              <a:buNone/>
              <a:defRPr sz="48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章节页的标题内容标题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4" hasCustomPrompt="1"/>
            <p:custDataLst>
              <p:tags r:id="rId12"/>
            </p:custDataLst>
          </p:nvPr>
        </p:nvSpPr>
        <p:spPr>
          <a:xfrm>
            <a:off x="1955801" y="2855580"/>
            <a:ext cx="1346198" cy="1067205"/>
          </a:xfrm>
          <a:noFill/>
        </p:spPr>
        <p:txBody>
          <a:bodyPr lIns="0" tIns="0" rIns="0" bIns="0" anchor="t">
            <a:noAutofit/>
          </a:bodyPr>
          <a:lstStyle>
            <a:lvl1pPr algn="r">
              <a:lnSpc>
                <a:spcPct val="109000"/>
              </a:lnSpc>
              <a:buNone/>
              <a:defRPr sz="64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zzy/AppData/Local/Temp/figmazip/slide_302e09a71da6a4ea\datas\装饰-12003&amp;66877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1015999" y="2705097"/>
            <a:ext cx="5524503" cy="457200"/>
          </a:xfrm>
          <a:noFill/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5000"/>
              </a:lnSpc>
              <a:buNone/>
              <a:defRPr sz="24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THE END</a:t>
            </a:r>
            <a:endParaRPr lang="zh-CN" altLang="en-US" smtClean="0"/>
          </a:p>
        </p:txBody>
      </p:sp>
      <p:sp>
        <p:nvSpPr>
          <p:cNvPr id="9" name="标题 8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1015999" y="3162297"/>
            <a:ext cx="5651504" cy="1015999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04000"/>
              </a:lnSpc>
              <a:buNone/>
              <a:defRPr sz="64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页-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1365" cy="6858000"/>
          </a:xfrm>
          <a:prstGeom prst="rect">
            <a:avLst/>
          </a:prstGeom>
          <a:solidFill>
            <a:schemeClr val="bg2"/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ctrTitle" idx="13" hasCustomPrompt="1"/>
            <p:custDataLst>
              <p:tags r:id="rId3"/>
            </p:custDataLst>
          </p:nvPr>
        </p:nvSpPr>
        <p:spPr>
          <a:xfrm>
            <a:off x="292096" y="1155701"/>
            <a:ext cx="2260598" cy="761997"/>
          </a:xfrm>
          <a:noFill/>
        </p:spPr>
        <p:txBody>
          <a:bodyPr lIns="0" tIns="0" rIns="0" bIns="0" anchor="t">
            <a:noAutofit/>
          </a:bodyPr>
          <a:lstStyle>
            <a:lvl1pPr algn="r">
              <a:lnSpc>
                <a:spcPct val="114000"/>
              </a:lnSpc>
              <a:buNone/>
              <a:defRPr sz="4400" b="1">
                <a:solidFill>
                  <a:schemeClr val="tx2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目录</a:t>
            </a:r>
            <a:endParaRPr lang="zh-CN" altLang="en-US" smtClean="0"/>
          </a:p>
        </p:txBody>
      </p:sp>
      <p:sp>
        <p:nvSpPr>
          <p:cNvPr id="7" name="副标题 6"/>
          <p:cNvSpPr>
            <a:spLocks noGrp="1"/>
          </p:cNvSpPr>
          <p:nvPr>
            <p:ph type="subTitle" idx="14" hasCustomPrompt="1"/>
            <p:custDataLst>
              <p:tags r:id="rId4"/>
            </p:custDataLst>
          </p:nvPr>
        </p:nvSpPr>
        <p:spPr>
          <a:xfrm>
            <a:off x="355601" y="685800"/>
            <a:ext cx="2197102" cy="457200"/>
          </a:xfrm>
          <a:noFill/>
        </p:spPr>
        <p:txBody>
          <a:bodyPr lIns="0" tIns="0" rIns="0" bIns="0" anchor="t">
            <a:noAutofit/>
          </a:bodyPr>
          <a:lstStyle>
            <a:lvl1pPr marL="0" indent="0" algn="r">
              <a:lnSpc>
                <a:spcPct val="125000"/>
              </a:lnSpc>
              <a:buNone/>
              <a:defRPr sz="2400" b="0">
                <a:solidFill>
                  <a:schemeClr val="tx2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CONTENTS</a:t>
            </a:r>
            <a:endParaRPr lang="zh-CN" altLang="en-US" smtClean="0"/>
          </a:p>
        </p:txBody>
      </p:sp>
      <p:sp>
        <p:nvSpPr>
          <p:cNvPr id="8" name="任意多边形 7"/>
          <p:cNvSpPr/>
          <p:nvPr userDrawn="1">
            <p:custDataLst>
              <p:tags r:id="rId5"/>
            </p:custDataLst>
          </p:nvPr>
        </p:nvSpPr>
        <p:spPr>
          <a:xfrm>
            <a:off x="0" y="3856482"/>
            <a:ext cx="3368040" cy="2991485"/>
          </a:xfrm>
          <a:custGeom>
            <a:avLst/>
            <a:gdLst>
              <a:gd name="connisteX0" fmla="*/ 2897870 w 3368649"/>
              <a:gd name="connsiteY0" fmla="*/ 1007266 h 2991560"/>
              <a:gd name="connisteX1" fmla="*/ 1287237 w 3368649"/>
              <a:gd name="connsiteY1" fmla="*/ 477243 h 2991560"/>
              <a:gd name="connisteX2" fmla="*/ 0 w 3368649"/>
              <a:gd name="connsiteY2" fmla="*/ 26837 h 2991560"/>
              <a:gd name="connisteX3" fmla="*/ 0 w 3368649"/>
              <a:gd name="connsiteY3" fmla="*/ 2991560 h 2991560"/>
              <a:gd name="connisteX4" fmla="*/ 2844762 w 3368649"/>
              <a:gd name="connsiteY4" fmla="*/ 2991560 h 2991560"/>
              <a:gd name="connisteX5" fmla="*/ 3211628 w 3368649"/>
              <a:gd name="connsiteY5" fmla="*/ 2044260 h 2991560"/>
              <a:gd name="connisteX6" fmla="*/ 2897870 w 3368649"/>
              <a:gd name="connsiteY6" fmla="*/ 1007266 h 2991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3368650" h="2991560">
                <a:moveTo>
                  <a:pt x="2897871" y="1007266"/>
                </a:moveTo>
                <a:cubicBezTo>
                  <a:pt x="2625937" y="625989"/>
                  <a:pt x="1803892" y="403927"/>
                  <a:pt x="1287237" y="477244"/>
                </a:cubicBezTo>
                <a:cubicBezTo>
                  <a:pt x="569177" y="500607"/>
                  <a:pt x="768480" y="-136566"/>
                  <a:pt x="0" y="26838"/>
                </a:cubicBezTo>
                <a:lnTo>
                  <a:pt x="0" y="2991560"/>
                </a:lnTo>
                <a:lnTo>
                  <a:pt x="2844762" y="2991560"/>
                </a:lnTo>
                <a:cubicBezTo>
                  <a:pt x="2844762" y="2991560"/>
                  <a:pt x="3715738" y="2356400"/>
                  <a:pt x="3211629" y="2044260"/>
                </a:cubicBezTo>
                <a:cubicBezTo>
                  <a:pt x="2707529" y="1732111"/>
                  <a:pt x="3351642" y="1643506"/>
                  <a:pt x="2897871" y="100726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>
            <p:custDataLst>
              <p:tags r:id="rId6"/>
            </p:custDataLst>
          </p:nvPr>
        </p:nvSpPr>
        <p:spPr>
          <a:xfrm>
            <a:off x="0" y="3848097"/>
            <a:ext cx="3670300" cy="3000375"/>
          </a:xfrm>
          <a:custGeom>
            <a:avLst/>
            <a:gdLst>
              <a:gd name="connisteX0" fmla="*/ 980474 w 3670319"/>
              <a:gd name="connsiteY0" fmla="*/ 141046 h 2999936"/>
              <a:gd name="connisteX1" fmla="*/ 0 w 3670319"/>
              <a:gd name="connsiteY1" fmla="*/ 210092 h 2999936"/>
              <a:gd name="connisteX2" fmla="*/ 0 w 3670319"/>
              <a:gd name="connsiteY2" fmla="*/ 2999945 h 2999936"/>
              <a:gd name="connisteX3" fmla="*/ 3436808 w 3670319"/>
              <a:gd name="connsiteY3" fmla="*/ 2999945 h 2999936"/>
              <a:gd name="connisteX4" fmla="*/ 3612949 w 3670319"/>
              <a:gd name="connsiteY4" fmla="*/ 2363211 h 2999936"/>
              <a:gd name="connisteX5" fmla="*/ 2841278 w 3670319"/>
              <a:gd name="connsiteY5" fmla="*/ 1782403 h 2999936"/>
              <a:gd name="connisteX6" fmla="*/ 2426104 w 3670319"/>
              <a:gd name="connsiteY6" fmla="*/ 609493 h 2999936"/>
              <a:gd name="connisteX7" fmla="*/ 980474 w 3670319"/>
              <a:gd name="connsiteY7" fmla="*/ 141046 h 29999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pathLst>
              <a:path w="3670319" h="2999936">
                <a:moveTo>
                  <a:pt x="980475" y="141046"/>
                </a:moveTo>
                <a:cubicBezTo>
                  <a:pt x="530901" y="-143799"/>
                  <a:pt x="139099" y="67666"/>
                  <a:pt x="0" y="210093"/>
                </a:cubicBezTo>
                <a:lnTo>
                  <a:pt x="0" y="2999945"/>
                </a:lnTo>
                <a:lnTo>
                  <a:pt x="3436809" y="2999945"/>
                </a:lnTo>
                <a:cubicBezTo>
                  <a:pt x="3510190" y="2921051"/>
                  <a:pt x="3789100" y="2651413"/>
                  <a:pt x="3612950" y="2363212"/>
                </a:cubicBezTo>
                <a:cubicBezTo>
                  <a:pt x="3531175" y="2187281"/>
                  <a:pt x="2797250" y="2276701"/>
                  <a:pt x="2841279" y="1782403"/>
                </a:cubicBezTo>
                <a:cubicBezTo>
                  <a:pt x="3069842" y="515246"/>
                  <a:pt x="2639983" y="535463"/>
                  <a:pt x="2426104" y="609493"/>
                </a:cubicBezTo>
                <a:cubicBezTo>
                  <a:pt x="1736226" y="848261"/>
                  <a:pt x="1542437" y="497114"/>
                  <a:pt x="980475" y="141046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>
            <p:custDataLst>
              <p:tags r:id="rId7"/>
            </p:custDataLst>
          </p:nvPr>
        </p:nvSpPr>
        <p:spPr>
          <a:xfrm>
            <a:off x="9817172" y="2825"/>
            <a:ext cx="2374265" cy="1666240"/>
          </a:xfrm>
          <a:custGeom>
            <a:avLst/>
            <a:gdLst>
              <a:gd name="connisteX0" fmla="*/ 2374824 w 2374824"/>
              <a:gd name="connsiteY0" fmla="*/ 0 h 1666530"/>
              <a:gd name="connisteX1" fmla="*/ 2374824 w 2374824"/>
              <a:gd name="connsiteY1" fmla="*/ 1568424 h 1666530"/>
              <a:gd name="connisteX2" fmla="*/ 1090074 w 2374824"/>
              <a:gd name="connsiteY2" fmla="*/ 1570783 h 1666530"/>
              <a:gd name="connisteX3" fmla="*/ 364653 w 2374824"/>
              <a:gd name="connsiteY3" fmla="*/ 1647255 h 1666530"/>
              <a:gd name="connisteX4" fmla="*/ 149220 w 2374824"/>
              <a:gd name="connsiteY4" fmla="*/ 1042928 h 1666530"/>
              <a:gd name="connisteX5" fmla="*/ 310978 w 2374824"/>
              <a:gd name="connsiteY5" fmla="*/ 655515 h 1666530"/>
              <a:gd name="connisteX6" fmla="*/ 397133 w 2374824"/>
              <a:gd name="connsiteY6" fmla="*/ 0 h 1666530"/>
              <a:gd name="connisteX7" fmla="*/ 2374824 w 2374824"/>
              <a:gd name="connsiteY7" fmla="*/ 0 h 16665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</a:cxnLst>
            <a:pathLst>
              <a:path w="2374825" h="1666531">
                <a:moveTo>
                  <a:pt x="2374825" y="0"/>
                </a:moveTo>
                <a:lnTo>
                  <a:pt x="2374825" y="1568425"/>
                </a:lnTo>
                <a:cubicBezTo>
                  <a:pt x="2006002" y="1357683"/>
                  <a:pt x="1516953" y="1471462"/>
                  <a:pt x="1090075" y="1570784"/>
                </a:cubicBezTo>
                <a:cubicBezTo>
                  <a:pt x="800786" y="1638084"/>
                  <a:pt x="540054" y="1698754"/>
                  <a:pt x="364654" y="1647255"/>
                </a:cubicBezTo>
                <a:cubicBezTo>
                  <a:pt x="-159526" y="1493371"/>
                  <a:pt x="-10141" y="1275423"/>
                  <a:pt x="149221" y="1042928"/>
                </a:cubicBezTo>
                <a:cubicBezTo>
                  <a:pt x="236601" y="915442"/>
                  <a:pt x="326989" y="783586"/>
                  <a:pt x="310978" y="655515"/>
                </a:cubicBezTo>
                <a:cubicBezTo>
                  <a:pt x="265798" y="293852"/>
                  <a:pt x="397133" y="0"/>
                  <a:pt x="397133" y="0"/>
                </a:cubicBezTo>
                <a:lnTo>
                  <a:pt x="2374825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 userDrawn="1">
            <p:custDataLst>
              <p:tags r:id="rId8"/>
            </p:custDataLst>
          </p:nvPr>
        </p:nvSpPr>
        <p:spPr>
          <a:xfrm>
            <a:off x="9715500" y="2825"/>
            <a:ext cx="2475865" cy="2011045"/>
          </a:xfrm>
          <a:custGeom>
            <a:avLst/>
            <a:gdLst>
              <a:gd name="connisteX0" fmla="*/ 2476496 w 2476496"/>
              <a:gd name="connsiteY0" fmla="*/ 0 h 2011131"/>
              <a:gd name="connisteX1" fmla="*/ 2476496 w 2476496"/>
              <a:gd name="connsiteY1" fmla="*/ 1887349 h 2011131"/>
              <a:gd name="connisteX2" fmla="*/ 1775938 w 2476496"/>
              <a:gd name="connsiteY2" fmla="*/ 1858856 h 2011131"/>
              <a:gd name="connisteX3" fmla="*/ 955182 w 2476496"/>
              <a:gd name="connsiteY3" fmla="*/ 1503447 h 2011131"/>
              <a:gd name="connisteX4" fmla="*/ 689786 w 2476496"/>
              <a:gd name="connsiteY4" fmla="*/ 1511475 h 2011131"/>
              <a:gd name="connisteX5" fmla="*/ 162680 w 2476496"/>
              <a:gd name="connsiteY5" fmla="*/ 920919 h 2011131"/>
              <a:gd name="connisteX6" fmla="*/ 86474 w 2476496"/>
              <a:gd name="connsiteY6" fmla="*/ 498320 h 2011131"/>
              <a:gd name="connisteX7" fmla="*/ 47466 w 2476496"/>
              <a:gd name="connsiteY7" fmla="*/ 428753 h 2011131"/>
              <a:gd name="connisteX8" fmla="*/ 113979 w 2476496"/>
              <a:gd name="connsiteY8" fmla="*/ 0 h 2011131"/>
              <a:gd name="connisteX9" fmla="*/ 2476496 w 2476496"/>
              <a:gd name="connsiteY9" fmla="*/ 0 h 201113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pathLst>
              <a:path w="2476497" h="2011131">
                <a:moveTo>
                  <a:pt x="2476497" y="0"/>
                </a:moveTo>
                <a:lnTo>
                  <a:pt x="2476497" y="1887349"/>
                </a:lnTo>
                <a:cubicBezTo>
                  <a:pt x="2369101" y="1983471"/>
                  <a:pt x="2002591" y="2122770"/>
                  <a:pt x="1775939" y="1858856"/>
                </a:cubicBezTo>
                <a:cubicBezTo>
                  <a:pt x="1633018" y="1692445"/>
                  <a:pt x="1289149" y="1548573"/>
                  <a:pt x="955182" y="1503447"/>
                </a:cubicBezTo>
                <a:cubicBezTo>
                  <a:pt x="877632" y="1492959"/>
                  <a:pt x="784711" y="1502121"/>
                  <a:pt x="689787" y="1511476"/>
                </a:cubicBezTo>
                <a:cubicBezTo>
                  <a:pt x="377949" y="1542200"/>
                  <a:pt x="44431" y="1575063"/>
                  <a:pt x="162681" y="920920"/>
                </a:cubicBezTo>
                <a:cubicBezTo>
                  <a:pt x="185989" y="659895"/>
                  <a:pt x="135825" y="578449"/>
                  <a:pt x="86475" y="498321"/>
                </a:cubicBezTo>
                <a:cubicBezTo>
                  <a:pt x="72896" y="476265"/>
                  <a:pt x="59372" y="454320"/>
                  <a:pt x="47467" y="428753"/>
                </a:cubicBezTo>
                <a:cubicBezTo>
                  <a:pt x="-71405" y="234681"/>
                  <a:pt x="64456" y="53127"/>
                  <a:pt x="113980" y="0"/>
                </a:cubicBezTo>
                <a:lnTo>
                  <a:pt x="2476497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18" Type="http://schemas.openxmlformats.org/officeDocument/2006/relationships/tags" Target="../tags/tag142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" Type="http://schemas.openxmlformats.org/officeDocument/2006/relationships/tags" Target="../tags/tag14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5" Type="http://schemas.openxmlformats.org/officeDocument/2006/relationships/slideLayout" Target="../slideLayouts/slideLayout23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6" Type="http://schemas.openxmlformats.org/officeDocument/2006/relationships/slideLayout" Target="../slideLayouts/slideLayout18.xml"/><Relationship Id="rId15" Type="http://schemas.openxmlformats.org/officeDocument/2006/relationships/tags" Target="../tags/tag189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image" Target="../media/image3.png"/><Relationship Id="rId11" Type="http://schemas.openxmlformats.org/officeDocument/2006/relationships/image" Target="../media/image4.jpeg"/><Relationship Id="rId10" Type="http://schemas.openxmlformats.org/officeDocument/2006/relationships/tags" Target="../tags/tag186.xml"/><Relationship Id="rId1" Type="http://schemas.openxmlformats.org/officeDocument/2006/relationships/tags" Target="../tags/tag17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NULL" TargetMode="External"/><Relationship Id="rId2" Type="http://schemas.openxmlformats.org/officeDocument/2006/relationships/image" Target="../media/image5.png"/><Relationship Id="rId1" Type="http://schemas.openxmlformats.org/officeDocument/2006/relationships/tags" Target="../tags/tag19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201.xml"/><Relationship Id="rId6" Type="http://schemas.openxmlformats.org/officeDocument/2006/relationships/image" Target="../media/image8.png"/><Relationship Id="rId5" Type="http://schemas.openxmlformats.org/officeDocument/2006/relationships/tags" Target="../tags/tag200.xml"/><Relationship Id="rId4" Type="http://schemas.openxmlformats.org/officeDocument/2006/relationships/image" Target="NULL" TargetMode="External"/><Relationship Id="rId3" Type="http://schemas.openxmlformats.org/officeDocument/2006/relationships/image" Target="../media/image7.png"/><Relationship Id="rId2" Type="http://schemas.openxmlformats.org/officeDocument/2006/relationships/tags" Target="../tags/tag199.xml"/><Relationship Id="rId1" Type="http://schemas.openxmlformats.org/officeDocument/2006/relationships/tags" Target="../tags/tag1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>
            <a:spLocks noGrp="1"/>
          </p:cNvSpPr>
          <p:nvPr>
            <p:ph type="body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2025/01/14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聊天</a:t>
            </a:r>
            <a:r>
              <a:rPr lang="zh-CN" altLang="en-US"/>
              <a:t>的实现项目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5"/>
            <p:custDataLst>
              <p:tags r:id="rId3"/>
            </p:custDataLst>
          </p:nvPr>
        </p:nvSpPr>
        <p:spPr/>
        <p:txBody>
          <a:bodyPr/>
          <a:p>
            <a:r>
              <a:rPr lang="zh-CN" altLang="en-US"/>
              <a:t>汇报人：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32840" y="635635"/>
            <a:ext cx="4963795" cy="51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要点：实现网民</a:t>
            </a:r>
            <a:r>
              <a:rPr lang="en-US" altLang="zh-CN"/>
              <a:t>(netizen)</a:t>
            </a:r>
            <a:r>
              <a:rPr lang="zh-CN" altLang="en-US"/>
              <a:t>与群聊（</a:t>
            </a:r>
            <a:r>
              <a:rPr lang="en-US" altLang="zh-CN"/>
              <a:t>group</a:t>
            </a:r>
            <a:r>
              <a:rPr lang="zh-CN" altLang="en-US"/>
              <a:t>）的</a:t>
            </a:r>
            <a:r>
              <a:rPr lang="zh-CN" altLang="en-US"/>
              <a:t>关联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2840" y="1561465"/>
            <a:ext cx="4155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类图：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2840" y="4946015"/>
            <a:ext cx="44888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难点：怎样刷新未读</a:t>
            </a:r>
            <a:r>
              <a:rPr lang="zh-CN" altLang="en-US"/>
              <a:t>消息</a:t>
            </a:r>
            <a:endParaRPr lang="zh-CN" altLang="en-US"/>
          </a:p>
          <a:p>
            <a:r>
              <a:rPr lang="zh-CN" altLang="en-US"/>
              <a:t>解决：创建群聊的同时在数据库里面为每一个群聊设置一个聊天表，有一列为</a:t>
            </a:r>
            <a:r>
              <a:rPr lang="en-US" altLang="zh-CN"/>
              <a:t>flag,</a:t>
            </a:r>
            <a:r>
              <a:rPr lang="zh-CN" altLang="en-US"/>
              <a:t>将新发送的消息</a:t>
            </a:r>
            <a:r>
              <a:rPr lang="en-US" altLang="zh-CN"/>
              <a:t>flag</a:t>
            </a:r>
            <a:r>
              <a:rPr lang="zh-CN" altLang="en-US"/>
              <a:t>设置为</a:t>
            </a:r>
            <a:r>
              <a:rPr lang="en-US" altLang="zh-CN"/>
              <a:t>new</a:t>
            </a:r>
            <a:r>
              <a:rPr lang="zh-CN" altLang="en-US"/>
              <a:t>，读取之后将</a:t>
            </a:r>
            <a:r>
              <a:rPr lang="en-US" altLang="zh-CN"/>
              <a:t>flag</a:t>
            </a:r>
            <a:r>
              <a:rPr lang="zh-CN" altLang="en-US"/>
              <a:t>改为</a:t>
            </a:r>
            <a:r>
              <a:rPr lang="en-US" altLang="zh-CN"/>
              <a:t>previous</a:t>
            </a:r>
            <a:r>
              <a:rPr lang="zh-CN" altLang="en-US"/>
              <a:t>。显示未读的时候将</a:t>
            </a:r>
            <a:r>
              <a:rPr lang="en-US" altLang="zh-CN"/>
              <a:t>flag</a:t>
            </a:r>
            <a:r>
              <a:rPr lang="zh-CN" altLang="en-US"/>
              <a:t>为</a:t>
            </a:r>
            <a:r>
              <a:rPr lang="en-US" altLang="zh-CN"/>
              <a:t>new</a:t>
            </a:r>
            <a:r>
              <a:rPr lang="zh-CN" altLang="en-US"/>
              <a:t>的显示</a:t>
            </a:r>
            <a:r>
              <a:rPr lang="zh-CN" altLang="en-US"/>
              <a:t>出来。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9620" y="1315085"/>
            <a:ext cx="6909435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</p:nvPr>
        </p:nvSpPr>
        <p:spPr>
          <a:xfrm rot="10800000" flipV="1">
            <a:off x="355600" y="1369695"/>
            <a:ext cx="5327015" cy="772160"/>
          </a:xfrm>
        </p:spPr>
        <p:txBody>
          <a:bodyPr/>
          <a:p>
            <a:pPr algn="l"/>
            <a:r>
              <a:rPr lang="zh-CN" altLang="en-US" sz="1600">
                <a:latin typeface="楷体" panose="02010609060101010101" charset="-122"/>
                <a:ea typeface="楷体" panose="02010609060101010101" charset="-122"/>
              </a:rPr>
              <a:t>负责人：陈敏</a:t>
            </a:r>
            <a:endParaRPr lang="zh-CN" altLang="en-US" sz="1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4"/>
          </p:nvPr>
        </p:nvSpPr>
        <p:spPr>
          <a:xfrm>
            <a:off x="355600" y="685800"/>
            <a:ext cx="9625965" cy="469900"/>
          </a:xfrm>
        </p:spPr>
        <p:txBody>
          <a:bodyPr/>
          <a:p>
            <a:pPr algn="l"/>
            <a:r>
              <a:rPr lang="zh-CN" altLang="en-US" sz="2800">
                <a:solidFill>
                  <a:schemeClr val="tx1"/>
                </a:solidFill>
                <a:latin typeface="方正粗黑宋简体" panose="02000000000000000000" charset="-122"/>
                <a:ea typeface="方正粗黑宋简体" panose="02000000000000000000" charset="-122"/>
              </a:rPr>
              <a:t>第三部分：私聊部分代码的改进以及代码的整合</a:t>
            </a:r>
            <a:endParaRPr lang="zh-CN" altLang="en-US" sz="2800">
              <a:solidFill>
                <a:schemeClr val="tx1"/>
              </a:solidFill>
              <a:latin typeface="方正粗黑宋简体" panose="02000000000000000000" charset="-122"/>
              <a:ea typeface="方正粗黑宋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5600" y="2058035"/>
            <a:ext cx="9998075" cy="975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主要思路：将此前采用文件作为支撑的私聊版本进行优化，调整为基于数据库为支撑的私聊版本，用数据库来储存聊天消息和基类基本信息等数据，防止数据变化时数据的不同步。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55600" y="3576955"/>
            <a:ext cx="8354695" cy="695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对于所有部分代码的整合：将一些参数上的不一致改为一致，以及对于融合后产生的错误信息进行不断调试。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69670" y="1635760"/>
            <a:ext cx="8022590" cy="20313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难点：与数据库的结合，以及对于融合后的代码的修改，因为每个人的代码有些点还存在不一致，需要找出来并修改。</a:t>
            </a:r>
            <a:endParaRPr lang="zh-CN" altLang="en-US" sz="2400"/>
          </a:p>
          <a:p>
            <a:r>
              <a:rPr lang="zh-CN" altLang="en-US" sz="2400"/>
              <a:t>解决：对比代码以及不断地调试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z="6300"/>
              <a:t>谢谢</a:t>
            </a:r>
            <a:endParaRPr lang="zh-CN" altLang="en-US" sz="630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标题 20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CONTENTS</a:t>
            </a:r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3441700" y="1702206"/>
            <a:ext cx="7375525" cy="4077610"/>
            <a:chOff x="5665" y="2862"/>
            <a:chExt cx="11615" cy="6421"/>
          </a:xfrm>
        </p:grpSpPr>
        <p:sp>
          <p:nvSpPr>
            <p:cNvPr id="2" name="文本框 1"/>
            <p:cNvSpPr txBox="1"/>
            <p:nvPr>
              <p:custDataLst>
                <p:tags r:id="rId3"/>
              </p:custDataLst>
            </p:nvPr>
          </p:nvSpPr>
          <p:spPr>
            <a:xfrm>
              <a:off x="5665" y="2862"/>
              <a:ext cx="1670" cy="152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5800">
                  <a:solidFill>
                    <a:schemeClr val="accent4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01</a:t>
              </a:r>
              <a:endParaRPr lang="zh-CN" altLang="en-US" sz="5800">
                <a:solidFill>
                  <a:schemeClr val="accent4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3" name="矩形 2"/>
            <p:cNvSpPr/>
            <p:nvPr>
              <p:custDataLst>
                <p:tags r:id="rId4"/>
              </p:custDataLst>
            </p:nvPr>
          </p:nvSpPr>
          <p:spPr>
            <a:xfrm>
              <a:off x="7620" y="2960"/>
              <a:ext cx="20" cy="144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>
              <p:custDataLst>
                <p:tags r:id="rId5"/>
              </p:custDataLst>
            </p:nvPr>
          </p:nvSpPr>
          <p:spPr>
            <a:xfrm>
              <a:off x="8040" y="2960"/>
              <a:ext cx="307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项目概述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5" name="文本框 4"/>
            <p:cNvSpPr txBox="1"/>
            <p:nvPr>
              <p:custDataLst>
                <p:tags r:id="rId6"/>
              </p:custDataLst>
            </p:nvPr>
          </p:nvSpPr>
          <p:spPr>
            <a:xfrm>
              <a:off x="5665" y="5195"/>
              <a:ext cx="1670" cy="152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5800">
                  <a:solidFill>
                    <a:schemeClr val="accent4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02</a:t>
              </a:r>
              <a:endParaRPr lang="zh-CN" altLang="en-US" sz="5800">
                <a:solidFill>
                  <a:schemeClr val="accent4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7"/>
              </p:custDataLst>
            </p:nvPr>
          </p:nvSpPr>
          <p:spPr>
            <a:xfrm>
              <a:off x="7640" y="5278"/>
              <a:ext cx="20" cy="144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8"/>
              </p:custDataLst>
            </p:nvPr>
          </p:nvSpPr>
          <p:spPr>
            <a:xfrm>
              <a:off x="8121" y="5278"/>
              <a:ext cx="307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设计</a:t>
              </a: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思路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9"/>
              </p:custDataLst>
            </p:nvPr>
          </p:nvSpPr>
          <p:spPr>
            <a:xfrm>
              <a:off x="5665" y="7760"/>
              <a:ext cx="1670" cy="152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>
                <a:lnSpc>
                  <a:spcPct val="109000"/>
                </a:lnSpc>
              </a:pPr>
              <a:r>
                <a:rPr lang="zh-CN" altLang="en-US" sz="5800">
                  <a:solidFill>
                    <a:schemeClr val="accent4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03</a:t>
              </a:r>
              <a:endParaRPr lang="zh-CN" altLang="en-US" sz="5800">
                <a:solidFill>
                  <a:schemeClr val="accent4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矩形 8"/>
            <p:cNvSpPr/>
            <p:nvPr>
              <p:custDataLst>
                <p:tags r:id="rId10"/>
              </p:custDataLst>
            </p:nvPr>
          </p:nvSpPr>
          <p:spPr>
            <a:xfrm>
              <a:off x="7600" y="7760"/>
              <a:ext cx="20" cy="1440"/>
            </a:xfrm>
            <a:prstGeom prst="rect">
              <a:avLst/>
            </a:pr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8040" y="7843"/>
              <a:ext cx="307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功能模块开发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6" name="文本框 15"/>
            <p:cNvSpPr txBox="1"/>
            <p:nvPr>
              <p:custDataLst>
                <p:tags r:id="rId12"/>
              </p:custDataLst>
            </p:nvPr>
          </p:nvSpPr>
          <p:spPr>
            <a:xfrm>
              <a:off x="8040" y="7760"/>
              <a:ext cx="307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3"/>
              </p:custDataLst>
            </p:nvPr>
          </p:nvSpPr>
          <p:spPr>
            <a:xfrm>
              <a:off x="14210" y="7760"/>
              <a:ext cx="307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项目概述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:/Users/zzy/AppData/Roaming/Kingsoft/office6/wppai/generateppt/206487b96d3d3b63f4d91aec43f60883.jpg206487b96d3d3b63f4d91aec43f60883"/>
          <p:cNvPicPr preferRelativeResize="0"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8373" r="18432"/>
          <a:stretch>
            <a:fillRect/>
          </a:stretch>
        </p:blipFill>
        <p:spPr>
          <a:xfrm>
            <a:off x="609602" y="609603"/>
            <a:ext cx="4038600" cy="5638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5" name="任意多边形 4"/>
          <p:cNvSpPr/>
          <p:nvPr>
            <p:custDataLst>
              <p:tags r:id="rId4"/>
            </p:custDataLst>
          </p:nvPr>
        </p:nvSpPr>
        <p:spPr>
          <a:xfrm>
            <a:off x="0" y="0"/>
            <a:ext cx="1595755" cy="1509395"/>
          </a:xfrm>
          <a:custGeom>
            <a:avLst/>
            <a:gdLst>
              <a:gd name="connisteX0" fmla="*/ 0 w 1596268"/>
              <a:gd name="connsiteY0" fmla="*/ 0 h 1509774"/>
              <a:gd name="connisteX1" fmla="*/ 0 w 1596268"/>
              <a:gd name="connsiteY1" fmla="*/ 1509774 h 1509774"/>
              <a:gd name="connisteX2" fmla="*/ 342058 w 1596268"/>
              <a:gd name="connsiteY2" fmla="*/ 1309256 h 1509774"/>
              <a:gd name="connisteX3" fmla="*/ 884627 w 1596268"/>
              <a:gd name="connsiteY3" fmla="*/ 483598 h 1509774"/>
              <a:gd name="connisteX4" fmla="*/ 1596258 w 1596268"/>
              <a:gd name="connsiteY4" fmla="*/ 0 h 1509774"/>
              <a:gd name="connisteX5" fmla="*/ 0 w 1596268"/>
              <a:gd name="connsiteY5" fmla="*/ 0 h 150977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1596268" h="1509775">
                <a:moveTo>
                  <a:pt x="0" y="0"/>
                </a:moveTo>
                <a:lnTo>
                  <a:pt x="0" y="1509775"/>
                </a:lnTo>
                <a:cubicBezTo>
                  <a:pt x="74706" y="1509775"/>
                  <a:pt x="247693" y="1469669"/>
                  <a:pt x="342059" y="1309256"/>
                </a:cubicBezTo>
                <a:cubicBezTo>
                  <a:pt x="460007" y="1108737"/>
                  <a:pt x="483599" y="648730"/>
                  <a:pt x="884627" y="483599"/>
                </a:cubicBezTo>
                <a:cubicBezTo>
                  <a:pt x="1205454" y="351495"/>
                  <a:pt x="1492731" y="106153"/>
                  <a:pt x="1596259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>
            <p:custDataLst>
              <p:tags r:id="rId5"/>
            </p:custDataLst>
          </p:nvPr>
        </p:nvSpPr>
        <p:spPr>
          <a:xfrm>
            <a:off x="0" y="0"/>
            <a:ext cx="1430655" cy="1894840"/>
          </a:xfrm>
          <a:custGeom>
            <a:avLst/>
            <a:gdLst>
              <a:gd name="connisteX0" fmla="*/ 0 w 1431136"/>
              <a:gd name="connsiteY0" fmla="*/ 0 h 1895075"/>
              <a:gd name="connisteX1" fmla="*/ 0 w 1431136"/>
              <a:gd name="connsiteY1" fmla="*/ 1895084 h 1895075"/>
              <a:gd name="connisteX2" fmla="*/ 802065 w 1431136"/>
              <a:gd name="connsiteY2" fmla="*/ 1151988 h 1895075"/>
              <a:gd name="connisteX3" fmla="*/ 1431136 w 1431136"/>
              <a:gd name="connsiteY3" fmla="*/ 0 h 1895075"/>
              <a:gd name="connisteX4" fmla="*/ 0 w 1431136"/>
              <a:gd name="connsiteY4" fmla="*/ 0 h 18950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431137" h="1895076">
                <a:moveTo>
                  <a:pt x="0" y="0"/>
                </a:moveTo>
                <a:lnTo>
                  <a:pt x="0" y="1895085"/>
                </a:lnTo>
                <a:cubicBezTo>
                  <a:pt x="95674" y="1762707"/>
                  <a:pt x="420112" y="1464905"/>
                  <a:pt x="802066" y="1151989"/>
                </a:cubicBezTo>
                <a:cubicBezTo>
                  <a:pt x="1128397" y="884627"/>
                  <a:pt x="1335472" y="267352"/>
                  <a:pt x="1431137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5257800" y="609603"/>
            <a:ext cx="6464296" cy="7619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4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项目功能</a:t>
            </a:r>
            <a:endParaRPr lang="zh-CN" altLang="en-US" sz="44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5257800" y="2336804"/>
            <a:ext cx="6835138" cy="4084948"/>
            <a:chOff x="8280" y="3680"/>
            <a:chExt cx="10764" cy="6433"/>
          </a:xfrm>
        </p:grpSpPr>
        <p:sp>
          <p:nvSpPr>
            <p:cNvPr id="8" name="任意多边形 7"/>
            <p:cNvSpPr/>
            <p:nvPr>
              <p:custDataLst>
                <p:tags r:id="rId7"/>
              </p:custDataLst>
            </p:nvPr>
          </p:nvSpPr>
          <p:spPr>
            <a:xfrm>
              <a:off x="8280" y="3680"/>
              <a:ext cx="80" cy="2720"/>
            </a:xfrm>
            <a:custGeom>
              <a:avLst/>
              <a:gdLst>
                <a:gd name="connisteX0" fmla="*/ 0 w 50804"/>
                <a:gd name="connsiteY0" fmla="*/ 25402 h 1727201"/>
                <a:gd name="connisteX1" fmla="*/ 25402 w 50804"/>
                <a:gd name="connsiteY1" fmla="*/ 0 h 1727201"/>
                <a:gd name="connisteX2" fmla="*/ 25402 w 50804"/>
                <a:gd name="connsiteY2" fmla="*/ 0 h 1727201"/>
                <a:gd name="connisteX3" fmla="*/ 50804 w 50804"/>
                <a:gd name="connsiteY3" fmla="*/ 25402 h 1727201"/>
                <a:gd name="connisteX4" fmla="*/ 50804 w 50804"/>
                <a:gd name="connsiteY4" fmla="*/ 1701798 h 1727201"/>
                <a:gd name="connisteX5" fmla="*/ 25402 w 50804"/>
                <a:gd name="connsiteY5" fmla="*/ 1727201 h 1727201"/>
                <a:gd name="connisteX6" fmla="*/ 25402 w 50804"/>
                <a:gd name="connsiteY6" fmla="*/ 1727201 h 1727201"/>
                <a:gd name="connisteX7" fmla="*/ 0 w 50804"/>
                <a:gd name="connsiteY7" fmla="*/ 1701798 h 1727201"/>
                <a:gd name="connisteX8" fmla="*/ 0 w 50804"/>
                <a:gd name="connsiteY8" fmla="*/ 25402 h 1727201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727201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701799"/>
                  </a:lnTo>
                  <a:cubicBezTo>
                    <a:pt x="50804" y="1715835"/>
                    <a:pt x="39429" y="1727201"/>
                    <a:pt x="25402" y="1727201"/>
                  </a:cubicBezTo>
                  <a:lnTo>
                    <a:pt x="25402" y="1727201"/>
                  </a:lnTo>
                  <a:cubicBezTo>
                    <a:pt x="11375" y="1727201"/>
                    <a:pt x="0" y="1715835"/>
                    <a:pt x="0" y="1701799"/>
                  </a:cubicBezTo>
                  <a:lnTo>
                    <a:pt x="0" y="2540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8"/>
              </p:custDataLst>
            </p:nvPr>
          </p:nvSpPr>
          <p:spPr>
            <a:xfrm>
              <a:off x="8520" y="3680"/>
              <a:ext cx="450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r>
                <a:rPr lang="zh-CN" altLang="en-US" sz="24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项目功能概述</a:t>
              </a: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9"/>
              </p:custDataLst>
            </p:nvPr>
          </p:nvSpPr>
          <p:spPr>
            <a:xfrm>
              <a:off x="8520" y="4480"/>
              <a:ext cx="9757" cy="207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此为关于实现异步聊天的以数据库为支撑的聊天程序，实现了私聊与群聊的功能。并增加了查看好友、加删好友、查看私聊的未读信息、创建群聊、加入群聊等细化功能。</a:t>
              </a: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  <a:p>
              <a:pPr algn="l">
                <a:lnSpc>
                  <a:spcPct val="125000"/>
                </a:lnSpc>
              </a:pP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10"/>
              </p:custDataLst>
            </p:nvPr>
          </p:nvSpPr>
          <p:spPr>
            <a:xfrm>
              <a:off x="8520" y="7120"/>
              <a:ext cx="450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11"/>
              </p:custDataLst>
            </p:nvPr>
          </p:nvSpPr>
          <p:spPr>
            <a:xfrm>
              <a:off x="8520" y="7920"/>
              <a:ext cx="4460" cy="19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5" name="文本框 14"/>
            <p:cNvSpPr txBox="1"/>
            <p:nvPr>
              <p:custDataLst>
                <p:tags r:id="rId12"/>
              </p:custDataLst>
            </p:nvPr>
          </p:nvSpPr>
          <p:spPr>
            <a:xfrm>
              <a:off x="13860" y="3680"/>
              <a:ext cx="450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3"/>
              </p:custDataLst>
            </p:nvPr>
          </p:nvSpPr>
          <p:spPr>
            <a:xfrm>
              <a:off x="13860" y="7120"/>
              <a:ext cx="450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14584" y="8193"/>
              <a:ext cx="4460" cy="192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09603" y="609603"/>
            <a:ext cx="6464296" cy="15240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4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项目团队与分工</a:t>
            </a:r>
            <a:endParaRPr lang="zh-CN" altLang="en-US" sz="44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9603" y="2946398"/>
            <a:ext cx="6375398" cy="3635377"/>
            <a:chOff x="960" y="4640"/>
            <a:chExt cx="10040" cy="5725"/>
          </a:xfrm>
        </p:grpSpPr>
        <p:sp>
          <p:nvSpPr>
            <p:cNvPr id="3" name="任意多边形 2"/>
            <p:cNvSpPr/>
            <p:nvPr>
              <p:custDataLst>
                <p:tags r:id="rId2"/>
              </p:custDataLst>
            </p:nvPr>
          </p:nvSpPr>
          <p:spPr>
            <a:xfrm>
              <a:off x="960" y="4640"/>
              <a:ext cx="80" cy="2241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文本框 4"/>
            <p:cNvSpPr txBox="1"/>
            <p:nvPr>
              <p:custDataLst>
                <p:tags r:id="rId3"/>
              </p:custDataLst>
            </p:nvPr>
          </p:nvSpPr>
          <p:spPr>
            <a:xfrm>
              <a:off x="1200" y="5802"/>
              <a:ext cx="446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用户相关信息查询，私聊用文件实现</a:t>
              </a: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部分</a:t>
              </a: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6" name="任意多边形 5"/>
            <p:cNvSpPr/>
            <p:nvPr>
              <p:custDataLst>
                <p:tags r:id="rId4"/>
              </p:custDataLst>
            </p:nvPr>
          </p:nvSpPr>
          <p:spPr>
            <a:xfrm>
              <a:off x="960" y="7600"/>
              <a:ext cx="80" cy="2240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1200" y="7600"/>
              <a:ext cx="4500" cy="6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11000"/>
                </a:lnSpc>
              </a:pPr>
              <a:endParaRPr lang="zh-CN" altLang="en-US" sz="2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6"/>
              </p:custDataLst>
            </p:nvPr>
          </p:nvSpPr>
          <p:spPr>
            <a:xfrm>
              <a:off x="1200" y="8925"/>
              <a:ext cx="446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群聊功能的</a:t>
              </a: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实现</a:t>
              </a: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9" name="任意多边形 8"/>
            <p:cNvSpPr/>
            <p:nvPr>
              <p:custDataLst>
                <p:tags r:id="rId7"/>
              </p:custDataLst>
            </p:nvPr>
          </p:nvSpPr>
          <p:spPr>
            <a:xfrm>
              <a:off x="6300" y="4640"/>
              <a:ext cx="80" cy="2241"/>
            </a:xfrm>
            <a:custGeom>
              <a:avLst/>
              <a:gdLst>
                <a:gd name="connisteX0" fmla="*/ 0 w 50804"/>
                <a:gd name="connsiteY0" fmla="*/ 25402 h 1422404"/>
                <a:gd name="connisteX1" fmla="*/ 25402 w 50804"/>
                <a:gd name="connsiteY1" fmla="*/ 0 h 1422404"/>
                <a:gd name="connisteX2" fmla="*/ 25402 w 50804"/>
                <a:gd name="connsiteY2" fmla="*/ 0 h 1422404"/>
                <a:gd name="connisteX3" fmla="*/ 50804 w 50804"/>
                <a:gd name="connsiteY3" fmla="*/ 25402 h 1422404"/>
                <a:gd name="connisteX4" fmla="*/ 50804 w 50804"/>
                <a:gd name="connsiteY4" fmla="*/ 1397002 h 1422404"/>
                <a:gd name="connisteX5" fmla="*/ 25402 w 50804"/>
                <a:gd name="connsiteY5" fmla="*/ 1422404 h 1422404"/>
                <a:gd name="connisteX6" fmla="*/ 25402 w 50804"/>
                <a:gd name="connsiteY6" fmla="*/ 1422404 h 1422404"/>
                <a:gd name="connisteX7" fmla="*/ 0 w 50804"/>
                <a:gd name="connsiteY7" fmla="*/ 1397002 h 1422404"/>
                <a:gd name="connisteX8" fmla="*/ 0 w 50804"/>
                <a:gd name="connsiteY8" fmla="*/ 25402 h 1422404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  <a:cxn ang="0">
                  <a:pos x="connisteX8" y="connsiteY8"/>
                </a:cxn>
              </a:cxnLst>
              <a:pathLst>
                <a:path w="50804" h="1422404">
                  <a:moveTo>
                    <a:pt x="0" y="25402"/>
                  </a:moveTo>
                  <a:cubicBezTo>
                    <a:pt x="0" y="11375"/>
                    <a:pt x="11375" y="0"/>
                    <a:pt x="25402" y="0"/>
                  </a:cubicBezTo>
                  <a:lnTo>
                    <a:pt x="25402" y="0"/>
                  </a:lnTo>
                  <a:cubicBezTo>
                    <a:pt x="39429" y="0"/>
                    <a:pt x="50804" y="11375"/>
                    <a:pt x="50804" y="25402"/>
                  </a:cubicBezTo>
                  <a:lnTo>
                    <a:pt x="50804" y="1397002"/>
                  </a:lnTo>
                  <a:cubicBezTo>
                    <a:pt x="50804" y="1411038"/>
                    <a:pt x="39429" y="1422404"/>
                    <a:pt x="25402" y="1422404"/>
                  </a:cubicBezTo>
                  <a:lnTo>
                    <a:pt x="25402" y="1422404"/>
                  </a:lnTo>
                  <a:cubicBezTo>
                    <a:pt x="11375" y="1422404"/>
                    <a:pt x="0" y="1411038"/>
                    <a:pt x="0" y="1397002"/>
                  </a:cubicBezTo>
                  <a:lnTo>
                    <a:pt x="0" y="25402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  <a:extLst>
              <a:ext uri="{91240B29-F687-4F45-9708-019B960494DF}">
                <a14:hiddenLine xmlns:a14="http://schemas.microsoft.com/office/drawing/2010/main" w="0">
                  <a:pattFill prst="pct5">
                    <a:fgClr>
                      <a:schemeClr val="accent1">
                        <a:lumMod val="75000"/>
                      </a:schemeClr>
                    </a:fgClr>
                  </a:pattFill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>
              <p:custDataLst>
                <p:tags r:id="rId8"/>
              </p:custDataLst>
            </p:nvPr>
          </p:nvSpPr>
          <p:spPr>
            <a:xfrm>
              <a:off x="6509" y="5895"/>
              <a:ext cx="446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对之前基于文件的私聊进行优化改为使用数据库的</a:t>
              </a:r>
              <a:r>
                <a:rPr lang="zh-CN" altLang="en-US" sz="1600">
                  <a:solidFill>
                    <a:schemeClr val="tx1"/>
                  </a:solidFill>
                  <a:latin typeface="Microsoft YaHei UI" panose="020B0503020204020204" charset="-122"/>
                  <a:ea typeface="Microsoft YaHei UI" panose="020B0503020204020204" charset="-122"/>
                </a:rPr>
                <a:t>版本</a:t>
              </a: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9"/>
              </p:custDataLst>
            </p:nvPr>
          </p:nvSpPr>
          <p:spPr>
            <a:xfrm>
              <a:off x="6540" y="8400"/>
              <a:ext cx="4460" cy="144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p>
              <a:pPr algn="l">
                <a:lnSpc>
                  <a:spcPct val="125000"/>
                </a:lnSpc>
              </a:pPr>
              <a:endParaRPr lang="zh-CN" altLang="en-US" sz="16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15" name="图片 14" descr="C:/Users/zzy/AppData/Roaming/Kingsoft/office6/wppai/generateppt/270687927ed8b2d967c6383591166aeb.jpg270687927ed8b2d967c6383591166aeb"/>
          <p:cNvPicPr preferRelativeResize="0"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rcRect l="19228" r="13110"/>
          <a:stretch>
            <a:fillRect/>
          </a:stretch>
        </p:blipFill>
        <p:spPr>
          <a:xfrm>
            <a:off x="7543800" y="609603"/>
            <a:ext cx="4038600" cy="563880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prstClr val="black"/>
                  </a:fgClr>
                </a:pattFill>
              </a14:hiddenLine>
            </a:ext>
          </a:extLst>
        </p:spPr>
      </p:pic>
      <p:sp>
        <p:nvSpPr>
          <p:cNvPr id="18" name="任意多边形 17"/>
          <p:cNvSpPr/>
          <p:nvPr>
            <p:custDataLst>
              <p:tags r:id="rId13"/>
            </p:custDataLst>
          </p:nvPr>
        </p:nvSpPr>
        <p:spPr>
          <a:xfrm>
            <a:off x="10245057" y="0"/>
            <a:ext cx="1947545" cy="1840865"/>
          </a:xfrm>
          <a:custGeom>
            <a:avLst/>
            <a:gdLst>
              <a:gd name="connisteX0" fmla="*/ 1946949 w 1946949"/>
              <a:gd name="connsiteY0" fmla="*/ 1841446 h 1841446"/>
              <a:gd name="connisteX1" fmla="*/ 1946949 w 1946949"/>
              <a:gd name="connsiteY1" fmla="*/ 0 h 1841446"/>
              <a:gd name="connisteX2" fmla="*/ 0 w 1946949"/>
              <a:gd name="connsiteY2" fmla="*/ 0 h 1841446"/>
              <a:gd name="connisteX3" fmla="*/ 867975 w 1946949"/>
              <a:gd name="connsiteY3" fmla="*/ 589842 h 1841446"/>
              <a:gd name="connisteX4" fmla="*/ 1424772 w 1946949"/>
              <a:gd name="connsiteY4" fmla="*/ 1336102 h 1841446"/>
              <a:gd name="connisteX5" fmla="*/ 1529736 w 1946949"/>
              <a:gd name="connsiteY5" fmla="*/ 1596889 h 1841446"/>
              <a:gd name="connisteX6" fmla="*/ 1946949 w 1946949"/>
              <a:gd name="connsiteY6" fmla="*/ 1841446 h 184144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</a:cxnLst>
            <a:pathLst>
              <a:path w="1946950" h="1841446">
                <a:moveTo>
                  <a:pt x="1946950" y="1841446"/>
                </a:moveTo>
                <a:lnTo>
                  <a:pt x="1946950" y="0"/>
                </a:lnTo>
                <a:lnTo>
                  <a:pt x="0" y="0"/>
                </a:lnTo>
                <a:cubicBezTo>
                  <a:pt x="126279" y="129479"/>
                  <a:pt x="476668" y="428707"/>
                  <a:pt x="867976" y="589843"/>
                </a:cubicBezTo>
                <a:cubicBezTo>
                  <a:pt x="1222041" y="735626"/>
                  <a:pt x="1334887" y="1069866"/>
                  <a:pt x="1424772" y="1336103"/>
                </a:cubicBezTo>
                <a:cubicBezTo>
                  <a:pt x="1459062" y="1437675"/>
                  <a:pt x="1490015" y="1529343"/>
                  <a:pt x="1529736" y="1596890"/>
                </a:cubicBezTo>
                <a:cubicBezTo>
                  <a:pt x="1644841" y="1792526"/>
                  <a:pt x="1855839" y="1841446"/>
                  <a:pt x="1946950" y="1841446"/>
                </a:cubicBez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>
            <p:custDataLst>
              <p:tags r:id="rId14"/>
            </p:custDataLst>
          </p:nvPr>
        </p:nvSpPr>
        <p:spPr>
          <a:xfrm>
            <a:off x="10446472" y="0"/>
            <a:ext cx="1745615" cy="2310765"/>
          </a:xfrm>
          <a:custGeom>
            <a:avLst/>
            <a:gdLst>
              <a:gd name="connisteX0" fmla="*/ 1745525 w 1745534"/>
              <a:gd name="connsiteY0" fmla="*/ 0 h 2311392"/>
              <a:gd name="connisteX1" fmla="*/ 0 w 1745534"/>
              <a:gd name="connsiteY1" fmla="*/ 0 h 2311392"/>
              <a:gd name="connisteX2" fmla="*/ 18726 w 1745534"/>
              <a:gd name="connsiteY2" fmla="*/ 52578 h 2311392"/>
              <a:gd name="connisteX3" fmla="*/ 767273 w 1745534"/>
              <a:gd name="connsiteY3" fmla="*/ 1405067 h 2311392"/>
              <a:gd name="connisteX4" fmla="*/ 1745525 w 1745534"/>
              <a:gd name="connsiteY4" fmla="*/ 2311383 h 2311392"/>
              <a:gd name="connisteX5" fmla="*/ 1745525 w 1745534"/>
              <a:gd name="connsiteY5" fmla="*/ 0 h 231139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1745535" h="2311393">
                <a:moveTo>
                  <a:pt x="1745526" y="0"/>
                </a:moveTo>
                <a:lnTo>
                  <a:pt x="0" y="0"/>
                </a:lnTo>
                <a:cubicBezTo>
                  <a:pt x="5898" y="16477"/>
                  <a:pt x="12134" y="34034"/>
                  <a:pt x="18727" y="52578"/>
                </a:cubicBezTo>
                <a:cubicBezTo>
                  <a:pt x="142573" y="401065"/>
                  <a:pt x="389352" y="1095442"/>
                  <a:pt x="767273" y="1405067"/>
                </a:cubicBezTo>
                <a:cubicBezTo>
                  <a:pt x="1233123" y="1786728"/>
                  <a:pt x="1628830" y="2149928"/>
                  <a:pt x="1745526" y="2311384"/>
                </a:cubicBezTo>
                <a:lnTo>
                  <a:pt x="1745526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762000" y="2998470"/>
            <a:ext cx="237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第一部分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152900" y="2946400"/>
            <a:ext cx="2814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三部分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2000" y="4864100"/>
            <a:ext cx="1896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</a:t>
            </a:r>
            <a:r>
              <a:rPr lang="zh-CN" altLang="en-US"/>
              <a:t>二部分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9600" y="3295650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 sz="1200"/>
              <a:t>郭瑞桦</a:t>
            </a:r>
            <a:endParaRPr lang="zh-CN" altLang="en-US" sz="1200"/>
          </a:p>
        </p:txBody>
      </p:sp>
      <p:sp>
        <p:nvSpPr>
          <p:cNvPr id="25" name="文本框 24"/>
          <p:cNvSpPr txBox="1"/>
          <p:nvPr/>
        </p:nvSpPr>
        <p:spPr>
          <a:xfrm>
            <a:off x="4152900" y="3390900"/>
            <a:ext cx="16516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陈敏</a:t>
            </a:r>
            <a:endParaRPr lang="zh-CN" altLang="en-US" sz="1200"/>
          </a:p>
        </p:txBody>
      </p:sp>
      <p:sp>
        <p:nvSpPr>
          <p:cNvPr id="26" name="文本框 25"/>
          <p:cNvSpPr txBox="1"/>
          <p:nvPr/>
        </p:nvSpPr>
        <p:spPr>
          <a:xfrm>
            <a:off x="762000" y="5334000"/>
            <a:ext cx="1259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王婷</a:t>
            </a:r>
            <a:endParaRPr lang="zh-CN" altLang="en-US" sz="1200"/>
          </a:p>
        </p:txBody>
      </p:sp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 idx="1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功能模块开发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4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0</a:t>
            </a:r>
            <a:r>
              <a:rPr lang="en-US" altLang="zh-CN"/>
              <a:t>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C:/Users/zzy/AppData/Local/Temp/figmazip/slide_5da405909e6ee952\datas\装饰-12003&amp;554462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r:link="rId3"/>
          <a:stretch>
            <a:fillRect/>
          </a:stretch>
        </p:blipFill>
        <p:spPr>
          <a:xfrm>
            <a:off x="10362565" y="0"/>
            <a:ext cx="18288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609603" y="609603"/>
            <a:ext cx="9283702" cy="7619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4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第一部分：加删好友与私聊文件</a:t>
            </a:r>
            <a:r>
              <a:rPr lang="zh-CN" altLang="en-US" sz="4400">
                <a:solidFill>
                  <a:schemeClr val="tx1"/>
                </a:solidFill>
                <a:latin typeface="Microsoft YaHei UI" panose="020B0503020204020204" charset="-122"/>
                <a:ea typeface="Microsoft YaHei UI" panose="020B0503020204020204" charset="-122"/>
              </a:rPr>
              <a:t>版本</a:t>
            </a:r>
            <a:endParaRPr lang="zh-CN" altLang="en-US" sz="44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sp>
        <p:nvSpPr>
          <p:cNvPr id="4" name="任意多边形 3"/>
          <p:cNvSpPr/>
          <p:nvPr>
            <p:custDataLst>
              <p:tags r:id="rId5"/>
            </p:custDataLst>
          </p:nvPr>
        </p:nvSpPr>
        <p:spPr>
          <a:xfrm>
            <a:off x="0" y="0"/>
            <a:ext cx="1539875" cy="1456690"/>
          </a:xfrm>
          <a:custGeom>
            <a:avLst/>
            <a:gdLst>
              <a:gd name="connisteX0" fmla="*/ 0 w 1540443"/>
              <a:gd name="connsiteY0" fmla="*/ 0 h 1456968"/>
              <a:gd name="connisteX1" fmla="*/ 0 w 1540443"/>
              <a:gd name="connsiteY1" fmla="*/ 1456968 h 1456968"/>
              <a:gd name="connisteX2" fmla="*/ 330098 w 1540443"/>
              <a:gd name="connsiteY2" fmla="*/ 1263463 h 1456968"/>
              <a:gd name="connisteX3" fmla="*/ 853692 w 1540443"/>
              <a:gd name="connsiteY3" fmla="*/ 466682 h 1456968"/>
              <a:gd name="connisteX4" fmla="*/ 1540443 w 1540443"/>
              <a:gd name="connsiteY4" fmla="*/ 0 h 1456968"/>
              <a:gd name="connisteX5" fmla="*/ 0 w 1540443"/>
              <a:gd name="connsiteY5" fmla="*/ 0 h 145696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pathLst>
              <a:path w="1540444" h="1456968">
                <a:moveTo>
                  <a:pt x="0" y="0"/>
                </a:moveTo>
                <a:lnTo>
                  <a:pt x="0" y="1456968"/>
                </a:lnTo>
                <a:cubicBezTo>
                  <a:pt x="72091" y="1456968"/>
                  <a:pt x="239033" y="1418271"/>
                  <a:pt x="330098" y="1263463"/>
                </a:cubicBezTo>
                <a:cubicBezTo>
                  <a:pt x="443923" y="1069958"/>
                  <a:pt x="466682" y="626044"/>
                  <a:pt x="853693" y="466682"/>
                </a:cubicBezTo>
                <a:cubicBezTo>
                  <a:pt x="1163300" y="339197"/>
                  <a:pt x="1440527" y="102440"/>
                  <a:pt x="1540444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>
            <p:custDataLst>
              <p:tags r:id="rId6"/>
            </p:custDataLst>
          </p:nvPr>
        </p:nvSpPr>
        <p:spPr>
          <a:xfrm>
            <a:off x="0" y="0"/>
            <a:ext cx="1380490" cy="1828800"/>
          </a:xfrm>
          <a:custGeom>
            <a:avLst/>
            <a:gdLst>
              <a:gd name="connisteX0" fmla="*/ 0 w 1381082"/>
              <a:gd name="connsiteY0" fmla="*/ 0 h 1828800"/>
              <a:gd name="connisteX1" fmla="*/ 0 w 1381082"/>
              <a:gd name="connsiteY1" fmla="*/ 1828800 h 1828800"/>
              <a:gd name="connisteX2" fmla="*/ 774012 w 1381082"/>
              <a:gd name="connsiteY2" fmla="*/ 1111700 h 1828800"/>
              <a:gd name="connisteX3" fmla="*/ 1381091 w 1381082"/>
              <a:gd name="connsiteY3" fmla="*/ 0 h 1828800"/>
              <a:gd name="connisteX4" fmla="*/ 0 w 1381082"/>
              <a:gd name="connsiteY4" fmla="*/ 0 h 1828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381082" h="1828800">
                <a:moveTo>
                  <a:pt x="0" y="0"/>
                </a:moveTo>
                <a:lnTo>
                  <a:pt x="0" y="1828800"/>
                </a:lnTo>
                <a:cubicBezTo>
                  <a:pt x="92327" y="1701067"/>
                  <a:pt x="405418" y="1413672"/>
                  <a:pt x="774012" y="1111700"/>
                </a:cubicBezTo>
                <a:cubicBezTo>
                  <a:pt x="1088932" y="853693"/>
                  <a:pt x="1288755" y="258007"/>
                  <a:pt x="1381091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0">
            <a:noFill/>
          </a:ln>
          <a:extLst>
            <a:ext uri="{91240B29-F687-4F45-9708-019B960494DF}">
              <a14:hiddenLine xmlns:a14="http://schemas.microsoft.com/office/drawing/2010/main" w="0">
                <a:pattFill prst="pct5">
                  <a:fgClr>
                    <a:schemeClr val="accent1">
                      <a:lumMod val="75000"/>
                    </a:schemeClr>
                  </a:fgClr>
                </a:pattFill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09600" y="2420620"/>
            <a:ext cx="8324850" cy="118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主要设计思路：功能选择使用</a:t>
            </a:r>
            <a:r>
              <a:rPr lang="en-US" altLang="zh-CN"/>
              <a:t>switch case</a:t>
            </a:r>
            <a:r>
              <a:rPr lang="zh-CN" altLang="en-US"/>
              <a:t>结构，加好友与删好友主要在于实现网民（</a:t>
            </a:r>
            <a:r>
              <a:rPr lang="en-US" altLang="zh-CN"/>
              <a:t>netizen</a:t>
            </a:r>
            <a:r>
              <a:rPr lang="zh-CN" altLang="en-US"/>
              <a:t>）的自关联，加好友即是将好友信息加入自身的（</a:t>
            </a:r>
            <a:r>
              <a:rPr lang="en-US" altLang="zh-CN"/>
              <a:t>_friends</a:t>
            </a:r>
            <a:r>
              <a:rPr lang="zh-CN" altLang="en-US"/>
              <a:t>）</a:t>
            </a:r>
            <a:r>
              <a:rPr lang="en-US" altLang="zh-CN"/>
              <a:t>,</a:t>
            </a:r>
            <a:r>
              <a:rPr lang="zh-CN" altLang="en-US"/>
              <a:t>自身</a:t>
            </a:r>
            <a:r>
              <a:rPr lang="zh-CN" altLang="en-US">
                <a:sym typeface="+mn-ea"/>
              </a:rPr>
              <a:t>信息加入好友的（</a:t>
            </a:r>
            <a:r>
              <a:rPr lang="en-US" altLang="zh-CN">
                <a:sym typeface="+mn-ea"/>
              </a:rPr>
              <a:t>_friends</a:t>
            </a:r>
            <a:r>
              <a:rPr lang="zh-CN" altLang="en-US">
                <a:sym typeface="+mn-ea"/>
              </a:rPr>
              <a:t>），</a:t>
            </a:r>
            <a:r>
              <a:rPr lang="en-US" altLang="zh-CN">
                <a:sym typeface="+mn-ea"/>
              </a:rPr>
              <a:t>_fridens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netizen</a:t>
            </a:r>
            <a:r>
              <a:rPr lang="zh-CN" altLang="en-US">
                <a:sym typeface="+mn-ea"/>
              </a:rPr>
              <a:t>类型。删好友同加好友性质一样，从各自数据成员中删去对方信息即可。查看好友信息时从各自的</a:t>
            </a:r>
            <a:r>
              <a:rPr lang="en-US" altLang="zh-CN">
                <a:sym typeface="+mn-ea"/>
              </a:rPr>
              <a:t>_friends</a:t>
            </a:r>
            <a:r>
              <a:rPr lang="zh-CN" altLang="en-US">
                <a:sym typeface="+mn-ea"/>
              </a:rPr>
              <a:t>里提取出来</a:t>
            </a:r>
            <a:r>
              <a:rPr lang="zh-CN" altLang="en-US">
                <a:sym typeface="+mn-ea"/>
              </a:rPr>
              <a:t>即可。</a:t>
            </a:r>
            <a:endParaRPr lang="zh-CN" altLang="en-US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600" y="1598295"/>
            <a:ext cx="2444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负责人：</a:t>
            </a:r>
            <a:r>
              <a:rPr lang="zh-CN" altLang="en-US" sz="1600"/>
              <a:t>郭瑞桦</a:t>
            </a:r>
            <a:endParaRPr lang="zh-CN" altLang="en-US" sz="1600"/>
          </a:p>
        </p:txBody>
      </p:sp>
      <p:sp>
        <p:nvSpPr>
          <p:cNvPr id="21" name="文本框 20"/>
          <p:cNvSpPr txBox="1"/>
          <p:nvPr/>
        </p:nvSpPr>
        <p:spPr>
          <a:xfrm>
            <a:off x="609600" y="4281170"/>
            <a:ext cx="77476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私聊：先实现的是一个以文件为支撑的私聊版本。文件用来存消息。选择一个朋友进行聊天的时候，如果有未读消息，则先从文件中刷新显示未读消息，然后发送消息并将消息写入文件，作为朋友聊天页面的未读</a:t>
            </a:r>
            <a:r>
              <a:rPr lang="zh-CN" altLang="en-US"/>
              <a:t>消息。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4200" y="2791460"/>
            <a:ext cx="4813935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难点：如何把消息传到对方</a:t>
            </a:r>
            <a:r>
              <a:rPr lang="zh-CN" altLang="en-US"/>
              <a:t>那边</a:t>
            </a:r>
            <a:endParaRPr lang="zh-CN" altLang="en-US"/>
          </a:p>
          <a:p>
            <a:r>
              <a:rPr lang="zh-CN" altLang="en-US"/>
              <a:t>解决办法：选择了文件的方式，将消息先存入文件里，再在聊天时将对方发送的新消息刷新到聊天界面。二者共用同一个文件。每次刷新出未读消息后文件内容会进行清空，这样就能使得刷新出来的消息是未读的</a:t>
            </a:r>
            <a:r>
              <a:rPr lang="zh-CN" altLang="en-US"/>
              <a:t>新消息。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32765" y="546735"/>
            <a:ext cx="4044315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要点：网民（</a:t>
            </a:r>
            <a:r>
              <a:rPr lang="en-US" altLang="zh-CN"/>
              <a:t>netizen</a:t>
            </a:r>
            <a:r>
              <a:rPr lang="zh-CN" altLang="en-US"/>
              <a:t>）自关联的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32765" y="1220470"/>
            <a:ext cx="5021580" cy="492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先画类图，如下；然后再进行代码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76620" y="688975"/>
            <a:ext cx="5130800" cy="5153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298701" y="557533"/>
            <a:ext cx="9283702" cy="76199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 algn="l">
              <a:lnSpc>
                <a:spcPct val="114000"/>
              </a:lnSpc>
            </a:pPr>
            <a:r>
              <a:rPr lang="zh-CN" altLang="en-US" sz="4400">
                <a:latin typeface="Microsoft YaHei UI" panose="020B0503020204020204" charset="-122"/>
                <a:ea typeface="Microsoft YaHei UI" panose="020B0503020204020204" charset="-122"/>
                <a:sym typeface="+mn-ea"/>
              </a:rPr>
              <a:t>第二部分：群聊的实现</a:t>
            </a:r>
            <a:endParaRPr lang="zh-CN" altLang="en-US" sz="4400">
              <a:solidFill>
                <a:schemeClr val="tx1"/>
              </a:solidFill>
              <a:latin typeface="Microsoft YaHei UI" panose="020B0503020204020204" charset="-122"/>
              <a:ea typeface="Microsoft YaHei UI" panose="020B0503020204020204" charset="-122"/>
            </a:endParaRPr>
          </a:p>
        </p:txBody>
      </p:sp>
      <p:pic>
        <p:nvPicPr>
          <p:cNvPr id="3" name="图片 2" descr="C:/Users/zzy/AppData/Local/Temp/figmazip/slide_f122a35901d29d83\datas\氛围图-12003&amp;190263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828800" cy="6858000"/>
          </a:xfrm>
          <a:prstGeom prst="rect">
            <a:avLst/>
          </a:prstGeom>
        </p:spPr>
      </p:pic>
      <p:pic>
        <p:nvPicPr>
          <p:cNvPr id="4" name="图片 3" descr="C:/Users/zzy/AppData/Local/Temp/figmazip/slide_f122a35901d29d83\datas\装饰-12003&amp;190301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r:link="rId4"/>
          <a:stretch>
            <a:fillRect/>
          </a:stretch>
        </p:blipFill>
        <p:spPr>
          <a:xfrm>
            <a:off x="609600" y="1828800"/>
            <a:ext cx="1828800" cy="441896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2562860" y="1568450"/>
            <a:ext cx="47256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负责人：王婷</a:t>
            </a:r>
            <a:endParaRPr lang="zh-CN" altLang="en-US" sz="1600"/>
          </a:p>
        </p:txBody>
      </p:sp>
      <p:sp>
        <p:nvSpPr>
          <p:cNvPr id="28" name="文本框 27"/>
          <p:cNvSpPr txBox="1"/>
          <p:nvPr/>
        </p:nvSpPr>
        <p:spPr>
          <a:xfrm>
            <a:off x="2562860" y="2324735"/>
            <a:ext cx="7651750" cy="27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主要设计思路：因为一个群有许多网民，一个网民也可以加入许多的</a:t>
            </a:r>
            <a:r>
              <a:rPr lang="zh-CN" altLang="en-US"/>
              <a:t>群聊，所以要增加一个群聊类，并实现群聊与网民的</a:t>
            </a:r>
            <a:r>
              <a:rPr lang="zh-CN" altLang="en-US"/>
              <a:t>关联。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62860" y="3021330"/>
            <a:ext cx="6540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群聊的实现分为创建群聊，展示所有用户创建的所有</a:t>
            </a:r>
            <a:r>
              <a:rPr lang="zh-CN" altLang="en-US"/>
              <a:t>群聊，加入群聊，查看已经加入的群聊，选择群聊进行</a:t>
            </a:r>
            <a:r>
              <a:rPr lang="zh-CN" altLang="en-US"/>
              <a:t>聊天。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562860" y="3865245"/>
            <a:ext cx="834009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创建群聊：将群聊名加入网民对象的群聊数据成员中，将该网民对象加入群聊对象的网民数据成员</a:t>
            </a:r>
            <a:r>
              <a:rPr lang="zh-CN" altLang="en-US"/>
              <a:t>中，并在数据库中存储</a:t>
            </a:r>
            <a:r>
              <a:rPr lang="zh-CN" altLang="en-US"/>
              <a:t>该群聊；</a:t>
            </a:r>
            <a:endParaRPr lang="zh-CN" altLang="en-US"/>
          </a:p>
          <a:p>
            <a:r>
              <a:rPr lang="zh-CN" altLang="en-US"/>
              <a:t>展示所有群聊：从数据库中查找已存在的群聊；</a:t>
            </a:r>
            <a:endParaRPr lang="zh-CN" altLang="en-US"/>
          </a:p>
          <a:p>
            <a:r>
              <a:rPr lang="zh-CN" altLang="en-US"/>
              <a:t>加入群聊：</a:t>
            </a:r>
            <a:r>
              <a:rPr lang="zh-CN" altLang="en-US">
                <a:sym typeface="+mn-ea"/>
              </a:rPr>
              <a:t>将群聊名加入网民对象的群聊数据成员中，将该网民对象加入群聊对象的网民数据成员中；</a:t>
            </a:r>
            <a:endParaRPr lang="zh-CN" altLang="en-US">
              <a:sym typeface="+mn-ea"/>
            </a:endParaRPr>
          </a:p>
          <a:p>
            <a:r>
              <a:rPr lang="zh-CN" altLang="en-US"/>
              <a:t>查看已经加入的群聊：将网民的群聊对象</a:t>
            </a:r>
            <a:r>
              <a:rPr lang="zh-CN" altLang="en-US"/>
              <a:t>展示；</a:t>
            </a:r>
            <a:endParaRPr lang="zh-CN" altLang="en-US"/>
          </a:p>
          <a:p>
            <a:r>
              <a:rPr lang="zh-CN" altLang="en-US"/>
              <a:t>聊天：数据库用来存消息，选择群聊后会先自动刷新未读消息，然后就可以进行聊天了。但是是</a:t>
            </a:r>
            <a:r>
              <a:rPr lang="zh-CN" altLang="en-US"/>
              <a:t>异步的。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129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31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32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133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34.xml><?xml version="1.0" encoding="utf-8"?>
<p:tagLst xmlns:p="http://schemas.openxmlformats.org/presentationml/2006/main">
  <p:tag name="KSO_WM_BEAUTIFY_FLAG" val="#wm#"/>
  <p:tag name="KSO_WM_UNIT_INDEX" val="3"/>
  <p:tag name="KSO_WM_UNIT_TYPE" val="i"/>
</p:tagLst>
</file>

<file path=ppt/tags/tag135.xml><?xml version="1.0" encoding="utf-8"?>
<p:tagLst xmlns:p="http://schemas.openxmlformats.org/presentationml/2006/main">
  <p:tag name="KSO_WM_BEAUTIFY_FLAG" val="#wm#"/>
  <p:tag name="KSO_WM_UNIT_INDEX" val="4"/>
  <p:tag name="KSO_WM_UNIT_TYPE" val="i"/>
</p:tagLst>
</file>

<file path=ppt/tags/tag136.xml><?xml version="1.0" encoding="utf-8"?>
<p:tagLst xmlns:p="http://schemas.openxmlformats.org/presentationml/2006/main">
  <p:tag name="KSO_WM_BEAUTIFY_FLAG" val="#wm#"/>
  <p:tag name="KSO_WM_UNIT_INDEX" val="5"/>
  <p:tag name="KSO_WM_UNIT_TYPE" val="i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  <p:tag name="KSO_WM_TEMPLATE_STYLE_ID" val="f3ff5f3024253da2"/>
</p:tagLst>
</file>

<file path=ppt/tags/tag143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YPE" val="f"/>
</p:tagLst>
</file>

<file path=ppt/tags/tag144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45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146.xml><?xml version="1.0" encoding="utf-8"?>
<p:tagLst xmlns:p="http://schemas.openxmlformats.org/presentationml/2006/main">
  <p:tag name="KSO_WM_FIGMA_LIMIT" val=""/>
  <p:tag name="KSO_WM_FIGMA_SLIDE_GROUP" val="1"/>
  <p:tag name="KSO_WM_SLIDE_TYPE" val="title"/>
</p:tagLst>
</file>

<file path=ppt/tags/tag147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48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14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SUBTYPE" val="d"/>
  <p:tag name="KSO_WM_UNIT_TYPE" val="l_h_i"/>
  <p:tag name="KSO_WM_UNIT_PRESET_TEXT" val="0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#fgm#"/>
  <p:tag name="KSO_WM_DIAGRAM_GROUP_CODE" val="1"/>
  <p:tag name="KSO_WM_UNIT_INDEX" val="1_1_2"/>
  <p:tag name="KSO_WM_UNIT_TYPE" val="l_h_i"/>
</p:tagLst>
</file>

<file path=ppt/tags/tag151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添加项标题"/>
  <p:tag name="KSO_WM_UNIT_TEXT_TYPE" val="1"/>
  <p:tag name="KSO_WM_UNIT_TYPE" val="l_h_a"/>
</p:tagLst>
</file>

<file path=ppt/tags/tag152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SUBTYPE" val="d"/>
  <p:tag name="KSO_WM_UNIT_TYPE" val="l_h_i"/>
  <p:tag name="KSO_WM_UNIT_PRESET_TEXT" val="02"/>
</p:tagLst>
</file>

<file path=ppt/tags/tag153.xml><?xml version="1.0" encoding="utf-8"?>
<p:tagLst xmlns:p="http://schemas.openxmlformats.org/presentationml/2006/main">
  <p:tag name="KSO_WM_BEAUTIFY_FLAG" val="#fgm#"/>
  <p:tag name="KSO_WM_DIAGRAM_GROUP_CODE" val="1"/>
  <p:tag name="KSO_WM_UNIT_INDEX" val="1_2_2"/>
  <p:tag name="KSO_WM_UNIT_TYPE" val="l_h_i"/>
</p:tagLst>
</file>

<file path=ppt/tags/tag15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添加项标题"/>
  <p:tag name="KSO_WM_UNIT_TEXT_TYPE" val="1"/>
  <p:tag name="KSO_WM_UNIT_TYPE" val="l_h_a"/>
</p:tagLst>
</file>

<file path=ppt/tags/tag155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SUBTYPE" val="d"/>
  <p:tag name="KSO_WM_UNIT_TYPE" val="l_h_i"/>
  <p:tag name="KSO_WM_UNIT_PRESET_TEXT" val="03"/>
</p:tagLst>
</file>

<file path=ppt/tags/tag156.xml><?xml version="1.0" encoding="utf-8"?>
<p:tagLst xmlns:p="http://schemas.openxmlformats.org/presentationml/2006/main">
  <p:tag name="KSO_WM_BEAUTIFY_FLAG" val="#fgm#"/>
  <p:tag name="KSO_WM_DIAGRAM_GROUP_CODE" val="1"/>
  <p:tag name="KSO_WM_UNIT_INDEX" val="1_3_2"/>
  <p:tag name="KSO_WM_UNIT_TYPE" val="l_h_i"/>
</p:tagLst>
</file>

<file path=ppt/tags/tag157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添加项标题"/>
  <p:tag name="KSO_WM_UNIT_TEXT_TYPE" val="1"/>
  <p:tag name="KSO_WM_UNIT_TYPE" val="l_h_a"/>
</p:tagLst>
</file>

<file path=ppt/tags/tag158.xml><?xml version="1.0" encoding="utf-8"?>
<p:tagLst xmlns:p="http://schemas.openxmlformats.org/presentationml/2006/main">
  <p:tag name="KSO_WM_BEAUTIFY_FLAG" val="#fgm#"/>
  <p:tag name="KSO_WM_DIAGRAM_GROUP_CODE" val="1"/>
  <p:tag name="KSO_WM_UNIT_INDEX" val="1_5_1"/>
  <p:tag name="KSO_WM_UNIT_PRESET_TEXT" val="单击此处添加项标题"/>
  <p:tag name="KSO_WM_UNIT_TEXT_TYPE" val="1"/>
  <p:tag name="KSO_WM_UNIT_TYPE" val="l_h_a"/>
</p:tagLst>
</file>

<file path=ppt/tags/tag159.xml><?xml version="1.0" encoding="utf-8"?>
<p:tagLst xmlns:p="http://schemas.openxmlformats.org/presentationml/2006/main">
  <p:tag name="KSO_WM_BEAUTIFY_FLAG" val="#fgm#"/>
  <p:tag name="KSO_WM_DIAGRAM_GROUP_CODE" val="1"/>
  <p:tag name="KSO_WM_UNIT_INDEX" val="1_6_1"/>
  <p:tag name="KSO_WM_UNIT_PRESET_TEXT" val="单击此处添加项标题"/>
  <p:tag name="KSO_WM_UNIT_TEXT_TYPE" val="1"/>
  <p:tag name="KSO_WM_UNIT_TYPE" val="l_h_a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FIGMA_LIMIT" val=""/>
  <p:tag name="KSO_WM_FIGMA_SLIDE_GROUP" val="2"/>
  <p:tag name="KSO_WM_SLIDE_TYPE" val="contents"/>
</p:tagLst>
</file>

<file path=ppt/tags/tag161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62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63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64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{&quot;ai_type&quot;:&quot;generate_ppt&quot;,&quot;id&quot;:&quot;VCG41N1371096839&quot;}*auto_galley_ai_*1736825681406_131.201_291129384056-slide-4"/>
</p:tagLst>
</file>

<file path=ppt/tags/tag165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66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67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6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6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添加项标题"/>
  <p:tag name="KSO_WM_UNIT_TEXT_TYPE" val="1"/>
  <p:tag name="KSO_WM_UNIT_TYPE" val="l_h_a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1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72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添加项标题"/>
  <p:tag name="KSO_WM_UNIT_TEXT_TYPE" val="1"/>
  <p:tag name="KSO_WM_UNIT_TYPE" val="l_h_a"/>
</p:tagLst>
</file>

<file path=ppt/tags/tag174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添加项标题"/>
  <p:tag name="KSO_WM_UNIT_TEXT_TYPE" val="1"/>
  <p:tag name="KSO_WM_UNIT_TYPE" val="l_h_a"/>
</p:tagLst>
</file>

<file path=ppt/tags/tag175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76.xml><?xml version="1.0" encoding="utf-8"?>
<p:tagLst xmlns:p="http://schemas.openxmlformats.org/presentationml/2006/main">
  <p:tag name="KSO_WM_FIGMA_LIMIT" val=""/>
  <p:tag name="KSO_WM_FIGMA_SLIDE_GROUP" val="30"/>
  <p:tag name="KSO_WM_SLIDE_TYPE" val="text"/>
</p:tagLst>
</file>

<file path=ppt/tags/tag177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78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TYPE" val="l_h_i"/>
</p:tagLst>
</file>

<file path=ppt/tags/tag179.xml><?xml version="1.0" encoding="utf-8"?>
<p:tagLst xmlns:p="http://schemas.openxmlformats.org/presentationml/2006/main">
  <p:tag name="KSO_WM_BEAUTIFY_FLAG" val="#fgm#"/>
  <p:tag name="KSO_WM_DIAGRAM_GROUP_CODE" val="1"/>
  <p:tag name="KSO_WM_UNIT_INDEX" val="1_1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TYPE" val="l_h_i"/>
</p:tagLst>
</file>

<file path=ppt/tags/tag181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添加项标题"/>
  <p:tag name="KSO_WM_UNIT_TEXT_TYPE" val="1"/>
  <p:tag name="KSO_WM_UNIT_TYPE" val="l_h_a"/>
</p:tagLst>
</file>

<file path=ppt/tags/tag182.xml><?xml version="1.0" encoding="utf-8"?>
<p:tagLst xmlns:p="http://schemas.openxmlformats.org/presentationml/2006/main">
  <p:tag name="KSO_WM_BEAUTIFY_FLAG" val="#fgm#"/>
  <p:tag name="KSO_WM_DIAGRAM_GROUP_CODE" val="1"/>
  <p:tag name="KSO_WM_UNIT_INDEX" val="1_3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3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TYPE" val="l_h_i"/>
</p:tagLst>
</file>

<file path=ppt/tags/tag184.xml><?xml version="1.0" encoding="utf-8"?>
<p:tagLst xmlns:p="http://schemas.openxmlformats.org/presentationml/2006/main">
  <p:tag name="KSO_WM_BEAUTIFY_FLAG" val="#fgm#"/>
  <p:tag name="KSO_WM_DIAGRAM_GROUP_CODE" val="1"/>
  <p:tag name="KSO_WM_UNIT_INDEX" val="1_2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5.xml><?xml version="1.0" encoding="utf-8"?>
<p:tagLst xmlns:p="http://schemas.openxmlformats.org/presentationml/2006/main">
  <p:tag name="KSO_WM_BEAUTIFY_FLAG" val="#fgm#"/>
  <p:tag name="KSO_WM_DIAGRAM_GROUP_CODE" val="1"/>
  <p:tag name="KSO_WM_UNIT_INDEX" val="1_4_1"/>
  <p:tag name="KSO_WM_UNIT_PRESET_TEXT" val="单击此处输入项正文，文字是您思想的提炼，请尽量言简意赅的阐述观点。"/>
  <p:tag name="KSO_WM_UNIT_TEXT_TYPE" val="1"/>
  <p:tag name="KSO_WM_UNIT_TYPE" val="l_h_f"/>
</p:tagLst>
</file>

<file path=ppt/tags/tag186.xml><?xml version="1.0" encoding="utf-8"?>
<p:tagLst xmlns:p="http://schemas.openxmlformats.org/presentationml/2006/main">
  <p:tag name="KSO_WM_BEAUTIFY_FLAG" val="#wm#"/>
  <p:tag name="KSO_WM_UNIT_INDEX" val="1"/>
  <p:tag name="KSO_WM_UNIT_TYPE" val="d"/>
  <p:tag name="MH_PIC_SOURCE_TYPE" val="generate_slide_ai*{&quot;ai_type&quot;:&quot;generate_ppt&quot;,&quot;id&quot;:&quot;VCG211241949308&quot;}*auto_galley_ai_*1736825681406_131.201_291129384056-slide-5"/>
</p:tagLst>
</file>

<file path=ppt/tags/tag18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88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89.xml><?xml version="1.0" encoding="utf-8"?>
<p:tagLst xmlns:p="http://schemas.openxmlformats.org/presentationml/2006/main">
  <p:tag name="KSO_WM_FIGMA_LIMIT" val=""/>
  <p:tag name="KSO_WM_FIGMA_SLIDE_GROUP" val="6"/>
  <p:tag name="KSO_WM_SLIDE_TYPE" val="text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191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192.xml><?xml version="1.0" encoding="utf-8"?>
<p:tagLst xmlns:p="http://schemas.openxmlformats.org/presentationml/2006/main">
  <p:tag name="KSO_WM_FIGMA_LIMIT" val=""/>
  <p:tag name="KSO_WM_FIGMA_SLIDE_GROUP" val="1"/>
  <p:tag name="KSO_WM_SLIDE_TYPE" val="sectionTitle"/>
</p:tagLst>
</file>

<file path=ppt/tags/tag193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194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95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196.xml><?xml version="1.0" encoding="utf-8"?>
<p:tagLst xmlns:p="http://schemas.openxmlformats.org/presentationml/2006/main">
  <p:tag name="KSO_WM_BEAUTIFY_FLAG" val="#wm#"/>
  <p:tag name="KSO_WM_UNIT_INDEX" val="3"/>
  <p:tag name="KSO_WM_UNIT_TYPE" val="i"/>
</p:tagLst>
</file>

<file path=ppt/tags/tag197.xml><?xml version="1.0" encoding="utf-8"?>
<p:tagLst xmlns:p="http://schemas.openxmlformats.org/presentationml/2006/main">
  <p:tag name="KSO_WM_FIGMA_LIMIT" val=""/>
  <p:tag name="KSO_WM_FIGMA_SLIDE_GROUP" val="42"/>
  <p:tag name="KSO_WM_SLIDE_TYPE" val="text"/>
</p:tagLst>
</file>

<file path=ppt/tags/tag198.xml><?xml version="1.0" encoding="utf-8"?>
<p:tagLst xmlns:p="http://schemas.openxmlformats.org/presentationml/2006/main">
  <p:tag name="KSO_WM_BEAUTIFY_FLAG" val="#wm#"/>
  <p:tag name="KSO_WM_UNIT_INDEX" val="1"/>
  <p:tag name="KSO_WM_UNIT_PRESET_TEXT" val="单击此处添加标题内容"/>
  <p:tag name="KSO_WM_UNIT_TEXT_TYPE" val="1"/>
  <p:tag name="KSO_WM_UNIT_TYPE" val="a"/>
</p:tagLst>
</file>

<file path=ppt/tags/tag199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201.xml><?xml version="1.0" encoding="utf-8"?>
<p:tagLst xmlns:p="http://schemas.openxmlformats.org/presentationml/2006/main">
  <p:tag name="KSO_WM_FIGMA_LIMIT" val=""/>
  <p:tag name="KSO_WM_FIGMA_SLIDE_GROUP" val="38"/>
  <p:tag name="KSO_WM_SLIDE_TYPE" val="text"/>
</p:tagLst>
</file>

<file path=ppt/tags/tag202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203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204.xml><?xml version="1.0" encoding="utf-8"?>
<p:tagLst xmlns:p="http://schemas.openxmlformats.org/presentationml/2006/main">
  <p:tag name="KSO_WM_FIGMA_LIMIT" val=""/>
  <p:tag name="KSO_WM_FIGMA_SLIDE_GROUP" val="1"/>
  <p:tag name="KSO_WM_SLIDE_TYPE" val="endPage"/>
</p:tagLst>
</file>

<file path=ppt/tags/tag205.xml><?xml version="1.0" encoding="utf-8"?>
<p:tagLst xmlns:p="http://schemas.openxmlformats.org/presentationml/2006/main">
  <p:tag name="KSO_WM_PRESENTATION_SOURCE" val="WPPAIGeneratePPT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64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65.xml><?xml version="1.0" encoding="utf-8"?>
<p:tagLst xmlns:p="http://schemas.openxmlformats.org/presentationml/2006/main">
  <p:tag name="KSO_WM_BEAUTIFY_FLAG" val="#wm#"/>
  <p:tag name="KSO_WM_UNIT_INDEX" val="3"/>
  <p:tag name="KSO_WM_UNIT_TYPE" val="i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INDEX" val="1"/>
  <p:tag name="KSO_WM_UNIT_SUBTYPE" val="c"/>
  <p:tag name="KSO_WM_UNIT_TYPE" val="f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71.xml><?xml version="1.0" encoding="utf-8"?>
<p:tagLst xmlns:p="http://schemas.openxmlformats.org/presentationml/2006/main">
  <p:tag name="KSO_WM_BEAUTIFY_FLAG" val="#wm#"/>
  <p:tag name="KSO_WM_UNIT_INDEX" val="2"/>
  <p:tag name="KSO_WM_UNIT_SUBTYPE" val="b"/>
  <p:tag name="KSO_WM_UNIT_TYPE" val="f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78.xml><?xml version="1.0" encoding="utf-8"?>
<p:tagLst xmlns:p="http://schemas.openxmlformats.org/presentationml/2006/main">
  <p:tag name="KSO_WM_BEAUTIFY_FLAG" val="#wm#"/>
  <p:tag name="KSO_WM_UNIT_INDEX" val="2"/>
  <p:tag name="KSO_WM_UNIT_TYPE" val="i"/>
</p:tagLst>
</file>

<file path=ppt/tags/tag79.xml><?xml version="1.0" encoding="utf-8"?>
<p:tagLst xmlns:p="http://schemas.openxmlformats.org/presentationml/2006/main">
  <p:tag name="KSO_WM_BEAUTIFY_FLAG" val="#wm#"/>
  <p:tag name="KSO_WM_UNIT_INDEX" val="3"/>
  <p:tag name="KSO_WM_UNIT_TYPE" val="i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UNIT_INDEX" val="4"/>
  <p:tag name="KSO_WM_UNIT_TYPE" val="i"/>
</p:tagLst>
</file>

<file path=ppt/tags/tag81.xml><?xml version="1.0" encoding="utf-8"?>
<p:tagLst xmlns:p="http://schemas.openxmlformats.org/presentationml/2006/main">
  <p:tag name="KSO_WM_BEAUTIFY_FLAG" val="#wm#"/>
  <p:tag name="KSO_WM_UNIT_INDEX" val="5"/>
  <p:tag name="KSO_WM_UNIT_TYPE" val="i"/>
</p:tagLst>
</file>

<file path=ppt/tags/tag82.xml><?xml version="1.0" encoding="utf-8"?>
<p:tagLst xmlns:p="http://schemas.openxmlformats.org/presentationml/2006/main">
  <p:tag name="KSO_WM_BEAUTIFY_FLAG" val="#wm#"/>
  <p:tag name="KSO_WM_UNIT_INDEX" val="6"/>
  <p:tag name="KSO_WM_UNIT_TYPE" val="i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ags/tag87.xml><?xml version="1.0" encoding="utf-8"?>
<p:tagLst xmlns:p="http://schemas.openxmlformats.org/presentationml/2006/main">
  <p:tag name="KSO_WM_BEAUTIFY_FLAG" val="#wm#"/>
  <p:tag name="KSO_WM_UNIT_INDEX" val="1"/>
  <p:tag name="KSO_WM_UNIT_TYPE" val="e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绿色小清新教育主题">
  <a:themeElements>
    <a:clrScheme name="">
      <a:dk1>
        <a:srgbClr val="000000"/>
      </a:dk1>
      <a:lt1>
        <a:srgbClr val="FFFFFF"/>
      </a:lt1>
      <a:dk2>
        <a:srgbClr val="2B4810"/>
      </a:dk2>
      <a:lt2>
        <a:srgbClr val="FBFFF6"/>
      </a:lt2>
      <a:accent1>
        <a:srgbClr val="FEF3AE"/>
      </a:accent1>
      <a:accent2>
        <a:srgbClr val="80EFFF"/>
      </a:accent2>
      <a:accent3>
        <a:srgbClr val="FEE600"/>
      </a:accent3>
      <a:accent4>
        <a:srgbClr val="78A73B"/>
      </a:accent4>
      <a:accent5>
        <a:srgbClr val="E6F3C3"/>
      </a:accent5>
      <a:accent6>
        <a:srgbClr val="CBEFE4"/>
      </a:accent6>
      <a:hlink>
        <a:srgbClr val="C8E36F"/>
      </a:hlink>
      <a:folHlink>
        <a:srgbClr val="709A49"/>
      </a:folHlink>
    </a:clrScheme>
    <a:fontScheme name="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1354</Words>
  <Application>WPS 演示</Application>
  <PresentationFormat>宽屏</PresentationFormat>
  <Paragraphs>108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Microsoft YaHei UI</vt:lpstr>
      <vt:lpstr>微软雅黑</vt:lpstr>
      <vt:lpstr>楷体</vt:lpstr>
      <vt:lpstr>方正粗黑宋简体</vt:lpstr>
      <vt:lpstr>Arial Unicode MS</vt:lpstr>
      <vt:lpstr>Calibri</vt:lpstr>
      <vt:lpstr>WPS</vt:lpstr>
      <vt:lpstr>绿色小清新教育主题</vt:lpstr>
      <vt:lpstr>聊天的实现项目</vt:lpstr>
      <vt:lpstr>目录</vt:lpstr>
      <vt:lpstr>项目概述</vt:lpstr>
      <vt:lpstr>PowerPoint 演示文稿</vt:lpstr>
      <vt:lpstr>PowerPoint 演示文稿</vt:lpstr>
      <vt:lpstr>功能模块开发</vt:lpstr>
      <vt:lpstr>PowerPoint 演示文稿</vt:lpstr>
      <vt:lpstr>PowerPoint 演示文稿</vt:lpstr>
      <vt:lpstr>PowerPoint 演示文稿</vt:lpstr>
      <vt:lpstr>PowerPoint 演示文稿</vt:lpstr>
      <vt:lpstr>负责人：陈敏</vt:lpstr>
      <vt:lpstr>PowerPoint 演示文稿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</cp:lastModifiedBy>
  <cp:revision>157</cp:revision>
  <dcterms:created xsi:type="dcterms:W3CDTF">2019-06-19T02:08:00Z</dcterms:created>
  <dcterms:modified xsi:type="dcterms:W3CDTF">2025-01-14T10:56:38Z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6E74FE0538BE477398F1BE07DF0EA6F3_11</vt:lpwstr>
  </property>
</Properties>
</file>