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0C0A-E99F-441B-A91B-9619BE3A7463}" type="datetimeFigureOut">
              <a:rPr lang="pt-PT" smtClean="0"/>
              <a:t>24/06/2022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7E7CE-3F50-41B2-8CE7-3521FE27170A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77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0C0A-E99F-441B-A91B-9619BE3A7463}" type="datetimeFigureOut">
              <a:rPr lang="pt-PT" smtClean="0"/>
              <a:t>24/06/2022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7E7CE-3F50-41B2-8CE7-3521FE2717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535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0C0A-E99F-441B-A91B-9619BE3A7463}" type="datetimeFigureOut">
              <a:rPr lang="pt-PT" smtClean="0"/>
              <a:t>24/06/2022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7E7CE-3F50-41B2-8CE7-3521FE2717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65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0C0A-E99F-441B-A91B-9619BE3A7463}" type="datetimeFigureOut">
              <a:rPr lang="pt-PT" smtClean="0"/>
              <a:t>24/06/2022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7E7CE-3F50-41B2-8CE7-3521FE2717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6199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0C0A-E99F-441B-A91B-9619BE3A7463}" type="datetimeFigureOut">
              <a:rPr lang="pt-PT" smtClean="0"/>
              <a:t>24/06/2022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7E7CE-3F50-41B2-8CE7-3521FE27170A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06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0C0A-E99F-441B-A91B-9619BE3A7463}" type="datetimeFigureOut">
              <a:rPr lang="pt-PT" smtClean="0"/>
              <a:t>24/06/2022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7E7CE-3F50-41B2-8CE7-3521FE2717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978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0C0A-E99F-441B-A91B-9619BE3A7463}" type="datetimeFigureOut">
              <a:rPr lang="pt-PT" smtClean="0"/>
              <a:t>24/06/2022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7E7CE-3F50-41B2-8CE7-3521FE2717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686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0C0A-E99F-441B-A91B-9619BE3A7463}" type="datetimeFigureOut">
              <a:rPr lang="pt-PT" smtClean="0"/>
              <a:t>24/06/2022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7E7CE-3F50-41B2-8CE7-3521FE2717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833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0C0A-E99F-441B-A91B-9619BE3A7463}" type="datetimeFigureOut">
              <a:rPr lang="pt-PT" smtClean="0"/>
              <a:t>24/06/2022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7E7CE-3F50-41B2-8CE7-3521FE2717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061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970C0A-E99F-441B-A91B-9619BE3A7463}" type="datetimeFigureOut">
              <a:rPr lang="pt-PT" smtClean="0"/>
              <a:t>24/06/2022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27E7CE-3F50-41B2-8CE7-3521FE2717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4634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0C0A-E99F-441B-A91B-9619BE3A7463}" type="datetimeFigureOut">
              <a:rPr lang="pt-PT" smtClean="0"/>
              <a:t>24/06/2022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7E7CE-3F50-41B2-8CE7-3521FE2717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820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970C0A-E99F-441B-A91B-9619BE3A7463}" type="datetimeFigureOut">
              <a:rPr lang="pt-PT" smtClean="0"/>
              <a:t>24/06/2022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A27E7CE-3F50-41B2-8CE7-3521FE27170A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50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CED95-015C-50A2-FEAE-F48F7BDF2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9230" y="360982"/>
            <a:ext cx="9932670" cy="972518"/>
          </a:xfrm>
        </p:spPr>
        <p:txBody>
          <a:bodyPr>
            <a:normAutofit/>
          </a:bodyPr>
          <a:lstStyle/>
          <a:p>
            <a:r>
              <a:rPr lang="pt-PT" sz="6000" b="1" dirty="0"/>
              <a:t>Hospital Management </a:t>
            </a:r>
            <a:r>
              <a:rPr lang="pt-PT" sz="6000" b="1" dirty="0" err="1"/>
              <a:t>System</a:t>
            </a:r>
            <a:r>
              <a:rPr lang="pt-PT" sz="6000" b="1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245F8A-594C-EC49-BD92-0125014D7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41425" cy="923330"/>
          </a:xfrm>
        </p:spPr>
        <p:txBody>
          <a:bodyPr>
            <a:normAutofit/>
          </a:bodyPr>
          <a:lstStyle/>
          <a:p>
            <a:r>
              <a:rPr lang="pt-PT" sz="1600" dirty="0"/>
              <a:t>Ana Rosa, 98678</a:t>
            </a:r>
          </a:p>
          <a:p>
            <a:r>
              <a:rPr lang="pt-PT" sz="1600" dirty="0"/>
              <a:t>Vasco Santos, 98391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BAD408B-2B88-F64B-592F-030BA41D0EAE}"/>
              </a:ext>
            </a:extLst>
          </p:cNvPr>
          <p:cNvSpPr txBox="1"/>
          <p:nvPr/>
        </p:nvSpPr>
        <p:spPr>
          <a:xfrm>
            <a:off x="1947776" y="1609910"/>
            <a:ext cx="836295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900" dirty="0"/>
              <a:t>Base de Dados</a:t>
            </a:r>
          </a:p>
          <a:p>
            <a:pPr algn="ctr"/>
            <a:r>
              <a:rPr lang="pt-PT" sz="1900" dirty="0"/>
              <a:t>Engenharia de Computadores e Telemática</a:t>
            </a:r>
          </a:p>
          <a:p>
            <a:pPr algn="ctr"/>
            <a:r>
              <a:rPr lang="pt-PT" sz="1900" dirty="0"/>
              <a:t>P2G3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D7FC694-1F08-A1F7-2411-B313C15C1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315" y="3056292"/>
            <a:ext cx="4299585" cy="279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49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7ADCA59-B869-BFCE-AA2A-960709CB10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1738" y="701058"/>
            <a:ext cx="10058400" cy="12928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Hospital Management </a:t>
            </a:r>
            <a:r>
              <a:rPr lang="pt-PT" dirty="0" err="1"/>
              <a:t>System</a:t>
            </a:r>
            <a:br>
              <a:rPr lang="pt-PT" dirty="0"/>
            </a:br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78ECA86-3779-F5DC-DD0C-66857B6EDCF1}"/>
              </a:ext>
            </a:extLst>
          </p:cNvPr>
          <p:cNvSpPr txBox="1"/>
          <p:nvPr/>
        </p:nvSpPr>
        <p:spPr>
          <a:xfrm>
            <a:off x="1201738" y="217901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4000" u="sng" dirty="0">
                <a:solidFill>
                  <a:schemeClr val="accent1">
                    <a:lumMod val="75000"/>
                  </a:schemeClr>
                </a:solidFill>
              </a:rPr>
              <a:t>Demonstração</a:t>
            </a:r>
            <a:r>
              <a:rPr lang="pt-PT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1775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66C78-B14B-4504-83B3-E7259EF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800" dirty="0"/>
              <a:t>Hospital Management </a:t>
            </a:r>
            <a:r>
              <a:rPr lang="pt-PT" sz="4800" dirty="0" err="1"/>
              <a:t>System</a:t>
            </a:r>
            <a:br>
              <a:rPr lang="pt-PT" sz="4800" dirty="0"/>
            </a:br>
            <a:r>
              <a:rPr lang="pt-PT" sz="2800" dirty="0">
                <a:solidFill>
                  <a:schemeClr val="accent1">
                    <a:lumMod val="75000"/>
                  </a:schemeClr>
                </a:solidFill>
              </a:rPr>
              <a:t>Introdução</a:t>
            </a:r>
            <a:r>
              <a:rPr lang="pt-PT" sz="4800" dirty="0"/>
              <a:t> 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B3AB7F3-0386-A81F-155F-AD76B6A82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pt-PT" sz="2000" dirty="0"/>
          </a:p>
          <a:p>
            <a:pPr lvl="1">
              <a:buFont typeface="Wingdings" panose="05000000000000000000" pitchFamily="2" charset="2"/>
              <a:buChar char="q"/>
            </a:pPr>
            <a:endParaRPr lang="pt-PT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pt-PT" sz="2000" dirty="0"/>
              <a:t> A organização de um hospital é bastante importante para que todos os departamentos do hospital funcionem corretamente. 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pt-PT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pt-PT" sz="2000" dirty="0"/>
              <a:t> Desta forma, vamos tentar replicar algumas das funcionalidades que achamos mais importantes na gestão do sistema de um Hospital.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pt-PT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pt-PT" sz="2000" dirty="0"/>
              <a:t> Nesse sentido, foram criados 7 formulários: </a:t>
            </a:r>
            <a:r>
              <a:rPr lang="pt-PT" sz="2000" u="sng" dirty="0"/>
              <a:t>Registo Paciente</a:t>
            </a:r>
            <a:r>
              <a:rPr lang="pt-PT" sz="2000" dirty="0"/>
              <a:t>, </a:t>
            </a:r>
            <a:r>
              <a:rPr lang="pt-PT" sz="2000" u="sng" dirty="0"/>
              <a:t>Informação Pacientes</a:t>
            </a:r>
            <a:r>
              <a:rPr lang="pt-PT" sz="2000" dirty="0"/>
              <a:t>, </a:t>
            </a:r>
            <a:r>
              <a:rPr lang="pt-PT" sz="2000" u="sng" dirty="0"/>
              <a:t>Informação Quartos</a:t>
            </a:r>
            <a:r>
              <a:rPr lang="pt-PT" sz="2000" dirty="0"/>
              <a:t>, </a:t>
            </a:r>
            <a:r>
              <a:rPr lang="pt-PT" sz="2000" u="sng" dirty="0"/>
              <a:t>Informação Departamento</a:t>
            </a:r>
            <a:r>
              <a:rPr lang="pt-PT" sz="2000" dirty="0"/>
              <a:t>, Funcionários, Consultas e </a:t>
            </a:r>
            <a:r>
              <a:rPr lang="pt-PT" sz="2000" dirty="0" err="1"/>
              <a:t>Cirugias</a:t>
            </a:r>
            <a:r>
              <a:rPr lang="pt-P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539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0AC99BED-6B7F-207A-3832-B203913EA2F5}"/>
              </a:ext>
            </a:extLst>
          </p:cNvPr>
          <p:cNvSpPr txBox="1">
            <a:spLocks/>
          </p:cNvSpPr>
          <p:nvPr/>
        </p:nvSpPr>
        <p:spPr>
          <a:xfrm>
            <a:off x="1097280" y="263528"/>
            <a:ext cx="10058400" cy="12279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Hospital Management </a:t>
            </a:r>
            <a:r>
              <a:rPr lang="pt-PT" dirty="0" err="1"/>
              <a:t>System</a:t>
            </a:r>
            <a:br>
              <a:rPr lang="pt-PT" dirty="0"/>
            </a:br>
            <a:r>
              <a:rPr lang="pt-PT" sz="2800" dirty="0">
                <a:solidFill>
                  <a:schemeClr val="accent1">
                    <a:lumMod val="75000"/>
                  </a:schemeClr>
                </a:solidFill>
              </a:rPr>
              <a:t>Diagrama Entidade/Relacionamento</a:t>
            </a:r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0F0D294-5C8B-5DB1-6F4A-F2D05D942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665" y="1705996"/>
            <a:ext cx="7683998" cy="441986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1A0C970-D0E3-644F-3B93-DB1BA3174E88}"/>
              </a:ext>
            </a:extLst>
          </p:cNvPr>
          <p:cNvSpPr txBox="1"/>
          <p:nvPr/>
        </p:nvSpPr>
        <p:spPr>
          <a:xfrm>
            <a:off x="807868" y="1958912"/>
            <a:ext cx="375525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u="sng" dirty="0"/>
              <a:t>Alterações</a:t>
            </a:r>
          </a:p>
          <a:p>
            <a:endParaRPr lang="pt-PT" sz="2400" u="sng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PT" dirty="0"/>
              <a:t>Adição do Multivalor Especialização.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PT" dirty="0"/>
              <a:t>Adição das entidades Cirurgia, Equipa Médica, Bloco Operatório.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pt-PT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PT" dirty="0"/>
              <a:t>Adição da Cama de Hospital e alteração da estrutura.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pt-PT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PT" dirty="0"/>
              <a:t>Adição do atributo “</a:t>
            </a:r>
            <a:r>
              <a:rPr lang="pt-PT" dirty="0" err="1"/>
              <a:t>Type</a:t>
            </a:r>
            <a:r>
              <a:rPr lang="pt-PT" dirty="0"/>
              <a:t>” no funcionário.</a:t>
            </a:r>
          </a:p>
        </p:txBody>
      </p:sp>
    </p:spTree>
    <p:extLst>
      <p:ext uri="{BB962C8B-B14F-4D97-AF65-F5344CB8AC3E}">
        <p14:creationId xmlns:p14="http://schemas.microsoft.com/office/powerpoint/2010/main" val="334463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DCF70B7-3D6F-1D6D-9C0C-4BE887DA00E5}"/>
              </a:ext>
            </a:extLst>
          </p:cNvPr>
          <p:cNvSpPr txBox="1">
            <a:spLocks/>
          </p:cNvSpPr>
          <p:nvPr/>
        </p:nvSpPr>
        <p:spPr>
          <a:xfrm>
            <a:off x="1097280" y="263528"/>
            <a:ext cx="10058400" cy="12279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Hospital Management </a:t>
            </a:r>
            <a:r>
              <a:rPr lang="pt-PT" dirty="0" err="1"/>
              <a:t>System</a:t>
            </a:r>
            <a:br>
              <a:rPr lang="pt-PT" dirty="0"/>
            </a:br>
            <a:r>
              <a:rPr lang="pt-PT" sz="2800" dirty="0">
                <a:solidFill>
                  <a:schemeClr val="accent1">
                    <a:lumMod val="75000"/>
                  </a:schemeClr>
                </a:solidFill>
              </a:rPr>
              <a:t>Esquema Relacional</a:t>
            </a:r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E57714D-AD5D-1D49-C3C6-CD9767BFC104}"/>
              </a:ext>
            </a:extLst>
          </p:cNvPr>
          <p:cNvSpPr txBox="1"/>
          <p:nvPr/>
        </p:nvSpPr>
        <p:spPr>
          <a:xfrm>
            <a:off x="807868" y="1958912"/>
            <a:ext cx="37552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u="sng" dirty="0"/>
              <a:t>Alterações</a:t>
            </a:r>
          </a:p>
          <a:p>
            <a:endParaRPr lang="pt-PT" sz="2400" u="sng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PT" dirty="0"/>
              <a:t>Adição do Multivalor Especialização  -&gt; gerou uma nova relação.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pt-PT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PT" dirty="0"/>
              <a:t>Adição das entidades Cirurgia, Equipa Médica, Bloco Operatório.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pt-PT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PT" dirty="0"/>
              <a:t>Adição da Cama de Hospital e alteração da estrutura.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pt-PT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PT" dirty="0"/>
              <a:t>Adição do atributo “</a:t>
            </a:r>
            <a:r>
              <a:rPr lang="pt-PT" dirty="0" err="1"/>
              <a:t>Type</a:t>
            </a:r>
            <a:r>
              <a:rPr lang="pt-PT" dirty="0"/>
              <a:t>” no funcionário.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2DCA04D-D7E6-A4D2-37B5-2C7F22320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26" y="1787461"/>
            <a:ext cx="5544780" cy="443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2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612B76C-9AD8-F897-7530-A71671959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07373"/>
            <a:ext cx="10058400" cy="30547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PT" sz="2100" dirty="0"/>
              <a:t> A interação com a base de dados nunca é feita diretamente.</a:t>
            </a:r>
          </a:p>
          <a:p>
            <a:pPr>
              <a:buFont typeface="Wingdings" panose="05000000000000000000" pitchFamily="2" charset="2"/>
              <a:buChar char="q"/>
            </a:pPr>
            <a:endParaRPr lang="pt-PT" sz="2100" b="1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pt-PT" sz="2100" b="1" dirty="0" err="1">
                <a:solidFill>
                  <a:srgbClr val="000000"/>
                </a:solidFill>
              </a:rPr>
              <a:t>sp_registoPaciente</a:t>
            </a:r>
            <a:endParaRPr lang="pt-PT" sz="2100" b="1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pt-PT" sz="2000" dirty="0">
                <a:solidFill>
                  <a:srgbClr val="000000"/>
                </a:solidFill>
              </a:rPr>
              <a:t> </a:t>
            </a:r>
            <a:r>
              <a:rPr lang="pt-PT" sz="1900" dirty="0">
                <a:solidFill>
                  <a:srgbClr val="000000"/>
                </a:solidFill>
              </a:rPr>
              <a:t>Regista um Paciente não internado.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sz="1900" dirty="0">
                <a:solidFill>
                  <a:srgbClr val="000000"/>
                </a:solidFill>
              </a:rPr>
              <a:t> Regista um Paciente internado (neste caso, é necessário a atribuição de um quarto ao Paciente).</a:t>
            </a:r>
          </a:p>
          <a:p>
            <a:pPr marL="201168" lvl="1" indent="0">
              <a:buNone/>
            </a:pPr>
            <a:endParaRPr lang="pt-PT" dirty="0">
              <a:solidFill>
                <a:srgbClr val="000000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1EB4098-8F3B-D27C-116A-9FFCD58BE49A}"/>
              </a:ext>
            </a:extLst>
          </p:cNvPr>
          <p:cNvSpPr txBox="1">
            <a:spLocks/>
          </p:cNvSpPr>
          <p:nvPr/>
        </p:nvSpPr>
        <p:spPr>
          <a:xfrm>
            <a:off x="1097280" y="263528"/>
            <a:ext cx="10058400" cy="12279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Hospital Management </a:t>
            </a:r>
            <a:r>
              <a:rPr lang="pt-PT" dirty="0" err="1"/>
              <a:t>System</a:t>
            </a:r>
            <a:br>
              <a:rPr lang="pt-PT" dirty="0"/>
            </a:br>
            <a:r>
              <a:rPr lang="pt-PT" sz="2800" dirty="0" err="1">
                <a:solidFill>
                  <a:schemeClr val="accent1">
                    <a:lumMod val="75000"/>
                  </a:schemeClr>
                </a:solidFill>
              </a:rPr>
              <a:t>Stored</a:t>
            </a:r>
            <a:r>
              <a:rPr lang="pt-PT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sz="2800" dirty="0" err="1">
                <a:solidFill>
                  <a:schemeClr val="accent1">
                    <a:lumMod val="75000"/>
                  </a:schemeClr>
                </a:solidFill>
              </a:rPr>
              <a:t>Procedures</a:t>
            </a:r>
            <a:r>
              <a:rPr lang="pt-PT" sz="2800" dirty="0">
                <a:solidFill>
                  <a:schemeClr val="accent1">
                    <a:lumMod val="75000"/>
                  </a:schemeClr>
                </a:solidFill>
              </a:rPr>
              <a:t> – Formulário Registo Paciente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1877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31600DD-EF7E-9FEB-779B-12656C88C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8899"/>
            <a:ext cx="10058400" cy="380934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sz="2200" dirty="0">
                <a:solidFill>
                  <a:srgbClr val="000000"/>
                </a:solidFill>
              </a:rPr>
              <a:t> </a:t>
            </a:r>
            <a:r>
              <a:rPr lang="pt-PT" sz="2100" b="1" dirty="0" err="1">
                <a:solidFill>
                  <a:srgbClr val="000000"/>
                </a:solidFill>
              </a:rPr>
              <a:t>sp_updateInfoPaciente</a:t>
            </a:r>
            <a:endParaRPr lang="pt-PT" sz="2100" b="1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pt-PT" sz="1900" b="1" dirty="0">
                <a:solidFill>
                  <a:srgbClr val="000000"/>
                </a:solidFill>
              </a:rPr>
              <a:t> </a:t>
            </a:r>
            <a:r>
              <a:rPr lang="pt-PT" sz="1900" dirty="0">
                <a:solidFill>
                  <a:srgbClr val="000000"/>
                </a:solidFill>
              </a:rPr>
              <a:t>Atualiza a informação de um Paciente em função do seu número de Utente de Saúde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Implementação com </a:t>
            </a:r>
            <a:r>
              <a:rPr lang="pt-PT" dirty="0" err="1"/>
              <a:t>transactions</a:t>
            </a:r>
            <a:r>
              <a:rPr lang="pt-PT" dirty="0"/>
              <a:t> para garantir que a base de dados fica num estado caso a operação corra mal.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pt-PT" dirty="0"/>
          </a:p>
          <a:p>
            <a:pPr>
              <a:buFont typeface="Wingdings" panose="05000000000000000000" pitchFamily="2" charset="2"/>
              <a:buChar char="q"/>
            </a:pPr>
            <a:r>
              <a:rPr lang="pt-PT" sz="2100" dirty="0">
                <a:solidFill>
                  <a:srgbClr val="000000"/>
                </a:solidFill>
              </a:rPr>
              <a:t> </a:t>
            </a:r>
            <a:r>
              <a:rPr lang="pt-PT" sz="2100" b="1" dirty="0" err="1">
                <a:solidFill>
                  <a:srgbClr val="000000"/>
                </a:solidFill>
              </a:rPr>
              <a:t>sp_eliminarPaciente</a:t>
            </a:r>
            <a:endParaRPr lang="pt-PT" sz="2100" b="1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pt-PT" sz="1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900" dirty="0">
                <a:solidFill>
                  <a:srgbClr val="000000"/>
                </a:solidFill>
              </a:rPr>
              <a:t>Elimina um Paciente não internado da base de dados.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sz="1900" dirty="0">
                <a:solidFill>
                  <a:srgbClr val="000000"/>
                </a:solidFill>
              </a:rPr>
              <a:t>  Elimina um Paciente Internado, sendo que: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sz="1600" dirty="0">
                <a:solidFill>
                  <a:srgbClr val="000000"/>
                </a:solidFill>
              </a:rPr>
              <a:t>Atualiza o ID quarto para vazio e, consequentemente, atualiza a cama do quarto para livre.</a:t>
            </a:r>
          </a:p>
          <a:p>
            <a:endParaRPr lang="pt-PT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F46D736-7856-3C96-64BF-C13D69BA11D4}"/>
              </a:ext>
            </a:extLst>
          </p:cNvPr>
          <p:cNvSpPr txBox="1">
            <a:spLocks/>
          </p:cNvSpPr>
          <p:nvPr/>
        </p:nvSpPr>
        <p:spPr>
          <a:xfrm>
            <a:off x="1097280" y="263528"/>
            <a:ext cx="10058400" cy="12279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Hospital Management </a:t>
            </a:r>
            <a:r>
              <a:rPr lang="pt-PT" dirty="0" err="1"/>
              <a:t>System</a:t>
            </a:r>
            <a:br>
              <a:rPr lang="pt-PT" dirty="0"/>
            </a:br>
            <a:r>
              <a:rPr lang="pt-PT" sz="2800" dirty="0" err="1">
                <a:solidFill>
                  <a:schemeClr val="accent1">
                    <a:lumMod val="75000"/>
                  </a:schemeClr>
                </a:solidFill>
              </a:rPr>
              <a:t>Stored</a:t>
            </a:r>
            <a:r>
              <a:rPr lang="pt-PT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sz="2800" dirty="0" err="1">
                <a:solidFill>
                  <a:schemeClr val="accent1">
                    <a:lumMod val="75000"/>
                  </a:schemeClr>
                </a:solidFill>
              </a:rPr>
              <a:t>Procedures</a:t>
            </a:r>
            <a:r>
              <a:rPr lang="pt-PT" sz="2800" dirty="0">
                <a:solidFill>
                  <a:schemeClr val="accent1">
                    <a:lumMod val="75000"/>
                  </a:schemeClr>
                </a:solidFill>
              </a:rPr>
              <a:t> – Formulário Informação Paciente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28811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D40744-E2F3-4DC0-6E37-E301A47F8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91449"/>
            <a:ext cx="10058400" cy="47140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pt-P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pt-PT" sz="2100" b="1" dirty="0" err="1">
                <a:solidFill>
                  <a:srgbClr val="000000"/>
                </a:solidFill>
              </a:rPr>
              <a:t>UpdatePaciente_NaoInternado</a:t>
            </a:r>
            <a:endParaRPr lang="pt-PT" sz="2100" b="1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>
                <a:solidFill>
                  <a:srgbClr val="000000"/>
                </a:solidFill>
              </a:rPr>
              <a:t> Eliminar um Paciente da lista de Pacientes internados e atualizar a cama para livre.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Implementação com </a:t>
            </a:r>
            <a:r>
              <a:rPr lang="pt-PT" dirty="0" err="1"/>
              <a:t>transactions</a:t>
            </a:r>
            <a:r>
              <a:rPr lang="pt-PT" dirty="0"/>
              <a:t>.</a:t>
            </a:r>
            <a:endParaRPr lang="pt-PT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pt-PT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pt-PT" sz="2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UpdatePaciente_Internado</a:t>
            </a:r>
            <a:endParaRPr lang="pt-PT" sz="2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dirty="0">
                <a:solidFill>
                  <a:srgbClr val="000000"/>
                </a:solidFill>
              </a:rPr>
              <a:t>Atribuir um quarto a um Paciente: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sz="1600" dirty="0">
                <a:solidFill>
                  <a:srgbClr val="000000"/>
                </a:solidFill>
              </a:rPr>
              <a:t>Adicionar o Paciente à lista de pacientes internados.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sz="1600" dirty="0">
                <a:solidFill>
                  <a:srgbClr val="000000"/>
                </a:solidFill>
              </a:rPr>
              <a:t>atualizar o estado de uma cama do quarto para 1 (Ocupado).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Implementação com </a:t>
            </a:r>
            <a:r>
              <a:rPr lang="pt-PT" dirty="0" err="1"/>
              <a:t>transactions</a:t>
            </a:r>
            <a:r>
              <a:rPr lang="pt-PT" dirty="0"/>
              <a:t>.</a:t>
            </a:r>
            <a:endParaRPr lang="pt-PT" dirty="0">
              <a:solidFill>
                <a:srgbClr val="000000"/>
              </a:solidFill>
            </a:endParaRPr>
          </a:p>
          <a:p>
            <a:pPr marL="201168" lvl="1" indent="0">
              <a:buNone/>
            </a:pPr>
            <a:endParaRPr lang="pt-PT" sz="2500" b="1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pt-PT" sz="2300" b="1" dirty="0">
                <a:solidFill>
                  <a:srgbClr val="000000"/>
                </a:solidFill>
              </a:rPr>
              <a:t> </a:t>
            </a:r>
            <a:r>
              <a:rPr lang="pt-PT" sz="2300" b="1" dirty="0" err="1">
                <a:solidFill>
                  <a:srgbClr val="000000"/>
                </a:solidFill>
              </a:rPr>
              <a:t>UpdateDadosPaciente_Internado</a:t>
            </a:r>
            <a:endParaRPr lang="pt-PT" sz="2300" b="1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pt-PT" b="1" dirty="0">
                <a:solidFill>
                  <a:srgbClr val="000000"/>
                </a:solidFill>
              </a:rPr>
              <a:t> </a:t>
            </a:r>
            <a:r>
              <a:rPr lang="pt-PT" dirty="0">
                <a:solidFill>
                  <a:srgbClr val="000000"/>
                </a:solidFill>
              </a:rPr>
              <a:t>Atualização da data de Entrada e </a:t>
            </a:r>
            <a:r>
              <a:rPr lang="pt-PT" dirty="0" err="1">
                <a:solidFill>
                  <a:srgbClr val="000000"/>
                </a:solidFill>
              </a:rPr>
              <a:t>Saida</a:t>
            </a:r>
            <a:r>
              <a:rPr lang="pt-PT" dirty="0">
                <a:solidFill>
                  <a:srgbClr val="000000"/>
                </a:solidFill>
              </a:rPr>
              <a:t> de um Paciente internado.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sz="1800" dirty="0"/>
              <a:t>Implementação com </a:t>
            </a:r>
            <a:r>
              <a:rPr lang="pt-PT" sz="1800" dirty="0" err="1"/>
              <a:t>transactions</a:t>
            </a:r>
            <a:r>
              <a:rPr lang="pt-PT" sz="1800" dirty="0"/>
              <a:t>.</a:t>
            </a:r>
            <a:endParaRPr lang="pt-PT" sz="1800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pt-PT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pt-PT" sz="2300" b="1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pt-PT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pt-PT" sz="21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pt-PT" sz="2100" b="1" dirty="0">
              <a:solidFill>
                <a:srgbClr val="000000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6325878-B124-4A7C-80DD-105947D319F8}"/>
              </a:ext>
            </a:extLst>
          </p:cNvPr>
          <p:cNvSpPr txBox="1">
            <a:spLocks/>
          </p:cNvSpPr>
          <p:nvPr/>
        </p:nvSpPr>
        <p:spPr>
          <a:xfrm>
            <a:off x="1097280" y="263528"/>
            <a:ext cx="10058400" cy="12279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Hospital Management </a:t>
            </a:r>
            <a:r>
              <a:rPr lang="pt-PT" dirty="0" err="1"/>
              <a:t>System</a:t>
            </a:r>
            <a:br>
              <a:rPr lang="pt-PT" dirty="0"/>
            </a:br>
            <a:r>
              <a:rPr lang="pt-PT" sz="2800" dirty="0" err="1">
                <a:solidFill>
                  <a:schemeClr val="accent1">
                    <a:lumMod val="75000"/>
                  </a:schemeClr>
                </a:solidFill>
              </a:rPr>
              <a:t>Stored</a:t>
            </a:r>
            <a:r>
              <a:rPr lang="pt-PT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sz="2800" dirty="0" err="1">
                <a:solidFill>
                  <a:schemeClr val="accent1">
                    <a:lumMod val="75000"/>
                  </a:schemeClr>
                </a:solidFill>
              </a:rPr>
              <a:t>Procedures</a:t>
            </a:r>
            <a:r>
              <a:rPr lang="pt-PT" sz="2800" dirty="0">
                <a:solidFill>
                  <a:schemeClr val="accent1">
                    <a:lumMod val="75000"/>
                  </a:schemeClr>
                </a:solidFill>
              </a:rPr>
              <a:t> – Formulário Informação Quartos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66496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F67760-C2D5-8489-0705-750D8C234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65834"/>
            <a:ext cx="10058400" cy="45284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Formulário Informação Paciente</a:t>
            </a:r>
            <a:endParaRPr lang="pt-PT" sz="2100" b="1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pt-PT" sz="2100" b="1" dirty="0">
                <a:solidFill>
                  <a:srgbClr val="000000"/>
                </a:solidFill>
              </a:rPr>
              <a:t> </a:t>
            </a:r>
            <a:r>
              <a:rPr lang="pt-PT" sz="2100" b="1" dirty="0" err="1">
                <a:solidFill>
                  <a:srgbClr val="000000"/>
                </a:solidFill>
              </a:rPr>
              <a:t>getPacienteBy_NoUtenteSaude</a:t>
            </a:r>
            <a:r>
              <a:rPr lang="pt-PT" sz="2100" b="1" dirty="0">
                <a:solidFill>
                  <a:srgbClr val="000000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>
                <a:solidFill>
                  <a:srgbClr val="000000"/>
                </a:solidFill>
              </a:rPr>
              <a:t> Pesquisar um Paciente em função do seu número de utente.</a:t>
            </a:r>
          </a:p>
          <a:p>
            <a:pPr marL="201168" lvl="1" indent="0">
              <a:buNone/>
            </a:pPr>
            <a:endParaRPr lang="pt-PT" dirty="0">
              <a:solidFill>
                <a:srgbClr val="000000"/>
              </a:solidFill>
            </a:endParaRPr>
          </a:p>
          <a:p>
            <a:pPr marL="201168" lvl="1" indent="0">
              <a:buNone/>
            </a:pPr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	Formulário Informação Quartos</a:t>
            </a:r>
            <a:endParaRPr lang="pt-PT" sz="2400" b="1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pt-PT" sz="2100" b="1" dirty="0">
                <a:solidFill>
                  <a:srgbClr val="000000"/>
                </a:solidFill>
              </a:rPr>
              <a:t> </a:t>
            </a:r>
            <a:r>
              <a:rPr lang="pt-PT" sz="2100" b="1" dirty="0" err="1">
                <a:solidFill>
                  <a:srgbClr val="000000"/>
                </a:solidFill>
              </a:rPr>
              <a:t>getPacienteBy_IDQuarto</a:t>
            </a:r>
            <a:r>
              <a:rPr lang="pt-PT" sz="2100" b="1" dirty="0">
                <a:solidFill>
                  <a:srgbClr val="000000"/>
                </a:solidFill>
              </a:rPr>
              <a:t> </a:t>
            </a:r>
            <a:r>
              <a:rPr lang="pt-PT" sz="2100" dirty="0">
                <a:solidFill>
                  <a:srgbClr val="000000"/>
                </a:solidFill>
                <a:sym typeface="Wingdings" panose="05000000000000000000" pitchFamily="2" charset="2"/>
              </a:rPr>
              <a:t>Para a lista de Pacientes internados</a:t>
            </a:r>
            <a:endParaRPr lang="pt-PT" sz="2100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pt-PT" sz="1900" b="1" dirty="0">
                <a:solidFill>
                  <a:srgbClr val="000000"/>
                </a:solidFill>
              </a:rPr>
              <a:t> </a:t>
            </a:r>
            <a:r>
              <a:rPr lang="pt-PT" sz="1900" dirty="0">
                <a:solidFill>
                  <a:srgbClr val="000000"/>
                </a:solidFill>
              </a:rPr>
              <a:t>Pesquisar Pacientes em função do ID do quarto.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sz="2100" dirty="0">
                <a:solidFill>
                  <a:srgbClr val="000000"/>
                </a:solidFill>
              </a:rPr>
              <a:t> </a:t>
            </a:r>
            <a:r>
              <a:rPr lang="pt-PT" sz="2100" b="1" dirty="0" err="1">
                <a:solidFill>
                  <a:srgbClr val="000000"/>
                </a:solidFill>
              </a:rPr>
              <a:t>getCamaHospitalBy_IDQuarto</a:t>
            </a:r>
            <a:r>
              <a:rPr lang="pt-PT" sz="2100" b="1" dirty="0">
                <a:solidFill>
                  <a:srgbClr val="000000"/>
                </a:solidFill>
              </a:rPr>
              <a:t> -&gt; </a:t>
            </a:r>
            <a:r>
              <a:rPr lang="pt-PT" sz="2100" dirty="0">
                <a:solidFill>
                  <a:srgbClr val="000000"/>
                </a:solidFill>
              </a:rPr>
              <a:t>Para a lista de Camas por quarto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sz="1900" b="1" dirty="0">
                <a:solidFill>
                  <a:srgbClr val="000000"/>
                </a:solidFill>
              </a:rPr>
              <a:t> </a:t>
            </a:r>
            <a:r>
              <a:rPr lang="pt-PT" sz="1900" dirty="0">
                <a:solidFill>
                  <a:srgbClr val="000000"/>
                </a:solidFill>
              </a:rPr>
              <a:t>Pesquisar as camas e o seu estado em função do ID do quarto.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pt-PT" sz="19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pt-PT" sz="2100" dirty="0">
                <a:solidFill>
                  <a:srgbClr val="000000"/>
                </a:solidFill>
              </a:rPr>
              <a:t> </a:t>
            </a:r>
            <a:r>
              <a:rPr lang="pt-PT" sz="2100" b="1" dirty="0" err="1">
                <a:solidFill>
                  <a:srgbClr val="000000"/>
                </a:solidFill>
              </a:rPr>
              <a:t>getEnfSupervisorBy_IDQuarto</a:t>
            </a:r>
            <a:r>
              <a:rPr lang="pt-PT" sz="2100" b="1" dirty="0">
                <a:solidFill>
                  <a:srgbClr val="000000"/>
                </a:solidFill>
              </a:rPr>
              <a:t> -&gt; </a:t>
            </a:r>
            <a:r>
              <a:rPr lang="pt-PT" sz="2100" dirty="0">
                <a:solidFill>
                  <a:srgbClr val="000000"/>
                </a:solidFill>
              </a:rPr>
              <a:t>Para a lista de Enfermeiros Supervisores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sz="1900" b="1" dirty="0">
                <a:solidFill>
                  <a:srgbClr val="000000"/>
                </a:solidFill>
              </a:rPr>
              <a:t> </a:t>
            </a:r>
            <a:r>
              <a:rPr lang="pt-PT" sz="1900" dirty="0">
                <a:solidFill>
                  <a:srgbClr val="000000"/>
                </a:solidFill>
              </a:rPr>
              <a:t>Pesquisar os enfermeiros supervisores de um determinado quarto.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pt-PT" sz="1900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pt-PT" sz="1900" dirty="0">
              <a:solidFill>
                <a:srgbClr val="000000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21A0DE3-7874-A48E-25FC-9E38ACC1D930}"/>
              </a:ext>
            </a:extLst>
          </p:cNvPr>
          <p:cNvSpPr txBox="1">
            <a:spLocks/>
          </p:cNvSpPr>
          <p:nvPr/>
        </p:nvSpPr>
        <p:spPr>
          <a:xfrm>
            <a:off x="1097280" y="263528"/>
            <a:ext cx="10058400" cy="12279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Hospital Management </a:t>
            </a:r>
            <a:r>
              <a:rPr lang="pt-PT" dirty="0" err="1"/>
              <a:t>System</a:t>
            </a:r>
            <a:br>
              <a:rPr lang="pt-PT" dirty="0"/>
            </a:br>
            <a:r>
              <a:rPr lang="pt-PT" sz="2800" dirty="0">
                <a:solidFill>
                  <a:schemeClr val="accent1">
                    <a:lumMod val="75000"/>
                  </a:schemeClr>
                </a:solidFill>
              </a:rPr>
              <a:t>UDFS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07856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24CFA9B-989E-0D34-BC1B-0BF0A771B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01662"/>
            <a:ext cx="10058400" cy="3667432"/>
          </a:xfrm>
        </p:spPr>
        <p:txBody>
          <a:bodyPr/>
          <a:lstStyle/>
          <a:p>
            <a:r>
              <a:rPr lang="pt-PT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pt-PT" sz="2000" b="1" dirty="0">
                <a:solidFill>
                  <a:schemeClr val="accent1">
                    <a:lumMod val="75000"/>
                  </a:schemeClr>
                </a:solidFill>
              </a:rPr>
              <a:t>Formulário Informação Departamentos</a:t>
            </a:r>
          </a:p>
          <a:p>
            <a:endParaRPr lang="pt-PT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pt-PT" sz="2100" b="1" dirty="0">
                <a:solidFill>
                  <a:srgbClr val="000000"/>
                </a:solidFill>
              </a:rPr>
              <a:t> </a:t>
            </a:r>
            <a:r>
              <a:rPr lang="pt-PT" sz="2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getDepartBy_Name</a:t>
            </a:r>
            <a:endParaRPr lang="pt-PT" sz="2100" b="1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>
                <a:solidFill>
                  <a:srgbClr val="000000"/>
                </a:solidFill>
              </a:rPr>
              <a:t> Pesquisar um Funcionário em função do seu número de utente.</a:t>
            </a:r>
          </a:p>
          <a:p>
            <a:pPr marL="201168" lvl="1" indent="0">
              <a:buNone/>
            </a:pPr>
            <a:endParaRPr lang="pt-PT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pt-PT" dirty="0">
                <a:solidFill>
                  <a:srgbClr val="000000"/>
                </a:solidFill>
              </a:rPr>
              <a:t> Nota: </a:t>
            </a:r>
            <a:r>
              <a:rPr lang="pt-PT" sz="2000" dirty="0"/>
              <a:t>As pesquisas de dados com a base de dados também </a:t>
            </a:r>
            <a:r>
              <a:rPr lang="pt-PT" sz="2000"/>
              <a:t>não são realizadas </a:t>
            </a:r>
            <a:r>
              <a:rPr lang="pt-PT" sz="2000" dirty="0"/>
              <a:t>diretamente.</a:t>
            </a:r>
          </a:p>
          <a:p>
            <a:pPr>
              <a:buFont typeface="Wingdings" panose="05000000000000000000" pitchFamily="2" charset="2"/>
              <a:buChar char="q"/>
            </a:pPr>
            <a:endParaRPr lang="pt-PT" dirty="0">
              <a:solidFill>
                <a:srgbClr val="000000"/>
              </a:solidFill>
            </a:endParaRPr>
          </a:p>
          <a:p>
            <a:endParaRPr lang="pt-PT" sz="2000" b="1" dirty="0">
              <a:solidFill>
                <a:srgbClr val="000000"/>
              </a:solidFill>
            </a:endParaRPr>
          </a:p>
          <a:p>
            <a:endParaRPr lang="pt-PT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B06229A-389D-BD71-7111-356F85591543}"/>
              </a:ext>
            </a:extLst>
          </p:cNvPr>
          <p:cNvSpPr txBox="1">
            <a:spLocks/>
          </p:cNvSpPr>
          <p:nvPr/>
        </p:nvSpPr>
        <p:spPr>
          <a:xfrm>
            <a:off x="1097280" y="263528"/>
            <a:ext cx="10058400" cy="12279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Hospital Management </a:t>
            </a:r>
            <a:r>
              <a:rPr lang="pt-PT" dirty="0" err="1"/>
              <a:t>System</a:t>
            </a:r>
            <a:br>
              <a:rPr lang="pt-PT" dirty="0"/>
            </a:br>
            <a:r>
              <a:rPr lang="pt-PT" sz="2800" dirty="0">
                <a:solidFill>
                  <a:schemeClr val="accent1">
                    <a:lumMod val="75000"/>
                  </a:schemeClr>
                </a:solidFill>
              </a:rPr>
              <a:t>UDFS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321475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316</TotalTime>
  <Words>567</Words>
  <Application>Microsoft Office PowerPoint</Application>
  <PresentationFormat>Ecrã Panorâmico</PresentationFormat>
  <Paragraphs>89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Consolas</vt:lpstr>
      <vt:lpstr>Wingdings</vt:lpstr>
      <vt:lpstr>Retrospetiva</vt:lpstr>
      <vt:lpstr>Hospital Management System </vt:lpstr>
      <vt:lpstr>Hospital Management System Introdução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Hospital Management System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 </dc:title>
  <dc:creator>Ana Rosa</dc:creator>
  <cp:lastModifiedBy>Ana Rosa</cp:lastModifiedBy>
  <cp:revision>6</cp:revision>
  <dcterms:created xsi:type="dcterms:W3CDTF">2022-06-23T08:48:23Z</dcterms:created>
  <dcterms:modified xsi:type="dcterms:W3CDTF">2022-06-24T22:59:51Z</dcterms:modified>
</cp:coreProperties>
</file>