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1" r:id="rId3"/>
    <p:sldId id="262" r:id="rId4"/>
    <p:sldId id="267" r:id="rId5"/>
    <p:sldId id="266" r:id="rId6"/>
    <p:sldId id="276" r:id="rId7"/>
    <p:sldId id="268" r:id="rId8"/>
    <p:sldId id="277" r:id="rId9"/>
    <p:sldId id="269" r:id="rId10"/>
    <p:sldId id="278" r:id="rId11"/>
    <p:sldId id="270" r:id="rId12"/>
    <p:sldId id="260" r:id="rId13"/>
    <p:sldId id="271" r:id="rId14"/>
    <p:sldId id="274" r:id="rId15"/>
    <p:sldId id="272" r:id="rId16"/>
    <p:sldId id="258" r:id="rId17"/>
    <p:sldId id="273" r:id="rId18"/>
    <p:sldId id="275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77" autoAdjust="0"/>
  </p:normalViewPr>
  <p:slideViewPr>
    <p:cSldViewPr snapToGrid="0" snapToObjects="1" showGuides="1">
      <p:cViewPr varScale="1">
        <p:scale>
          <a:sx n="84" d="100"/>
          <a:sy n="84" d="100"/>
        </p:scale>
        <p:origin x="-121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FB039-A863-1948-B2EE-9026332A9C0B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17D4C-358E-6A40-ABD0-78E9598A4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F0299-3019-4056-A35A-A0DF21EB2AC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90FE7-A50C-4C55-BEA8-0A88612D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Detach</a:t>
            </a:r>
            <a:r>
              <a:rPr lang="en-US" baseline="0" dirty="0" smtClean="0"/>
              <a:t> Practice Fusion databases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Turn off white space in SSMS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Turn off white space in Notepad++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14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 change to the underlying</a:t>
            </a:r>
            <a:r>
              <a:rPr lang="en-US" baseline="0" dirty="0" smtClean="0"/>
              <a:t> table, but don’t update the view that consumes the table.  The build should break!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40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8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 change to the underlying</a:t>
            </a:r>
            <a:r>
              <a:rPr lang="en-US" baseline="0" dirty="0" smtClean="0"/>
              <a:t> table, but don’t update the view that consumes the table.  The build should break!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40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8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8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Gate had me write up an article about</a:t>
            </a:r>
            <a:r>
              <a:rPr lang="en-US" baseline="0" dirty="0" smtClean="0"/>
              <a:t> how much money SQL Source </a:t>
            </a:r>
            <a:r>
              <a:rPr lang="en-US" baseline="0" smtClean="0"/>
              <a:t>Control saved us…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0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entire database schema is available along with all </a:t>
            </a:r>
            <a:r>
              <a:rPr lang="en-US" baseline="0" dirty="0" err="1" smtClean="0"/>
              <a:t>MSBuild</a:t>
            </a:r>
            <a:r>
              <a:rPr lang="en-US" baseline="0" dirty="0" smtClean="0"/>
              <a:t>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Practice Fusion</a:t>
            </a:r>
            <a:r>
              <a:rPr lang="en-US" baseline="0" dirty="0" smtClean="0"/>
              <a:t> – The leading provider of Electronic Health Records in the US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Practice Fusion is the leading web-based Electronic Health Record system for doctors and Personal Health Record for patients to manage their health online</a:t>
            </a:r>
            <a:r>
              <a:rPr lang="en-US" baseline="0" dirty="0" smtClean="0"/>
              <a:t>”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I’m not a DBA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I’m not a build engineer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(Show</a:t>
            </a:r>
            <a:r>
              <a:rPr lang="en-US" i="1" baseline="0" dirty="0" smtClean="0">
                <a:solidFill>
                  <a:schemeClr val="bg1">
                    <a:lumMod val="75000"/>
                  </a:schemeClr>
                </a:solidFill>
              </a:rPr>
              <a:t> folder of database scripts)</a:t>
            </a:r>
          </a:p>
          <a:p>
            <a:pPr marL="0" indent="0">
              <a:buFont typeface="Arial" charset="0"/>
              <a:buNone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You need scripts that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Check whether they have been executed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Insert new records that aren’t there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Questions?  I’ll try to field questions as best as I can, time permitting.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64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heard</a:t>
            </a:r>
            <a:r>
              <a:rPr lang="en-US" baseline="0" dirty="0" smtClean="0"/>
              <a:t> about the SQL in the City event and reached out to Red Gate!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5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SQL</a:t>
            </a:r>
            <a:r>
              <a:rPr lang="en-US" baseline="0" dirty="0" smtClean="0"/>
              <a:t> Source Control is 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Developers don’t need to maintain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92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of you actively use some source control management</a:t>
            </a:r>
            <a:r>
              <a:rPr lang="en-US" baseline="0" dirty="0" smtClean="0"/>
              <a:t> system for maintaining database scripts?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many</a:t>
            </a:r>
            <a:r>
              <a:rPr lang="en-US" baseline="0" dirty="0" smtClean="0"/>
              <a:t> of you are actively involved in Continuous Integration / Build Servers?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many of you are familiar with </a:t>
            </a:r>
            <a:r>
              <a:rPr lang="en-US" dirty="0" err="1" smtClean="0"/>
              <a:t>Git</a:t>
            </a:r>
            <a:r>
              <a:rPr lang="en-US" dirty="0" smtClean="0"/>
              <a:t> / GitHub?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is a source control management system like SVN, TFS.</a:t>
            </a:r>
          </a:p>
          <a:p>
            <a:r>
              <a:rPr lang="en-US" dirty="0" smtClean="0"/>
              <a:t>GitHub is a could-based</a:t>
            </a:r>
            <a:r>
              <a:rPr lang="en-US" baseline="0" dirty="0" smtClean="0"/>
              <a:t> </a:t>
            </a:r>
            <a:r>
              <a:rPr lang="en-US" dirty="0" smtClean="0"/>
              <a:t>hosted service for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00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00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8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It’s not just a shell</a:t>
            </a:r>
            <a:r>
              <a:rPr lang="en-US" baseline="0" dirty="0" smtClean="0"/>
              <a:t> extension/plugin that interfaces with your SCM.</a:t>
            </a:r>
          </a:p>
          <a:p>
            <a:pPr marL="0" indent="0">
              <a:buFont typeface="Arial" charset="0"/>
              <a:buNone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It also defines a </a:t>
            </a:r>
            <a:r>
              <a:rPr lang="en-US" baseline="0" dirty="0" err="1" smtClean="0"/>
              <a:t>rebuildable</a:t>
            </a:r>
            <a:r>
              <a:rPr lang="en-US" baseline="0" dirty="0" smtClean="0"/>
              <a:t> copy of your database schema that SQL Compare and SQL Data Compare can consume.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8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1864"/>
            <a:ext cx="7772400" cy="93858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23132"/>
            <a:ext cx="6400800" cy="12526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CBC2-EFEA-824D-9B02-0FE8BCB5A938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51676" y="6222541"/>
            <a:ext cx="1799225" cy="513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800" b="1" i="0" kern="1200">
          <a:solidFill>
            <a:schemeClr val="bg1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mailto:ehwang@practicefusion.com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10" Type="http://schemas.openxmlformats.org/officeDocument/2006/relationships/image" Target="../media/image3.emf"/><Relationship Id="rId4" Type="http://schemas.openxmlformats.org/officeDocument/2006/relationships/hyperlink" Target="http://practicefusion.com/careers/" TargetMode="External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jenkins-ci.or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547677"/>
            <a:ext cx="7772400" cy="111206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Case Study: Why You Should Source Control Your Database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3765" y="3859481"/>
            <a:ext cx="6400800" cy="1500047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Ernest Hwang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r>
              <a:rPr lang="en-US" sz="2200" i="1" dirty="0" smtClean="0">
                <a:latin typeface="Arial"/>
                <a:cs typeface="Arial"/>
              </a:rPr>
              <a:t>Principal Software Engineer, Practice Fusion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1900" dirty="0" smtClean="0">
                <a:latin typeface="Arial"/>
                <a:cs typeface="Arial"/>
              </a:rPr>
              <a:t>http://practicefusion.com/careers/</a:t>
            </a:r>
            <a:endParaRPr lang="en-US" sz="19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538" y="448630"/>
            <a:ext cx="1519255" cy="12154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4538" y="1883595"/>
            <a:ext cx="1519255" cy="433345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84" y="4322617"/>
            <a:ext cx="3333695" cy="2222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Committing Changes to Source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Demo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40" y="2966556"/>
            <a:ext cx="1162396" cy="11623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93" y="3008055"/>
            <a:ext cx="1079398" cy="1079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384" y="3166754"/>
            <a:ext cx="762000" cy="76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375" y="3008055"/>
            <a:ext cx="1079398" cy="1079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8275" y="4350257"/>
            <a:ext cx="1816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Local Database</a:t>
            </a:r>
          </a:p>
          <a:p>
            <a:pPr algn="ctr"/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26921" y="4211758"/>
            <a:ext cx="1816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Commit Changes via SQL Source Control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6212" y="4211758"/>
            <a:ext cx="2300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Changes committed to SCM repository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038" y="2844406"/>
            <a:ext cx="1406696" cy="14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Continuous Integration fit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9059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Arial"/>
                <a:cs typeface="Arial"/>
              </a:rPr>
              <a:t>The CI server polls the repository for changes</a:t>
            </a:r>
          </a:p>
          <a:p>
            <a:r>
              <a:rPr lang="en-US" sz="2200" dirty="0" smtClean="0">
                <a:latin typeface="Arial"/>
                <a:cs typeface="Arial"/>
              </a:rPr>
              <a:t>When changes are checked in, the CI job kicks off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Verifies that the database can be built</a:t>
            </a:r>
          </a:p>
          <a:p>
            <a:pPr lvl="2"/>
            <a:r>
              <a:rPr lang="en-US" sz="2200" dirty="0" smtClean="0">
                <a:latin typeface="Arial"/>
                <a:cs typeface="Arial"/>
              </a:rPr>
              <a:t>Builds a brand new database from scratch using </a:t>
            </a:r>
            <a:r>
              <a:rPr lang="en-US" sz="2200" b="1" dirty="0" smtClean="0">
                <a:solidFill>
                  <a:srgbClr val="C00000"/>
                </a:solidFill>
                <a:latin typeface="Arial"/>
                <a:cs typeface="Arial"/>
              </a:rPr>
              <a:t>SQL Compare</a:t>
            </a:r>
            <a:r>
              <a:rPr lang="en-US" sz="2200" dirty="0" smtClean="0">
                <a:latin typeface="Arial"/>
                <a:cs typeface="Arial"/>
              </a:rPr>
              <a:t> and </a:t>
            </a:r>
            <a:r>
              <a:rPr lang="en-US" sz="2200" b="1" dirty="0" smtClean="0">
                <a:solidFill>
                  <a:srgbClr val="C00000"/>
                </a:solidFill>
                <a:latin typeface="Arial"/>
                <a:cs typeface="Arial"/>
              </a:rPr>
              <a:t>SQL Data Compare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Runs unit tests</a:t>
            </a:r>
          </a:p>
          <a:p>
            <a:pPr lvl="2"/>
            <a:r>
              <a:rPr lang="en-US" sz="2200" dirty="0" smtClean="0">
                <a:latin typeface="Arial"/>
                <a:cs typeface="Arial"/>
              </a:rPr>
              <a:t>Build should fail if unit tests do not succeed</a:t>
            </a:r>
          </a:p>
          <a:p>
            <a:pPr lvl="1"/>
            <a:r>
              <a:rPr lang="en-US" sz="2200" dirty="0">
                <a:latin typeface="Arial"/>
                <a:cs typeface="Arial"/>
              </a:rPr>
              <a:t>Archives the artifacts (for deployments</a:t>
            </a:r>
            <a:r>
              <a:rPr lang="en-US" sz="2200" dirty="0" smtClean="0">
                <a:latin typeface="Arial"/>
                <a:cs typeface="Arial"/>
              </a:rPr>
              <a:t>)</a:t>
            </a:r>
          </a:p>
          <a:p>
            <a:pPr lvl="2"/>
            <a:r>
              <a:rPr lang="en-US" sz="2200" dirty="0" smtClean="0">
                <a:latin typeface="Arial"/>
                <a:cs typeface="Arial"/>
              </a:rPr>
              <a:t>Artifacts can include build/test reports</a:t>
            </a:r>
            <a:endParaRPr lang="en-US" sz="2200" dirty="0">
              <a:latin typeface="Arial"/>
              <a:cs typeface="Arial"/>
            </a:endParaRPr>
          </a:p>
          <a:p>
            <a:pPr lvl="1"/>
            <a:r>
              <a:rPr lang="en-US" sz="2200" dirty="0" smtClean="0">
                <a:latin typeface="Arial"/>
                <a:cs typeface="Arial"/>
              </a:rPr>
              <a:t>Emails engineers if </a:t>
            </a:r>
            <a:r>
              <a:rPr lang="en-US" sz="2200" dirty="0">
                <a:latin typeface="Arial"/>
                <a:cs typeface="Arial"/>
              </a:rPr>
              <a:t>there are problems</a:t>
            </a:r>
          </a:p>
          <a:p>
            <a:pPr lvl="1"/>
            <a:endParaRPr lang="en-US" sz="220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30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the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Demo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53" y="3038625"/>
            <a:ext cx="762000" cy="76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8590" y="4147466"/>
            <a:ext cx="1816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Commit Changes via SQL Source Control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91" y="2879926"/>
            <a:ext cx="1079398" cy="1079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379" y="2627055"/>
            <a:ext cx="1145511" cy="15851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17802" y="4301716"/>
            <a:ext cx="26266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CI Server Detects Changes</a:t>
            </a:r>
          </a:p>
          <a:p>
            <a:pPr algn="ctr"/>
            <a:r>
              <a:rPr lang="en-US" dirty="0" smtClean="0"/>
              <a:t>Kicks off Build Process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04" y="2879926"/>
            <a:ext cx="1079398" cy="10793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43" y="3089050"/>
            <a:ext cx="797166" cy="79716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956319" y="4170188"/>
            <a:ext cx="2029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Build can pass or fail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6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Deploying Changes to Different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/>
                <a:cs typeface="Arial"/>
              </a:rPr>
              <a:t>The </a:t>
            </a:r>
            <a:r>
              <a:rPr lang="en-US" sz="2400" i="1" dirty="0" smtClean="0">
                <a:latin typeface="Arial"/>
                <a:cs typeface="Arial"/>
              </a:rPr>
              <a:t>Promoted Builds </a:t>
            </a:r>
            <a:r>
              <a:rPr lang="en-US" sz="2400" dirty="0" smtClean="0">
                <a:latin typeface="Arial"/>
                <a:cs typeface="Arial"/>
              </a:rPr>
              <a:t>plug in can be used to deploy changes to Integration/QA/Staging/Production environments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Arial"/>
                <a:cs typeface="Arial"/>
              </a:rPr>
              <a:t>SQL Compare </a:t>
            </a:r>
            <a:r>
              <a:rPr lang="en-US" sz="2400" dirty="0" smtClean="0">
                <a:latin typeface="Arial"/>
                <a:cs typeface="Arial"/>
              </a:rPr>
              <a:t>and </a:t>
            </a:r>
            <a:r>
              <a:rPr lang="en-US" sz="2400" b="1" dirty="0" smtClean="0">
                <a:solidFill>
                  <a:srgbClr val="C00000"/>
                </a:solidFill>
                <a:latin typeface="Arial"/>
                <a:cs typeface="Arial"/>
              </a:rPr>
              <a:t>SQL Data Compare </a:t>
            </a:r>
            <a:r>
              <a:rPr lang="en-US" sz="2400" dirty="0" smtClean="0">
                <a:latin typeface="Arial"/>
                <a:cs typeface="Arial"/>
              </a:rPr>
              <a:t>are used to deploy changes between the sourced controlled database and your development environments</a:t>
            </a:r>
          </a:p>
          <a:p>
            <a:r>
              <a:rPr lang="en-US" sz="2400" dirty="0" smtClean="0">
                <a:latin typeface="Arial"/>
                <a:cs typeface="Arial"/>
              </a:rPr>
              <a:t>Deploying to Production and/or Staging can be configured to just create the scripts as opposed to forcing the synchronization</a:t>
            </a:r>
            <a:endParaRPr lang="en-US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40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to Dev / 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Demo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03" y="3048000"/>
            <a:ext cx="76200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3143250"/>
            <a:ext cx="571500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671" y="3022647"/>
            <a:ext cx="812699" cy="812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16" y="3022650"/>
            <a:ext cx="812699" cy="8126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706" y="2847802"/>
            <a:ext cx="1162396" cy="11623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2794" y="4346369"/>
            <a:ext cx="1982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SQL Source Control</a:t>
            </a:r>
          </a:p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46384" y="4486778"/>
            <a:ext cx="14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SQL Compare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2592" y="4486778"/>
            <a:ext cx="270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Development Environment</a:t>
            </a:r>
          </a:p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Database “Version”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Make sure the Jenkins Versioning plugin is installed</a:t>
            </a:r>
          </a:p>
          <a:p>
            <a:r>
              <a:rPr lang="en-US" sz="2400" dirty="0" smtClean="0">
                <a:latin typeface="Arial"/>
                <a:cs typeface="Arial"/>
              </a:rPr>
              <a:t>Create a User Defined Function called </a:t>
            </a:r>
            <a:r>
              <a:rPr lang="en-US" sz="2400" dirty="0" err="1" smtClean="0">
                <a:latin typeface="Arial"/>
                <a:cs typeface="Arial"/>
              </a:rPr>
              <a:t>dbo.DATABASE_VERSION</a:t>
            </a:r>
            <a:r>
              <a:rPr lang="en-US" sz="2400" dirty="0" smtClean="0">
                <a:latin typeface="Arial"/>
                <a:cs typeface="Arial"/>
              </a:rPr>
              <a:t>()</a:t>
            </a:r>
          </a:p>
          <a:p>
            <a:r>
              <a:rPr lang="en-US" sz="2400" dirty="0" smtClean="0">
                <a:latin typeface="Arial"/>
                <a:cs typeface="Arial"/>
              </a:rPr>
              <a:t>Create a build step that updates the UDF with the version number</a:t>
            </a:r>
          </a:p>
          <a:p>
            <a:r>
              <a:rPr lang="en-US" sz="2400" dirty="0" smtClean="0">
                <a:latin typeface="Arial"/>
                <a:cs typeface="Arial"/>
              </a:rPr>
              <a:t>The updated UDF will be archived and used with deployments</a:t>
            </a: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5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Demo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90" y="3038625"/>
            <a:ext cx="762000" cy="76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127" y="4147466"/>
            <a:ext cx="1816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Commit Changes via SQL Source Control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77" y="2879926"/>
            <a:ext cx="1079398" cy="1079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10" y="2627055"/>
            <a:ext cx="1145511" cy="15851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88233" y="4304564"/>
            <a:ext cx="2113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CI Server Detects Changes</a:t>
            </a:r>
          </a:p>
          <a:p>
            <a:pPr algn="ctr"/>
            <a:r>
              <a:rPr lang="en-US" dirty="0" smtClean="0"/>
              <a:t>Kicks off Build Process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31" y="2879926"/>
            <a:ext cx="1079398" cy="107939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361578" y="4211758"/>
            <a:ext cx="2843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Build Task updates</a:t>
            </a:r>
          </a:p>
          <a:p>
            <a:pPr algn="ctr"/>
            <a:r>
              <a:rPr lang="en-US" dirty="0" err="1" smtClean="0"/>
              <a:t>dbo.DATABASE_VERSION</a:t>
            </a:r>
            <a:r>
              <a:rPr lang="en-US" dirty="0" smtClean="0"/>
              <a:t>()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37" y="3055492"/>
            <a:ext cx="780290" cy="7802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15" y="2879926"/>
            <a:ext cx="1079398" cy="10793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167" y="2887490"/>
            <a:ext cx="1146064" cy="114606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356141" y="4286727"/>
            <a:ext cx="1787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Updated UDF Archived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Testing with </a:t>
            </a:r>
            <a:r>
              <a:rPr lang="en-US" dirty="0" err="1" smtClean="0"/>
              <a:t>tSQLt</a:t>
            </a:r>
            <a:r>
              <a:rPr lang="en-US" dirty="0" smtClean="0"/>
              <a:t>  and SQL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/>
                <a:cs typeface="Arial"/>
              </a:rPr>
              <a:t>tSQLt</a:t>
            </a:r>
            <a:r>
              <a:rPr lang="en-US" sz="2400" dirty="0" smtClean="0">
                <a:latin typeface="Arial"/>
                <a:cs typeface="Arial"/>
              </a:rPr>
              <a:t> is an open source set of stored procedures and functions to facilitate Unit Testing in SQL databases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Arial"/>
                <a:cs typeface="Arial"/>
              </a:rPr>
              <a:t>SQL Test </a:t>
            </a:r>
            <a:r>
              <a:rPr lang="en-US" sz="2400" dirty="0" smtClean="0">
                <a:latin typeface="Arial"/>
                <a:cs typeface="Arial"/>
              </a:rPr>
              <a:t>is a wrapper around this framework that integrates with SSMS</a:t>
            </a:r>
          </a:p>
          <a:p>
            <a:r>
              <a:rPr lang="en-US" sz="2400" dirty="0" smtClean="0">
                <a:latin typeface="Arial"/>
                <a:cs typeface="Arial"/>
              </a:rPr>
              <a:t>Your build server can enforce that your unit tests pass and generate reports</a:t>
            </a: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185" y="3908324"/>
            <a:ext cx="3960434" cy="23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 with </a:t>
            </a:r>
            <a:r>
              <a:rPr lang="en-GB" dirty="0" err="1"/>
              <a:t>tSQLt</a:t>
            </a:r>
            <a:r>
              <a:rPr lang="en-GB" dirty="0"/>
              <a:t> / SQL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Demo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90" y="3038625"/>
            <a:ext cx="762000" cy="76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127" y="4147466"/>
            <a:ext cx="1816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Commit Changes via SQL Source Control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77" y="2879926"/>
            <a:ext cx="1079398" cy="1079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10" y="2627055"/>
            <a:ext cx="1145511" cy="15851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88233" y="4304564"/>
            <a:ext cx="2113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CI Server Detects Changes</a:t>
            </a:r>
          </a:p>
          <a:p>
            <a:pPr algn="ctr"/>
            <a:r>
              <a:rPr lang="en-US" dirty="0" smtClean="0"/>
              <a:t>Kicks off Build Process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31" y="2879926"/>
            <a:ext cx="1079398" cy="107939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361578" y="4211758"/>
            <a:ext cx="2843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Build Task executes</a:t>
            </a:r>
          </a:p>
          <a:p>
            <a:pPr algn="ctr"/>
            <a:r>
              <a:rPr lang="en-US" dirty="0" smtClean="0"/>
              <a:t>Unit Test procedures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37" y="3055492"/>
            <a:ext cx="780290" cy="7802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15" y="2879926"/>
            <a:ext cx="1079398" cy="107939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356141" y="4286727"/>
            <a:ext cx="1787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Tests can pass or fail the build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487" y="3038625"/>
            <a:ext cx="797166" cy="79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9767"/>
          </a:xfrm>
        </p:spPr>
        <p:txBody>
          <a:bodyPr>
            <a:normAutofit/>
          </a:bodyPr>
          <a:lstStyle/>
          <a:p>
            <a:r>
              <a:rPr lang="en-GB" sz="3200" dirty="0" smtClean="0"/>
              <a:t>What did SQL Source Control do for us?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405"/>
            <a:ext cx="8229600" cy="422761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Saves developers time (yay!)</a:t>
            </a:r>
          </a:p>
          <a:p>
            <a:pPr lvl="1"/>
            <a:r>
              <a:rPr lang="en-GB" dirty="0" smtClean="0"/>
              <a:t>No more maintaining update scripts</a:t>
            </a:r>
          </a:p>
          <a:p>
            <a:pPr lvl="1"/>
            <a:r>
              <a:rPr lang="en-GB" dirty="0" smtClean="0"/>
              <a:t>Don’t need to deploy scripts when QA needs changes</a:t>
            </a:r>
          </a:p>
          <a:p>
            <a:r>
              <a:rPr lang="en-GB" dirty="0" smtClean="0"/>
              <a:t>Identifies holes in your deployment process</a:t>
            </a:r>
          </a:p>
          <a:p>
            <a:pPr lvl="1"/>
            <a:r>
              <a:rPr lang="en-GB" dirty="0" smtClean="0"/>
              <a:t>Are developers making changes directly to production?</a:t>
            </a:r>
          </a:p>
          <a:p>
            <a:pPr lvl="1"/>
            <a:r>
              <a:rPr lang="en-GB" dirty="0" smtClean="0"/>
              <a:t>Are indexes/constraints missing from your </a:t>
            </a:r>
            <a:r>
              <a:rPr lang="en-GB" dirty="0" err="1" smtClean="0"/>
              <a:t>Dev</a:t>
            </a:r>
            <a:r>
              <a:rPr lang="en-GB" dirty="0" smtClean="0"/>
              <a:t>/QA/Prod environments?</a:t>
            </a:r>
          </a:p>
          <a:p>
            <a:r>
              <a:rPr lang="en-GB" b="1" dirty="0"/>
              <a:t>Creates a definitive database build that can be easily </a:t>
            </a:r>
            <a:r>
              <a:rPr lang="en-GB" b="1" dirty="0" smtClean="0"/>
              <a:t>deployed and redeployed</a:t>
            </a:r>
            <a:endParaRPr lang="en-GB" b="1" dirty="0"/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7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78" y="4132613"/>
            <a:ext cx="2048494" cy="2048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am 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97510"/>
          </a:xfrm>
        </p:spPr>
        <p:txBody>
          <a:bodyPr>
            <a:normAutofit/>
          </a:bodyPr>
          <a:lstStyle/>
          <a:p>
            <a:r>
              <a:rPr lang="en-GB" dirty="0" smtClean="0"/>
              <a:t>Ernest Hwang, </a:t>
            </a:r>
            <a:r>
              <a:rPr lang="en-GB" dirty="0"/>
              <a:t>Principal Software Engineer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at Practice Fusion in San Francisco  </a:t>
            </a:r>
            <a:r>
              <a:rPr lang="en-GB" i="1" dirty="0" smtClean="0">
                <a:solidFill>
                  <a:srgbClr val="C00000"/>
                </a:solidFill>
              </a:rPr>
              <a:t>(We’re Hiring!)</a:t>
            </a:r>
          </a:p>
          <a:p>
            <a:r>
              <a:rPr lang="en-GB" dirty="0" smtClean="0"/>
              <a:t>C#, .NET, SQL Server Developer</a:t>
            </a:r>
          </a:p>
          <a:p>
            <a:r>
              <a:rPr lang="en-GB" dirty="0" smtClean="0"/>
              <a:t>Working with SQL Server since 1999 (SQL Server 6.x)</a:t>
            </a:r>
          </a:p>
          <a:p>
            <a:r>
              <a:rPr lang="en-GB" dirty="0" smtClean="0"/>
              <a:t>Using </a:t>
            </a:r>
            <a:r>
              <a:rPr lang="en-GB" b="1" dirty="0" smtClean="0">
                <a:solidFill>
                  <a:srgbClr val="C00000"/>
                </a:solidFill>
              </a:rPr>
              <a:t>Red Gate </a:t>
            </a:r>
            <a:r>
              <a:rPr lang="en-GB" dirty="0" smtClean="0"/>
              <a:t>for Continuous Integration since June 2011</a:t>
            </a:r>
          </a:p>
          <a:p>
            <a:r>
              <a:rPr lang="en-GB" b="1" dirty="0" smtClean="0"/>
              <a:t>Someone who got tired of maintaining a folder of database scripts for every release.</a:t>
            </a:r>
          </a:p>
          <a:p>
            <a:endParaRPr lang="en-GB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5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/ 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035"/>
            <a:ext cx="8229600" cy="4393870"/>
          </a:xfrm>
        </p:spPr>
        <p:txBody>
          <a:bodyPr/>
          <a:lstStyle/>
          <a:p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ehwang@practicefusion.com</a:t>
            </a:r>
            <a:endParaRPr lang="en-US" dirty="0" smtClean="0"/>
          </a:p>
          <a:p>
            <a:r>
              <a:rPr lang="en-US" dirty="0" smtClean="0"/>
              <a:t>       @</a:t>
            </a:r>
            <a:r>
              <a:rPr lang="en-US" dirty="0" err="1" smtClean="0"/>
              <a:t>ernestedcode</a:t>
            </a:r>
            <a:endParaRPr lang="en-US" dirty="0" smtClean="0"/>
          </a:p>
          <a:p>
            <a:r>
              <a:rPr lang="en-US" dirty="0" smtClean="0"/>
              <a:t>       CF9/</a:t>
            </a:r>
            <a:r>
              <a:rPr lang="en-US" dirty="0" err="1" smtClean="0"/>
              <a:t>Databases.RGDemo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b="1" i="1" dirty="0" smtClean="0">
                <a:solidFill>
                  <a:srgbClr val="FF0000"/>
                </a:solidFill>
              </a:rPr>
              <a:t>Practice Fusion </a:t>
            </a:r>
            <a:r>
              <a:rPr lang="en-US" b="1" i="1" dirty="0">
                <a:solidFill>
                  <a:srgbClr val="FF0000"/>
                </a:solidFill>
              </a:rPr>
              <a:t>is </a:t>
            </a:r>
            <a:r>
              <a:rPr lang="en-US" b="1" i="1" dirty="0" smtClean="0">
                <a:solidFill>
                  <a:srgbClr val="FF0000"/>
                </a:solidFill>
              </a:rPr>
              <a:t>Hiring </a:t>
            </a:r>
            <a:r>
              <a:rPr lang="en-US" dirty="0" smtClean="0"/>
              <a:t>(email me)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</a:t>
            </a:r>
            <a:r>
              <a:rPr lang="en-US" dirty="0" smtClean="0">
                <a:hlinkClick r:id="rId4"/>
              </a:rPr>
              <a:t>http://practicefusion.com/careers/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      facebook.com/</a:t>
            </a:r>
            <a:r>
              <a:rPr lang="en-US" dirty="0" err="1" smtClean="0"/>
              <a:t>practicefusion</a:t>
            </a:r>
            <a:endParaRPr lang="en-US" dirty="0" smtClean="0"/>
          </a:p>
          <a:p>
            <a:r>
              <a:rPr lang="en-US" dirty="0" smtClean="0"/>
              <a:t>       @</a:t>
            </a:r>
            <a:r>
              <a:rPr lang="en-US" dirty="0" err="1" smtClean="0"/>
              <a:t>practicefusion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83" y="2363231"/>
            <a:ext cx="431827" cy="4318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83" y="1785732"/>
            <a:ext cx="431826" cy="431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21" y="4248394"/>
            <a:ext cx="430480" cy="4304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21" y="4774968"/>
            <a:ext cx="431826" cy="431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82" y="1270660"/>
            <a:ext cx="418605" cy="4186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5" y="3345027"/>
            <a:ext cx="431826" cy="4318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59" y="2666215"/>
            <a:ext cx="4512179" cy="2632104"/>
          </a:xfrm>
          <a:prstGeom prst="rect">
            <a:avLst/>
          </a:prstGeom>
          <a:noFill/>
          <a:ln>
            <a:noFill/>
          </a:ln>
          <a:effectLst>
            <a:outerShdw blurRad="406400" dist="1143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am I here?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sing the praises of </a:t>
            </a:r>
            <a:r>
              <a:rPr lang="en-GB" b="1" dirty="0">
                <a:solidFill>
                  <a:srgbClr val="C00000"/>
                </a:solidFill>
              </a:rPr>
              <a:t>R</a:t>
            </a:r>
            <a:r>
              <a:rPr lang="en-GB" b="1" dirty="0" smtClean="0">
                <a:solidFill>
                  <a:srgbClr val="C00000"/>
                </a:solidFill>
              </a:rPr>
              <a:t>ed Gate SQL Source Control</a:t>
            </a:r>
          </a:p>
          <a:p>
            <a:endParaRPr lang="en-GB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5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84" y="4322617"/>
            <a:ext cx="3333695" cy="222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this?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 “How To” guide for automating your day-to-day maintenance tasks by…</a:t>
            </a:r>
          </a:p>
          <a:p>
            <a:r>
              <a:rPr lang="en-GB" sz="2400" b="1" dirty="0" smtClean="0"/>
              <a:t>*Easily*</a:t>
            </a:r>
            <a:r>
              <a:rPr lang="en-GB" sz="2400" dirty="0" smtClean="0"/>
              <a:t> Versioning your database using </a:t>
            </a:r>
            <a:r>
              <a:rPr lang="en-GB" sz="2400" b="1" dirty="0" smtClean="0">
                <a:solidFill>
                  <a:srgbClr val="C00000"/>
                </a:solidFill>
              </a:rPr>
              <a:t>Red Gate SQL Source Control</a:t>
            </a:r>
          </a:p>
          <a:p>
            <a:r>
              <a:rPr lang="en-GB" sz="2400" dirty="0" smtClean="0"/>
              <a:t>Using Continuous Integration (via Jenkins) to validate Database builds</a:t>
            </a:r>
          </a:p>
          <a:p>
            <a:r>
              <a:rPr lang="en-GB" sz="2400" dirty="0" smtClean="0"/>
              <a:t>Using Jenkins to automate database deployments</a:t>
            </a:r>
          </a:p>
          <a:p>
            <a:r>
              <a:rPr lang="en-GB" sz="2400" dirty="0" smtClean="0"/>
              <a:t>Using </a:t>
            </a:r>
            <a:r>
              <a:rPr lang="en-GB" sz="2400" dirty="0"/>
              <a:t>CI / </a:t>
            </a:r>
            <a:r>
              <a:rPr lang="en-GB" sz="2400" dirty="0" err="1"/>
              <a:t>tSQLt</a:t>
            </a:r>
            <a:r>
              <a:rPr lang="en-GB" sz="2400" dirty="0"/>
              <a:t>  </a:t>
            </a:r>
            <a:r>
              <a:rPr lang="en-GB" sz="2400" dirty="0" smtClean="0"/>
              <a:t>/ </a:t>
            </a:r>
            <a:r>
              <a:rPr lang="en-GB" sz="2400" b="1" dirty="0" smtClean="0">
                <a:solidFill>
                  <a:srgbClr val="C00000"/>
                </a:solidFill>
              </a:rPr>
              <a:t>SQL Test</a:t>
            </a:r>
            <a:r>
              <a:rPr lang="en-GB" sz="2400" b="1" dirty="0" smtClean="0"/>
              <a:t> </a:t>
            </a:r>
            <a:r>
              <a:rPr lang="en-GB" sz="2400" dirty="0" smtClean="0"/>
              <a:t>to run unit tests</a:t>
            </a:r>
            <a:br>
              <a:rPr lang="en-GB" sz="2400" dirty="0" smtClean="0"/>
            </a:br>
            <a:r>
              <a:rPr lang="en-GB" sz="2400" i="1" dirty="0" smtClean="0">
                <a:solidFill>
                  <a:schemeClr val="bg1">
                    <a:lumMod val="65000"/>
                  </a:schemeClr>
                </a:solidFill>
              </a:rPr>
              <a:t>(time permitting)</a:t>
            </a:r>
            <a:endParaRPr lang="en-GB" sz="2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4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177" y="3620467"/>
            <a:ext cx="2683823" cy="26838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Experience with </a:t>
            </a:r>
            <a:r>
              <a:rPr lang="en-GB" dirty="0"/>
              <a:t>s</a:t>
            </a:r>
            <a:r>
              <a:rPr lang="en-GB" dirty="0" smtClean="0"/>
              <a:t>ource control management systems (</a:t>
            </a:r>
            <a:r>
              <a:rPr lang="en-GB" dirty="0" err="1" smtClean="0"/>
              <a:t>svn</a:t>
            </a:r>
            <a:r>
              <a:rPr lang="en-GB" dirty="0" smtClean="0"/>
              <a:t>, TFS, git, Hg)</a:t>
            </a:r>
          </a:p>
          <a:p>
            <a:r>
              <a:rPr lang="en-GB" dirty="0" smtClean="0"/>
              <a:t>Familiarity with Continuous Integration Products (Jenkins, Team City, Cruise Control)</a:t>
            </a:r>
          </a:p>
          <a:p>
            <a:r>
              <a:rPr lang="en-GB" dirty="0" smtClean="0"/>
              <a:t>Awareness of build scripting languages (ant, </a:t>
            </a:r>
            <a:r>
              <a:rPr lang="en-GB" dirty="0" err="1" smtClean="0"/>
              <a:t>MSBuild</a:t>
            </a:r>
            <a:r>
              <a:rPr lang="en-GB" dirty="0" smtClean="0"/>
              <a:t>)</a:t>
            </a:r>
          </a:p>
          <a:p>
            <a:endParaRPr lang="en-GB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759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software is used?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rial"/>
                <a:cs typeface="Arial"/>
              </a:rPr>
              <a:t>      SQL </a:t>
            </a:r>
            <a:r>
              <a:rPr lang="en-US" sz="2400" dirty="0">
                <a:latin typeface="Arial"/>
                <a:cs typeface="Arial"/>
              </a:rPr>
              <a:t>Server 2008</a:t>
            </a:r>
          </a:p>
          <a:p>
            <a:r>
              <a:rPr lang="en-US" sz="2400" dirty="0" smtClean="0">
                <a:latin typeface="Arial"/>
                <a:cs typeface="Arial"/>
              </a:rPr>
              <a:t>      Red </a:t>
            </a:r>
            <a:r>
              <a:rPr lang="en-US" sz="2400" dirty="0">
                <a:latin typeface="Arial"/>
                <a:cs typeface="Arial"/>
              </a:rPr>
              <a:t>Gate SQL Source </a:t>
            </a:r>
            <a:r>
              <a:rPr lang="en-US" sz="2400" dirty="0" smtClean="0">
                <a:latin typeface="Arial"/>
                <a:cs typeface="Arial"/>
              </a:rPr>
              <a:t>Control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      Red </a:t>
            </a:r>
            <a:r>
              <a:rPr lang="en-US" sz="2400" dirty="0">
                <a:latin typeface="Arial"/>
                <a:cs typeface="Arial"/>
              </a:rPr>
              <a:t>Gate SQL </a:t>
            </a:r>
            <a:r>
              <a:rPr lang="en-US" sz="2400" dirty="0" smtClean="0">
                <a:latin typeface="Arial"/>
                <a:cs typeface="Arial"/>
              </a:rPr>
              <a:t>Compare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      Red </a:t>
            </a:r>
            <a:r>
              <a:rPr lang="en-US" sz="2400" dirty="0">
                <a:latin typeface="Arial"/>
                <a:cs typeface="Arial"/>
              </a:rPr>
              <a:t>Gate SQL Data </a:t>
            </a:r>
            <a:r>
              <a:rPr lang="en-US" sz="2400" dirty="0" smtClean="0">
                <a:latin typeface="Arial"/>
                <a:cs typeface="Arial"/>
              </a:rPr>
              <a:t>Compare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      Jenkins </a:t>
            </a:r>
            <a:r>
              <a:rPr lang="en-US" sz="2400" dirty="0">
                <a:latin typeface="Arial"/>
                <a:cs typeface="Arial"/>
              </a:rPr>
              <a:t>Continuous Integration </a:t>
            </a:r>
            <a:r>
              <a:rPr lang="en-US" sz="2400" dirty="0" smtClean="0">
                <a:latin typeface="Arial"/>
                <a:cs typeface="Arial"/>
              </a:rPr>
              <a:t>Server</a:t>
            </a:r>
            <a:br>
              <a:rPr lang="en-US" sz="2400" dirty="0" smtClean="0">
                <a:latin typeface="Arial"/>
                <a:cs typeface="Arial"/>
              </a:rPr>
            </a:br>
            <a:r>
              <a:rPr lang="en-US" sz="2400" dirty="0" smtClean="0">
                <a:latin typeface="Arial"/>
                <a:cs typeface="Arial"/>
              </a:rPr>
              <a:t>      </a:t>
            </a:r>
            <a:r>
              <a:rPr lang="en-US" sz="2400" dirty="0" smtClean="0">
                <a:latin typeface="Arial"/>
                <a:cs typeface="Arial"/>
                <a:hlinkClick r:id="rId3"/>
              </a:rPr>
              <a:t>http://jenkins-ci.org/</a:t>
            </a:r>
            <a:endParaRPr lang="en-US" sz="2400" dirty="0">
              <a:latin typeface="Arial"/>
              <a:cs typeface="Arial"/>
            </a:endParaRPr>
          </a:p>
          <a:p>
            <a:pPr lvl="1"/>
            <a:r>
              <a:rPr lang="en-US" sz="2400" dirty="0">
                <a:latin typeface="Arial"/>
                <a:cs typeface="Arial"/>
              </a:rPr>
              <a:t>Promoted Build Plugin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Version Plugin</a:t>
            </a:r>
          </a:p>
          <a:p>
            <a:pPr lvl="1"/>
            <a:r>
              <a:rPr lang="en-US" sz="2400" dirty="0" err="1">
                <a:latin typeface="Arial"/>
                <a:cs typeface="Arial"/>
              </a:rPr>
              <a:t>Git</a:t>
            </a:r>
            <a:r>
              <a:rPr lang="en-US" sz="2400" dirty="0">
                <a:latin typeface="Arial"/>
                <a:cs typeface="Arial"/>
              </a:rPr>
              <a:t> Plugin</a:t>
            </a:r>
          </a:p>
          <a:p>
            <a:r>
              <a:rPr lang="en-US" sz="2400" dirty="0" smtClean="0">
                <a:latin typeface="Arial"/>
                <a:cs typeface="Arial"/>
              </a:rPr>
              <a:t>      </a:t>
            </a:r>
            <a:r>
              <a:rPr lang="en-US" sz="2400" dirty="0" err="1" smtClean="0">
                <a:latin typeface="Arial"/>
                <a:cs typeface="Arial"/>
              </a:rPr>
              <a:t>MSBuild</a:t>
            </a:r>
            <a:endParaRPr lang="en-US" sz="2400" dirty="0">
              <a:latin typeface="Arial"/>
              <a:cs typeface="Arial"/>
            </a:endParaRPr>
          </a:p>
          <a:p>
            <a:endParaRPr lang="en-GB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50" y="3610074"/>
            <a:ext cx="1818267" cy="251608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05" y="2058603"/>
            <a:ext cx="400253" cy="400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06" y="2479832"/>
            <a:ext cx="467631" cy="467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4" y="3355026"/>
            <a:ext cx="368624" cy="5100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39" y="2949869"/>
            <a:ext cx="365760" cy="365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0" y="5558271"/>
            <a:ext cx="430772" cy="3063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6" y="1600199"/>
            <a:ext cx="458403" cy="45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 Source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Source Control Plug in for SQL Server Management Studio</a:t>
            </a:r>
          </a:p>
          <a:p>
            <a:r>
              <a:rPr lang="en-US" sz="2400" dirty="0" smtClean="0">
                <a:latin typeface="Arial"/>
                <a:cs typeface="Arial"/>
              </a:rPr>
              <a:t>Creates a “snapshot” of the database schema defined by CREATE scripts</a:t>
            </a:r>
          </a:p>
          <a:p>
            <a:r>
              <a:rPr lang="en-US" sz="2400" dirty="0" smtClean="0">
                <a:latin typeface="Arial"/>
                <a:cs typeface="Arial"/>
              </a:rPr>
              <a:t>Snapshot is consumable by </a:t>
            </a:r>
            <a:r>
              <a:rPr lang="en-US" sz="2400" b="1" dirty="0" smtClean="0">
                <a:solidFill>
                  <a:srgbClr val="C00000"/>
                </a:solidFill>
                <a:latin typeface="Arial"/>
                <a:cs typeface="Arial"/>
              </a:rPr>
              <a:t>SQL Compare</a:t>
            </a:r>
            <a:r>
              <a:rPr lang="en-US" sz="2400" dirty="0" smtClean="0">
                <a:latin typeface="Arial"/>
                <a:cs typeface="Arial"/>
              </a:rPr>
              <a:t> and may be used to compare against the schema of an actual 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75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 Source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SQL Source Control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is to </a:t>
            </a:r>
            <a:r>
              <a:rPr lang="en-US" sz="2400" dirty="0" smtClean="0">
                <a:latin typeface="Arial"/>
                <a:cs typeface="Arial"/>
              </a:rPr>
              <a:t>SSMS</a:t>
            </a:r>
            <a:br>
              <a:rPr lang="en-US" sz="2400" dirty="0" smtClean="0">
                <a:latin typeface="Arial"/>
                <a:cs typeface="Arial"/>
              </a:rPr>
            </a:br>
            <a:r>
              <a:rPr lang="en-US" sz="2400" dirty="0" smtClean="0">
                <a:latin typeface="Arial"/>
                <a:cs typeface="Arial"/>
              </a:rPr>
              <a:t>as</a:t>
            </a:r>
            <a:r>
              <a:rPr lang="en-US" sz="2400" dirty="0">
                <a:latin typeface="Arial"/>
                <a:cs typeface="Arial"/>
              </a:rPr>
              <a:t/>
            </a:r>
            <a:br>
              <a:rPr lang="en-US" sz="2400" dirty="0">
                <a:latin typeface="Arial"/>
                <a:cs typeface="Arial"/>
              </a:rPr>
            </a:br>
            <a:r>
              <a:rPr lang="en-US" sz="2400" dirty="0" err="1" smtClean="0">
                <a:latin typeface="Arial"/>
                <a:cs typeface="Arial"/>
              </a:rPr>
              <a:t>TortoiseSVN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is to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Windows Explorer</a:t>
            </a:r>
          </a:p>
          <a:p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335" y="3162300"/>
            <a:ext cx="5334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43" y="3048000"/>
            <a:ext cx="76200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54" y="4441471"/>
            <a:ext cx="1192975" cy="8676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88" y="4336933"/>
            <a:ext cx="1076695" cy="1076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186" y="2889301"/>
            <a:ext cx="1079398" cy="10793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186" y="4229691"/>
            <a:ext cx="1079398" cy="107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Environment</a:t>
            </a: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49" y="4008989"/>
            <a:ext cx="581198" cy="5811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17" y="1864237"/>
            <a:ext cx="950782" cy="9507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275" y="4044046"/>
            <a:ext cx="581198" cy="581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43" y="3911869"/>
            <a:ext cx="611043" cy="8455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14517" y="1422363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GitHub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34506" y="4706370"/>
            <a:ext cx="1923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 Copy of</a:t>
            </a:r>
            <a:br>
              <a:rPr lang="en-US" dirty="0" smtClean="0"/>
            </a:br>
            <a:r>
              <a:rPr lang="en-US" dirty="0" err="1" smtClean="0"/>
              <a:t>RGDemo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68262" y="4827636"/>
            <a:ext cx="1688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Dev, QA, &amp; Prod</a:t>
            </a:r>
            <a:br>
              <a:rPr lang="en-US" dirty="0" smtClean="0"/>
            </a:b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854" y="3429047"/>
            <a:ext cx="2650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Developer Workstation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67467" y="3429047"/>
            <a:ext cx="3581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Build and Database Server (VM)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974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q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</TotalTime>
  <Words>1030</Words>
  <Application>Microsoft Office PowerPoint</Application>
  <PresentationFormat>On-screen Show (4:3)</PresentationFormat>
  <Paragraphs>193</Paragraphs>
  <Slides>20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rq</vt:lpstr>
      <vt:lpstr>Case Study: Why You Should Source Control Your Database</vt:lpstr>
      <vt:lpstr>Who am I?</vt:lpstr>
      <vt:lpstr>Why am I here?</vt:lpstr>
      <vt:lpstr>What’s this?</vt:lpstr>
      <vt:lpstr>Prerequisites</vt:lpstr>
      <vt:lpstr>What software is used?</vt:lpstr>
      <vt:lpstr>What is SQL Source Control?</vt:lpstr>
      <vt:lpstr>What is SQL Source Control?</vt:lpstr>
      <vt:lpstr>Demo Environment</vt:lpstr>
      <vt:lpstr>Committing Changes to Source Control</vt:lpstr>
      <vt:lpstr>How does Continuous Integration fit in?</vt:lpstr>
      <vt:lpstr>Breaking the Build</vt:lpstr>
      <vt:lpstr>Deploying Changes to Different Environments</vt:lpstr>
      <vt:lpstr>Deploying to Dev / QA</vt:lpstr>
      <vt:lpstr>Creating a Database “Version”</vt:lpstr>
      <vt:lpstr>Versioning your Database</vt:lpstr>
      <vt:lpstr>Unit Testing with tSQLt  and SQL Test</vt:lpstr>
      <vt:lpstr>Unit Testing with tSQLt / SQL Test</vt:lpstr>
      <vt:lpstr>What did SQL Source Control do for us?</vt:lpstr>
      <vt:lpstr>Links / Contact Info</vt:lpstr>
    </vt:vector>
  </TitlesOfParts>
  <Company>Red Gate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Matthew Tye</dc:creator>
  <cp:lastModifiedBy>Ernest Hwang</cp:lastModifiedBy>
  <cp:revision>150</cp:revision>
  <dcterms:created xsi:type="dcterms:W3CDTF">2011-06-22T09:06:31Z</dcterms:created>
  <dcterms:modified xsi:type="dcterms:W3CDTF">2012-10-03T14:34:21Z</dcterms:modified>
</cp:coreProperties>
</file>