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62" r:id="rId4"/>
    <p:sldId id="267" r:id="rId5"/>
    <p:sldId id="266" r:id="rId6"/>
    <p:sldId id="276" r:id="rId7"/>
    <p:sldId id="268" r:id="rId8"/>
    <p:sldId id="277" r:id="rId9"/>
    <p:sldId id="269" r:id="rId10"/>
    <p:sldId id="278" r:id="rId11"/>
    <p:sldId id="270" r:id="rId12"/>
    <p:sldId id="260" r:id="rId13"/>
    <p:sldId id="271" r:id="rId14"/>
    <p:sldId id="274" r:id="rId15"/>
    <p:sldId id="272" r:id="rId16"/>
    <p:sldId id="258" r:id="rId17"/>
    <p:sldId id="273" r:id="rId18"/>
    <p:sldId id="275" r:id="rId19"/>
    <p:sldId id="264" r:id="rId20"/>
    <p:sldId id="281" r:id="rId21"/>
    <p:sldId id="279" r:id="rId22"/>
    <p:sldId id="280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9" autoAdjust="0"/>
    <p:restoredTop sz="73349" autoAdjust="0"/>
  </p:normalViewPr>
  <p:slideViewPr>
    <p:cSldViewPr snapToGrid="0" snapToObjects="1" showGuides="1">
      <p:cViewPr varScale="1">
        <p:scale>
          <a:sx n="66" d="100"/>
          <a:sy n="66" d="100"/>
        </p:scale>
        <p:origin x="-163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0299-3019-4056-A35A-A0DF21EB2AC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90FE7-A50C-4C55-BEA8-0A88612D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4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change to the underlying</a:t>
            </a:r>
            <a:r>
              <a:rPr lang="en-US" baseline="0" dirty="0" smtClean="0"/>
              <a:t> table, but don’t update the view that consumes the table.  The build should break!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0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0FE7-A50C-4C55-BEA8-0A88612DFC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676" y="6222541"/>
            <a:ext cx="1799225" cy="513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mailto:ehwang@practicefusion.com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emf"/><Relationship Id="rId5" Type="http://schemas.openxmlformats.org/officeDocument/2006/relationships/hyperlink" Target="http://practicefusion.com/careers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s://github.com/CF9/Databases.RGDemo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jenkins-ci.or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47677"/>
            <a:ext cx="7772400" cy="11120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SQL Server Continuous Integration</a:t>
            </a:r>
            <a:br>
              <a:rPr lang="en-US" sz="2800" dirty="0" smtClean="0"/>
            </a:br>
            <a:r>
              <a:rPr lang="en-US" sz="2800" dirty="0" smtClean="0"/>
              <a:t>using Jenkins and Red Gate</a:t>
            </a:r>
            <a:endParaRPr lang="en-US" sz="2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3765" y="3859481"/>
            <a:ext cx="6400800" cy="150004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Ernest Hwang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2200" i="1" dirty="0" smtClean="0">
                <a:latin typeface="Arial"/>
                <a:cs typeface="Arial"/>
              </a:rPr>
              <a:t>Principal Software Engineer, Practice Fusion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1900" dirty="0" smtClean="0">
                <a:latin typeface="Arial"/>
                <a:cs typeface="Arial"/>
              </a:rPr>
              <a:t>http://practicefusion.com/careers/</a:t>
            </a:r>
            <a:endParaRPr lang="en-US" sz="1900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538" y="448630"/>
            <a:ext cx="1519255" cy="1215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538" y="1883595"/>
            <a:ext cx="1519255" cy="433345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4" y="4322617"/>
            <a:ext cx="3333695" cy="2222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Committing Changes to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0" y="2966556"/>
            <a:ext cx="1162396" cy="1162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93" y="3008055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84" y="3166754"/>
            <a:ext cx="762000" cy="76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75" y="3008055"/>
            <a:ext cx="1079398" cy="1079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8275" y="4350257"/>
            <a:ext cx="1816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Local Database</a:t>
            </a:r>
          </a:p>
          <a:p>
            <a:pPr algn="ctr"/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26921" y="4211758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6212" y="4211758"/>
            <a:ext cx="230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Changes committed to SCM repository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38" y="2844406"/>
            <a:ext cx="1406696" cy="14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Continuous Integration fit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9059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Arial"/>
                <a:cs typeface="Arial"/>
              </a:rPr>
              <a:t>The CI server polls the repository for changes</a:t>
            </a:r>
          </a:p>
          <a:p>
            <a:r>
              <a:rPr lang="en-US" sz="2200" dirty="0" smtClean="0">
                <a:latin typeface="Arial"/>
                <a:cs typeface="Arial"/>
              </a:rPr>
              <a:t>When changes are checked in, the CI job kicks off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Verifies that the database can be built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Builds a brand new database from scratch using </a:t>
            </a:r>
            <a:r>
              <a:rPr lang="en-US" sz="2200" b="1" dirty="0" smtClean="0">
                <a:solidFill>
                  <a:srgbClr val="C00000"/>
                </a:solidFill>
                <a:latin typeface="Arial"/>
                <a:cs typeface="Arial"/>
              </a:rPr>
              <a:t>SQL Compare</a:t>
            </a:r>
            <a:r>
              <a:rPr lang="en-US" sz="2200" dirty="0" smtClean="0">
                <a:latin typeface="Arial"/>
                <a:cs typeface="Arial"/>
              </a:rPr>
              <a:t> and </a:t>
            </a:r>
            <a:r>
              <a:rPr lang="en-US" sz="2200" b="1" dirty="0" smtClean="0">
                <a:solidFill>
                  <a:srgbClr val="C00000"/>
                </a:solidFill>
                <a:latin typeface="Arial"/>
                <a:cs typeface="Arial"/>
              </a:rPr>
              <a:t>SQL Data Compare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Runs unit tests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Build should fail if unit tests do not succeed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Archives the artifacts (for deployments</a:t>
            </a:r>
            <a:r>
              <a:rPr lang="en-US" sz="2200" dirty="0" smtClean="0">
                <a:latin typeface="Arial"/>
                <a:cs typeface="Arial"/>
              </a:rPr>
              <a:t>)</a:t>
            </a:r>
          </a:p>
          <a:p>
            <a:pPr lvl="2"/>
            <a:r>
              <a:rPr lang="en-US" sz="2200" dirty="0" smtClean="0">
                <a:latin typeface="Arial"/>
                <a:cs typeface="Arial"/>
              </a:rPr>
              <a:t>Artifacts can include build/test reports</a:t>
            </a:r>
            <a:endParaRPr lang="en-US" sz="2200" dirty="0">
              <a:latin typeface="Arial"/>
              <a:cs typeface="Arial"/>
            </a:endParaRPr>
          </a:p>
          <a:p>
            <a:pPr lvl="1"/>
            <a:r>
              <a:rPr lang="en-US" sz="2200" dirty="0" smtClean="0">
                <a:latin typeface="Arial"/>
                <a:cs typeface="Arial"/>
              </a:rPr>
              <a:t>Emails engineers if </a:t>
            </a:r>
            <a:r>
              <a:rPr lang="en-US" sz="2200" dirty="0">
                <a:latin typeface="Arial"/>
                <a:cs typeface="Arial"/>
              </a:rPr>
              <a:t>there are problems</a:t>
            </a:r>
          </a:p>
          <a:p>
            <a:pPr lvl="1"/>
            <a:endParaRPr lang="en-US" sz="22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0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53" y="3038625"/>
            <a:ext cx="762000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8590" y="4147466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91" y="2879926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79" y="2627055"/>
            <a:ext cx="1145511" cy="15851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802" y="4301716"/>
            <a:ext cx="2626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CI Server Detects Changes</a:t>
            </a:r>
          </a:p>
          <a:p>
            <a:pPr algn="ctr"/>
            <a:r>
              <a:rPr lang="en-US" dirty="0" smtClean="0"/>
              <a:t>Kicks off Build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04" y="2879926"/>
            <a:ext cx="1079398" cy="1079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43" y="3089050"/>
            <a:ext cx="797166" cy="7971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56319" y="4170188"/>
            <a:ext cx="2029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Build can pass or fail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Changes to Different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i="1" dirty="0" smtClean="0">
                <a:latin typeface="Arial"/>
                <a:cs typeface="Arial"/>
              </a:rPr>
              <a:t>Promoted Builds </a:t>
            </a:r>
            <a:r>
              <a:rPr lang="en-US" sz="2400" dirty="0" smtClean="0">
                <a:latin typeface="Arial"/>
                <a:cs typeface="Arial"/>
              </a:rPr>
              <a:t>plug in can be used to deploy changes to Integration/QA/Staging/Production environments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Compare </a:t>
            </a:r>
            <a:r>
              <a:rPr lang="en-US" sz="2400" dirty="0" smtClean="0">
                <a:latin typeface="Arial"/>
                <a:cs typeface="Arial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Data Compare </a:t>
            </a:r>
            <a:r>
              <a:rPr lang="en-US" sz="2400" dirty="0" smtClean="0">
                <a:latin typeface="Arial"/>
                <a:cs typeface="Arial"/>
              </a:rPr>
              <a:t>are used to deploy changes between the sourced controlled database and your development environments</a:t>
            </a:r>
          </a:p>
          <a:p>
            <a:r>
              <a:rPr lang="en-US" sz="2400" dirty="0" smtClean="0">
                <a:latin typeface="Arial"/>
                <a:cs typeface="Arial"/>
              </a:rPr>
              <a:t>Deploying to Production and/or Staging can be configured to just create the scripts as opposed to forcing the synchronization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4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to Dev /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03" y="3048000"/>
            <a:ext cx="7620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3143250"/>
            <a:ext cx="5715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71" y="3022647"/>
            <a:ext cx="812699" cy="812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16" y="3022650"/>
            <a:ext cx="812699" cy="8126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06" y="2847802"/>
            <a:ext cx="1162396" cy="11623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2794" y="4346369"/>
            <a:ext cx="198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 Source Control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6384" y="4486778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SQL Compare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2592" y="4486778"/>
            <a:ext cx="270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 Environment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Database “Version”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Make sure the Jenkins Versioning plugin is installed</a:t>
            </a:r>
          </a:p>
          <a:p>
            <a:r>
              <a:rPr lang="en-US" sz="2400" dirty="0" smtClean="0">
                <a:latin typeface="Arial"/>
                <a:cs typeface="Arial"/>
              </a:rPr>
              <a:t>Create a User Defined Function called </a:t>
            </a:r>
            <a:r>
              <a:rPr lang="en-US" sz="2400" dirty="0" err="1" smtClean="0">
                <a:latin typeface="Arial"/>
                <a:cs typeface="Arial"/>
              </a:rPr>
              <a:t>dbo.DATABASE_VERSION</a:t>
            </a:r>
            <a:r>
              <a:rPr lang="en-US" sz="2400" dirty="0" smtClean="0">
                <a:latin typeface="Arial"/>
                <a:cs typeface="Arial"/>
              </a:rPr>
              <a:t>()</a:t>
            </a:r>
          </a:p>
          <a:p>
            <a:r>
              <a:rPr lang="en-US" sz="2400" dirty="0" smtClean="0">
                <a:latin typeface="Arial"/>
                <a:cs typeface="Arial"/>
              </a:rPr>
              <a:t>Create a build step that updates the UDF with the version number</a:t>
            </a:r>
          </a:p>
          <a:p>
            <a:r>
              <a:rPr lang="en-US" sz="2400" dirty="0" smtClean="0">
                <a:latin typeface="Arial"/>
                <a:cs typeface="Arial"/>
              </a:rPr>
              <a:t>The updated UDF will be archived and used with deployments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5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0" y="3038625"/>
            <a:ext cx="762000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27" y="4147466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77" y="2879926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10" y="2627055"/>
            <a:ext cx="1145511" cy="15851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8233" y="4304564"/>
            <a:ext cx="2113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CI Server Detects Changes</a:t>
            </a:r>
          </a:p>
          <a:p>
            <a:pPr algn="ctr"/>
            <a:r>
              <a:rPr lang="en-US" dirty="0" smtClean="0"/>
              <a:t>Kicks off Build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31" y="2879926"/>
            <a:ext cx="1079398" cy="10793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61578" y="4211758"/>
            <a:ext cx="2843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Build Task updates</a:t>
            </a:r>
          </a:p>
          <a:p>
            <a:pPr algn="ctr"/>
            <a:r>
              <a:rPr lang="en-US" dirty="0" err="1" smtClean="0"/>
              <a:t>dbo.DATABASE_VERSION</a:t>
            </a:r>
            <a:r>
              <a:rPr lang="en-US" dirty="0" smtClean="0"/>
              <a:t>()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055492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15" y="2879926"/>
            <a:ext cx="1079398" cy="1079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67" y="2887490"/>
            <a:ext cx="1146064" cy="11460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356141" y="4286727"/>
            <a:ext cx="1787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Updated UDF Archived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tSQLt</a:t>
            </a:r>
            <a:r>
              <a:rPr lang="en-US" dirty="0" smtClean="0"/>
              <a:t>  and SQL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tSQLt</a:t>
            </a:r>
            <a:r>
              <a:rPr lang="en-US" sz="2400" dirty="0" smtClean="0">
                <a:latin typeface="Arial"/>
                <a:cs typeface="Arial"/>
              </a:rPr>
              <a:t> is an open source set of stored procedures and functions to facilitate Unit Testing in SQL databases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Test </a:t>
            </a:r>
            <a:r>
              <a:rPr lang="en-US" sz="2400" dirty="0" smtClean="0">
                <a:latin typeface="Arial"/>
                <a:cs typeface="Arial"/>
              </a:rPr>
              <a:t>is a wrapper around this framework that integrates with SSMS</a:t>
            </a:r>
          </a:p>
          <a:p>
            <a:r>
              <a:rPr lang="en-US" sz="2400" dirty="0" smtClean="0">
                <a:latin typeface="Arial"/>
                <a:cs typeface="Arial"/>
              </a:rPr>
              <a:t>Your build server can enforce that your unit tests pass and generate reports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85" y="3908324"/>
            <a:ext cx="3960434" cy="23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with </a:t>
            </a:r>
            <a:r>
              <a:rPr lang="en-GB" dirty="0" err="1"/>
              <a:t>tSQLt</a:t>
            </a:r>
            <a:r>
              <a:rPr lang="en-GB" dirty="0"/>
              <a:t> / SQL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Demo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0" y="3038625"/>
            <a:ext cx="762000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27" y="4147466"/>
            <a:ext cx="1816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Commit Changes via SQL Source Control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77" y="2879926"/>
            <a:ext cx="1079398" cy="1079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10" y="2627055"/>
            <a:ext cx="1145511" cy="15851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8233" y="4304564"/>
            <a:ext cx="2113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CI Server Detects Changes</a:t>
            </a:r>
          </a:p>
          <a:p>
            <a:pPr algn="ctr"/>
            <a:r>
              <a:rPr lang="en-US" dirty="0" smtClean="0"/>
              <a:t>Kicks off Build Process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31" y="2879926"/>
            <a:ext cx="1079398" cy="10793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61578" y="4211758"/>
            <a:ext cx="2843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Build Task executes</a:t>
            </a:r>
          </a:p>
          <a:p>
            <a:pPr algn="ctr"/>
            <a:r>
              <a:rPr lang="en-US" dirty="0" smtClean="0"/>
              <a:t>Unit Test procedures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055492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15" y="2879926"/>
            <a:ext cx="1079398" cy="107939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356141" y="4286727"/>
            <a:ext cx="1787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Tests can pass or fail the build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87" y="3038625"/>
            <a:ext cx="797166" cy="7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9767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What did SQL Source Control do for us?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405"/>
            <a:ext cx="8229600" cy="422761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Saves developers time (yay!)</a:t>
            </a:r>
          </a:p>
          <a:p>
            <a:pPr lvl="1"/>
            <a:r>
              <a:rPr lang="en-GB" dirty="0" smtClean="0"/>
              <a:t>No more maintaining update scripts</a:t>
            </a:r>
          </a:p>
          <a:p>
            <a:pPr lvl="1"/>
            <a:r>
              <a:rPr lang="en-GB" dirty="0" smtClean="0"/>
              <a:t>Don’t need to deploy scripts when QA needs changes</a:t>
            </a:r>
          </a:p>
          <a:p>
            <a:r>
              <a:rPr lang="en-GB" dirty="0" smtClean="0"/>
              <a:t>Identifies holes in your deployment process</a:t>
            </a:r>
          </a:p>
          <a:p>
            <a:pPr lvl="1"/>
            <a:r>
              <a:rPr lang="en-GB" dirty="0" smtClean="0"/>
              <a:t>Are developers making changes directly to production?</a:t>
            </a:r>
          </a:p>
          <a:p>
            <a:pPr lvl="1"/>
            <a:r>
              <a:rPr lang="en-GB" dirty="0" smtClean="0"/>
              <a:t>Are indexes/constraints missing from your </a:t>
            </a:r>
            <a:r>
              <a:rPr lang="en-GB" dirty="0" err="1" smtClean="0"/>
              <a:t>Dev</a:t>
            </a:r>
            <a:r>
              <a:rPr lang="en-GB" dirty="0" smtClean="0"/>
              <a:t>/QA/Prod environments?</a:t>
            </a:r>
          </a:p>
          <a:p>
            <a:r>
              <a:rPr lang="en-GB" b="1" dirty="0"/>
              <a:t>Creates a definitive database build that can be easily </a:t>
            </a:r>
            <a:r>
              <a:rPr lang="en-GB" b="1" dirty="0" smtClean="0"/>
              <a:t>deployed and redeployed</a:t>
            </a:r>
            <a:endParaRPr lang="en-GB" b="1" dirty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78" y="4132613"/>
            <a:ext cx="2048494" cy="2048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97510"/>
          </a:xfrm>
        </p:spPr>
        <p:txBody>
          <a:bodyPr>
            <a:normAutofit/>
          </a:bodyPr>
          <a:lstStyle/>
          <a:p>
            <a:r>
              <a:rPr lang="en-GB" dirty="0" smtClean="0"/>
              <a:t>Ernest Hwang, </a:t>
            </a:r>
            <a:r>
              <a:rPr lang="en-GB" dirty="0"/>
              <a:t>Principal Software Engineer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at Practice Fusion in San Francisco  </a:t>
            </a:r>
            <a:r>
              <a:rPr lang="en-GB" i="1" dirty="0" smtClean="0">
                <a:solidFill>
                  <a:srgbClr val="C00000"/>
                </a:solidFill>
              </a:rPr>
              <a:t>(We’re Hiring!)</a:t>
            </a:r>
          </a:p>
          <a:p>
            <a:r>
              <a:rPr lang="en-GB" dirty="0" smtClean="0"/>
              <a:t>C#, .NET, SQL Server Developer</a:t>
            </a:r>
          </a:p>
          <a:p>
            <a:r>
              <a:rPr lang="en-GB" dirty="0" smtClean="0"/>
              <a:t>Working with SQL Server since 1999 (SQL Server 6.x)</a:t>
            </a:r>
          </a:p>
          <a:p>
            <a:r>
              <a:rPr lang="en-GB" dirty="0" smtClean="0"/>
              <a:t>Using </a:t>
            </a:r>
            <a:r>
              <a:rPr lang="en-GB" b="1" dirty="0" smtClean="0">
                <a:solidFill>
                  <a:srgbClr val="C00000"/>
                </a:solidFill>
              </a:rPr>
              <a:t>Red Gate </a:t>
            </a:r>
            <a:r>
              <a:rPr lang="en-GB" dirty="0" smtClean="0"/>
              <a:t>for Continuous Integration since June 2011</a:t>
            </a:r>
          </a:p>
          <a:p>
            <a:r>
              <a:rPr lang="en-GB" b="1" dirty="0" smtClean="0"/>
              <a:t>Someone who got tired of maintaining a folder of database scripts for every release.</a:t>
            </a: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Environments must be pristine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Process must be changed and understood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Production change scripts should be scrutinized (especially for the first few releases)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Migration Scripts can be used to massage data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DB Replication requires more work for promotions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9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Appendix 1: Other CI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       Jenkins (open source)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       Team City (</a:t>
            </a:r>
            <a:r>
              <a:rPr lang="en-US" sz="2400" dirty="0" err="1" smtClean="0">
                <a:latin typeface="Arial"/>
                <a:cs typeface="Arial"/>
              </a:rPr>
              <a:t>JetBrains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       Bamboo (</a:t>
            </a:r>
            <a:r>
              <a:rPr lang="en-US" sz="2400" dirty="0" err="1" smtClean="0">
                <a:latin typeface="Arial"/>
                <a:cs typeface="Arial"/>
              </a:rPr>
              <a:t>Atlassian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       </a:t>
            </a:r>
            <a:r>
              <a:rPr lang="en-US" sz="2400" dirty="0" err="1" smtClean="0">
                <a:latin typeface="Arial"/>
                <a:cs typeface="Arial"/>
              </a:rPr>
              <a:t>CruiseControl</a:t>
            </a:r>
            <a:r>
              <a:rPr lang="en-US" sz="2400" dirty="0" smtClean="0">
                <a:latin typeface="Arial"/>
                <a:cs typeface="Arial"/>
              </a:rPr>
              <a:t> / CruiseControl.NET (open source)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2" y="2072420"/>
            <a:ext cx="474261" cy="39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3" y="1622072"/>
            <a:ext cx="339092" cy="46923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2" y="2478381"/>
            <a:ext cx="483314" cy="49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31" y="2951938"/>
            <a:ext cx="361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4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Appendix 2: 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Subversion (SVN)</a:t>
            </a: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latin typeface="Arial"/>
                <a:cs typeface="Arial"/>
              </a:rPr>
              <a:t>Git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Team Foundation Server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Mercurial (Hg)</a:t>
            </a: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latin typeface="Arial"/>
                <a:cs typeface="Arial"/>
              </a:rPr>
              <a:t>AccuRev</a:t>
            </a:r>
            <a:endParaRPr lang="en-US" sz="2400" dirty="0" smtClean="0">
              <a:latin typeface="Arial"/>
              <a:cs typeface="Arial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Surround SCM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0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/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35"/>
            <a:ext cx="8229600" cy="4393870"/>
          </a:xfrm>
        </p:spPr>
        <p:txBody>
          <a:bodyPr>
            <a:norm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ehwang@practicefusion.com</a:t>
            </a:r>
            <a:endParaRPr lang="en-US" dirty="0" smtClean="0"/>
          </a:p>
          <a:p>
            <a:r>
              <a:rPr lang="en-US" dirty="0" smtClean="0"/>
              <a:t>       @</a:t>
            </a:r>
            <a:r>
              <a:rPr lang="en-US" dirty="0" err="1" smtClean="0"/>
              <a:t>ernestedcode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github.com/CF9/Databases.RGDemo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b="1" i="1" dirty="0" smtClean="0">
                <a:solidFill>
                  <a:srgbClr val="FF0000"/>
                </a:solidFill>
              </a:rPr>
              <a:t>Practice Fusion </a:t>
            </a:r>
            <a:r>
              <a:rPr lang="en-US" b="1" i="1" dirty="0">
                <a:solidFill>
                  <a:srgbClr val="FF0000"/>
                </a:solidFill>
              </a:rPr>
              <a:t>is </a:t>
            </a:r>
            <a:r>
              <a:rPr lang="en-US" b="1" i="1" dirty="0" smtClean="0">
                <a:solidFill>
                  <a:srgbClr val="FF0000"/>
                </a:solidFill>
              </a:rPr>
              <a:t>Hiring </a:t>
            </a:r>
            <a:r>
              <a:rPr lang="en-US" dirty="0" smtClean="0"/>
              <a:t>(email 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dirty="0" smtClean="0">
                <a:hlinkClick r:id="rId5"/>
              </a:rPr>
              <a:t>http://practicefusion.com/careers/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     facebook.com/</a:t>
            </a:r>
            <a:r>
              <a:rPr lang="en-US" dirty="0" err="1" smtClean="0"/>
              <a:t>practicefusion</a:t>
            </a:r>
            <a:endParaRPr lang="en-US" dirty="0" smtClean="0"/>
          </a:p>
          <a:p>
            <a:r>
              <a:rPr lang="en-US" dirty="0" smtClean="0"/>
              <a:t>       @</a:t>
            </a:r>
            <a:r>
              <a:rPr lang="en-US" dirty="0" err="1" smtClean="0"/>
              <a:t>practicefusion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3" y="2363231"/>
            <a:ext cx="431827" cy="431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3" y="1785732"/>
            <a:ext cx="431826" cy="431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1" y="4248394"/>
            <a:ext cx="430480" cy="430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1" y="4774968"/>
            <a:ext cx="431826" cy="43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2" y="1270660"/>
            <a:ext cx="418605" cy="418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5" y="3345027"/>
            <a:ext cx="431826" cy="4318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am I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show how easy it is to apply CI principals to Database Development</a:t>
            </a:r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2" descr="http://1.bp.blogspot.com/-zs3wsTioXsM/TdQfndux5II/AAAAAAAAAtQ/XkPLnBpbHXY/s400/Mary_Tyler_Moore_throwing_hat_in_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18" y="2585225"/>
            <a:ext cx="3619500" cy="2705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255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4" y="4322617"/>
            <a:ext cx="3333695" cy="222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“How To” guide for automating your day-to-day maintenance tasks by…</a:t>
            </a:r>
          </a:p>
          <a:p>
            <a:r>
              <a:rPr lang="en-GB" sz="2400" b="1" dirty="0" smtClean="0"/>
              <a:t>*Easily*</a:t>
            </a:r>
            <a:r>
              <a:rPr lang="en-GB" sz="2400" dirty="0" smtClean="0"/>
              <a:t> Versioning your database using </a:t>
            </a:r>
            <a:r>
              <a:rPr lang="en-GB" sz="2400" b="1" dirty="0" smtClean="0">
                <a:solidFill>
                  <a:srgbClr val="C00000"/>
                </a:solidFill>
              </a:rPr>
              <a:t>Red Gate SQL Source Control</a:t>
            </a:r>
          </a:p>
          <a:p>
            <a:r>
              <a:rPr lang="en-GB" sz="2400" dirty="0" smtClean="0"/>
              <a:t>Using Continuous Integration (via Jenkins) to validate Database builds</a:t>
            </a:r>
          </a:p>
          <a:p>
            <a:r>
              <a:rPr lang="en-GB" sz="2400" dirty="0" smtClean="0"/>
              <a:t>Using Jenkins to automate database deployments</a:t>
            </a:r>
          </a:p>
          <a:p>
            <a:r>
              <a:rPr lang="en-GB" sz="2400" dirty="0" smtClean="0"/>
              <a:t>Using </a:t>
            </a:r>
            <a:r>
              <a:rPr lang="en-GB" sz="2400" dirty="0"/>
              <a:t>CI / </a:t>
            </a:r>
            <a:r>
              <a:rPr lang="en-GB" sz="2400" dirty="0" err="1"/>
              <a:t>tSQLt</a:t>
            </a:r>
            <a:r>
              <a:rPr lang="en-GB" sz="2400" dirty="0"/>
              <a:t>  </a:t>
            </a:r>
            <a:r>
              <a:rPr lang="en-GB" sz="2400" dirty="0" smtClean="0"/>
              <a:t>/ </a:t>
            </a:r>
            <a:r>
              <a:rPr lang="en-GB" sz="2400" b="1" dirty="0" smtClean="0">
                <a:solidFill>
                  <a:srgbClr val="C00000"/>
                </a:solidFill>
              </a:rPr>
              <a:t>SQL Test</a:t>
            </a:r>
            <a:r>
              <a:rPr lang="en-GB" sz="2400" b="1" dirty="0" smtClean="0"/>
              <a:t> </a:t>
            </a:r>
            <a:r>
              <a:rPr lang="en-GB" sz="2400" dirty="0" smtClean="0"/>
              <a:t>to run unit tests</a:t>
            </a:r>
            <a:endParaRPr lang="en-GB" sz="2400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4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77" y="3620467"/>
            <a:ext cx="2683823" cy="26838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Experience with </a:t>
            </a:r>
            <a:r>
              <a:rPr lang="en-GB" dirty="0"/>
              <a:t>s</a:t>
            </a:r>
            <a:r>
              <a:rPr lang="en-GB" dirty="0" smtClean="0"/>
              <a:t>ource control management systems (</a:t>
            </a:r>
            <a:r>
              <a:rPr lang="en-GB" dirty="0" err="1" smtClean="0"/>
              <a:t>svn</a:t>
            </a:r>
            <a:r>
              <a:rPr lang="en-GB" dirty="0" smtClean="0"/>
              <a:t>, TFS, git, Hg)</a:t>
            </a:r>
          </a:p>
          <a:p>
            <a:r>
              <a:rPr lang="en-GB" dirty="0" smtClean="0"/>
              <a:t>Familiarity with Continuous Integration Products (Jenkins, Team City, Cruise Control)</a:t>
            </a:r>
          </a:p>
          <a:p>
            <a:r>
              <a:rPr lang="en-GB" dirty="0" smtClean="0"/>
              <a:t>Awareness of build scripting languages (ant, </a:t>
            </a:r>
            <a:r>
              <a:rPr lang="en-GB" dirty="0" err="1" smtClean="0"/>
              <a:t>MSBuild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5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software is used?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/>
                <a:cs typeface="Arial"/>
              </a:rPr>
              <a:t>      SQL </a:t>
            </a:r>
            <a:r>
              <a:rPr lang="en-US" sz="2400">
                <a:latin typeface="Arial"/>
                <a:cs typeface="Arial"/>
              </a:rPr>
              <a:t>Server </a:t>
            </a:r>
            <a:r>
              <a:rPr lang="en-US" sz="2400" smtClean="0">
                <a:latin typeface="Arial"/>
                <a:cs typeface="Arial"/>
              </a:rPr>
              <a:t>2008 / 2012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Red </a:t>
            </a:r>
            <a:r>
              <a:rPr lang="en-US" sz="2400" dirty="0">
                <a:latin typeface="Arial"/>
                <a:cs typeface="Arial"/>
              </a:rPr>
              <a:t>Gate SQL Source </a:t>
            </a:r>
            <a:r>
              <a:rPr lang="en-US" sz="2400" dirty="0" smtClean="0">
                <a:latin typeface="Arial"/>
                <a:cs typeface="Arial"/>
              </a:rPr>
              <a:t>Control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Red </a:t>
            </a:r>
            <a:r>
              <a:rPr lang="en-US" sz="2400" dirty="0">
                <a:latin typeface="Arial"/>
                <a:cs typeface="Arial"/>
              </a:rPr>
              <a:t>Gate SQL </a:t>
            </a:r>
            <a:r>
              <a:rPr lang="en-US" sz="2400" dirty="0" smtClean="0">
                <a:latin typeface="Arial"/>
                <a:cs typeface="Arial"/>
              </a:rPr>
              <a:t>Compare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Red </a:t>
            </a:r>
            <a:r>
              <a:rPr lang="en-US" sz="2400" dirty="0">
                <a:latin typeface="Arial"/>
                <a:cs typeface="Arial"/>
              </a:rPr>
              <a:t>Gate SQL Data </a:t>
            </a:r>
            <a:r>
              <a:rPr lang="en-US" sz="2400" dirty="0" smtClean="0">
                <a:latin typeface="Arial"/>
                <a:cs typeface="Arial"/>
              </a:rPr>
              <a:t>Compare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      Jenkins </a:t>
            </a:r>
            <a:r>
              <a:rPr lang="en-US" sz="2400" dirty="0">
                <a:latin typeface="Arial"/>
                <a:cs typeface="Arial"/>
              </a:rPr>
              <a:t>Continuous Integration </a:t>
            </a:r>
            <a:r>
              <a:rPr lang="en-US" sz="2400" dirty="0" smtClean="0">
                <a:latin typeface="Arial"/>
                <a:cs typeface="Arial"/>
              </a:rPr>
              <a:t>Server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      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http://jenkins-ci.org/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Promoted Build </a:t>
            </a:r>
            <a:r>
              <a:rPr lang="en-US" sz="2400" dirty="0" smtClean="0">
                <a:latin typeface="Arial"/>
                <a:cs typeface="Arial"/>
              </a:rPr>
              <a:t>Plugin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Copy Artifacts Plugin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Version Plugin</a:t>
            </a:r>
          </a:p>
          <a:p>
            <a:pPr lvl="1"/>
            <a:r>
              <a:rPr lang="en-US" sz="2400" dirty="0" err="1">
                <a:latin typeface="Arial"/>
                <a:cs typeface="Arial"/>
              </a:rPr>
              <a:t>Git</a:t>
            </a:r>
            <a:r>
              <a:rPr lang="en-US" sz="2400" dirty="0">
                <a:latin typeface="Arial"/>
                <a:cs typeface="Arial"/>
              </a:rPr>
              <a:t> Plugin</a:t>
            </a:r>
          </a:p>
          <a:p>
            <a:r>
              <a:rPr lang="en-US" sz="2400" dirty="0" smtClean="0">
                <a:latin typeface="Arial"/>
                <a:cs typeface="Arial"/>
              </a:rPr>
              <a:t>      </a:t>
            </a:r>
            <a:r>
              <a:rPr lang="en-US" sz="2400" dirty="0" err="1" smtClean="0">
                <a:latin typeface="Arial"/>
                <a:cs typeface="Arial"/>
              </a:rPr>
              <a:t>MSBuild</a:t>
            </a:r>
            <a:endParaRPr lang="en-US" sz="2400" dirty="0">
              <a:latin typeface="Arial"/>
              <a:cs typeface="Arial"/>
            </a:endParaRPr>
          </a:p>
          <a:p>
            <a:endParaRPr lang="en-GB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50" y="3610074"/>
            <a:ext cx="1818267" cy="251608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5" y="2058603"/>
            <a:ext cx="400253" cy="400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6" y="2479832"/>
            <a:ext cx="467631" cy="467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4" y="3355026"/>
            <a:ext cx="368624" cy="5100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9" y="2949869"/>
            <a:ext cx="365760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0" y="5558271"/>
            <a:ext cx="430772" cy="3063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6" y="1600199"/>
            <a:ext cx="458403" cy="4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Source Control Plug in for SQL Server Management Studio</a:t>
            </a:r>
          </a:p>
          <a:p>
            <a:r>
              <a:rPr lang="en-US" sz="2400" dirty="0" smtClean="0">
                <a:latin typeface="Arial"/>
                <a:cs typeface="Arial"/>
              </a:rPr>
              <a:t>Creates a “snapshot” of the database schema defined by CREATE scripts</a:t>
            </a:r>
          </a:p>
          <a:p>
            <a:r>
              <a:rPr lang="en-US" sz="2400" dirty="0" smtClean="0">
                <a:latin typeface="Arial"/>
                <a:cs typeface="Arial"/>
              </a:rPr>
              <a:t>Snapshot is consumable by </a:t>
            </a:r>
            <a:r>
              <a:rPr lang="en-US" sz="2400" b="1" dirty="0" smtClean="0">
                <a:solidFill>
                  <a:srgbClr val="C00000"/>
                </a:solidFill>
                <a:latin typeface="Arial"/>
                <a:cs typeface="Arial"/>
              </a:rPr>
              <a:t>SQL Compare</a:t>
            </a:r>
            <a:r>
              <a:rPr lang="en-US" sz="2400" dirty="0" smtClean="0">
                <a:latin typeface="Arial"/>
                <a:cs typeface="Arial"/>
              </a:rPr>
              <a:t> and may be used to compare against the schema of an actual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71" y="5135088"/>
            <a:ext cx="1260430" cy="1008344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5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0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Arial"/>
                <a:cs typeface="Arial"/>
              </a:rPr>
              <a:t>SQL Source Control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is to </a:t>
            </a:r>
            <a:r>
              <a:rPr lang="en-US" sz="2400" dirty="0" smtClean="0">
                <a:latin typeface="Arial"/>
                <a:cs typeface="Arial"/>
              </a:rPr>
              <a:t>SSMS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2400" dirty="0" smtClean="0">
                <a:latin typeface="Arial"/>
                <a:cs typeface="Arial"/>
              </a:rPr>
              <a:t>as</a:t>
            </a:r>
            <a:r>
              <a:rPr lang="en-US" sz="2400" dirty="0">
                <a:latin typeface="Arial"/>
                <a:cs typeface="Arial"/>
              </a:rPr>
              <a:t/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 err="1" smtClean="0">
                <a:latin typeface="Arial"/>
                <a:cs typeface="Arial"/>
              </a:rPr>
              <a:t>TortoiseSVN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is to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Windows Explorer</a:t>
            </a:r>
          </a:p>
          <a:p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35" y="3162300"/>
            <a:ext cx="5334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3" y="3048000"/>
            <a:ext cx="762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54" y="4441471"/>
            <a:ext cx="1192975" cy="867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88" y="4336933"/>
            <a:ext cx="1076695" cy="1076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6" y="2889301"/>
            <a:ext cx="1079398" cy="1079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6" y="4229691"/>
            <a:ext cx="1079398" cy="10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Environment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8028102" y="157880"/>
            <a:ext cx="816516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#sqlcity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49" y="4008989"/>
            <a:ext cx="581198" cy="581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17" y="1864237"/>
            <a:ext cx="950782" cy="950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75" y="4044046"/>
            <a:ext cx="581198" cy="581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43" y="3911869"/>
            <a:ext cx="611043" cy="8455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14517" y="1422363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GitHub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34506" y="4706370"/>
            <a:ext cx="192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 Copy of</a:t>
            </a:r>
            <a:br>
              <a:rPr lang="en-US" dirty="0" smtClean="0"/>
            </a:br>
            <a:r>
              <a:rPr lang="en-US" dirty="0" err="1" smtClean="0"/>
              <a:t>RGDemo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68262" y="4827636"/>
            <a:ext cx="168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Dev, QA, &amp; Prod</a:t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854" y="3429047"/>
            <a:ext cx="2650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Developer Workstation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64826" y="3100948"/>
            <a:ext cx="2986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Build and Database Server</a:t>
            </a:r>
            <a:br>
              <a:rPr lang="en-US" sz="2000" b="1" dirty="0" smtClean="0"/>
            </a:br>
            <a:r>
              <a:rPr lang="en-US" sz="2000" b="1" dirty="0" smtClean="0"/>
              <a:t>(Windows Azure VM)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74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852</Words>
  <Application>Microsoft Office PowerPoint</Application>
  <PresentationFormat>On-screen Show (4:3)</PresentationFormat>
  <Paragraphs>181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rq</vt:lpstr>
      <vt:lpstr>SQL Server Continuous Integration using Jenkins and Red Gate</vt:lpstr>
      <vt:lpstr>Who am I?</vt:lpstr>
      <vt:lpstr>Why am I here?</vt:lpstr>
      <vt:lpstr>What’s this?</vt:lpstr>
      <vt:lpstr>Prerequisites</vt:lpstr>
      <vt:lpstr>What software is used?</vt:lpstr>
      <vt:lpstr>What is SQL Source Control?</vt:lpstr>
      <vt:lpstr>What is SQL Source Control?</vt:lpstr>
      <vt:lpstr>Demo Environment</vt:lpstr>
      <vt:lpstr>Committing Changes to Source Control</vt:lpstr>
      <vt:lpstr>How does Continuous Integration fit in?</vt:lpstr>
      <vt:lpstr>Breaking the Build</vt:lpstr>
      <vt:lpstr>Deploying Changes to Different Environments</vt:lpstr>
      <vt:lpstr>Deploying to Dev / QA</vt:lpstr>
      <vt:lpstr>Creating a Database “Version”</vt:lpstr>
      <vt:lpstr>Versioning your Database</vt:lpstr>
      <vt:lpstr>Unit Testing with tSQLt  and SQL Test</vt:lpstr>
      <vt:lpstr>Unit Testing with tSQLt / SQL Test</vt:lpstr>
      <vt:lpstr>What did SQL Source Control do for us?</vt:lpstr>
      <vt:lpstr>Considerations</vt:lpstr>
      <vt:lpstr>Appendix 1: Other CI Servers</vt:lpstr>
      <vt:lpstr>Appendix 2: Other Source Control Systems</vt:lpstr>
      <vt:lpstr>Links / Contact Info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Ernest Hwang</cp:lastModifiedBy>
  <cp:revision>176</cp:revision>
  <dcterms:created xsi:type="dcterms:W3CDTF">2011-06-22T09:06:31Z</dcterms:created>
  <dcterms:modified xsi:type="dcterms:W3CDTF">2013-04-11T03:31:39Z</dcterms:modified>
</cp:coreProperties>
</file>