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9" r:id="rId3"/>
    <p:sldId id="278" r:id="rId4"/>
    <p:sldId id="271" r:id="rId5"/>
    <p:sldId id="298" r:id="rId6"/>
    <p:sldId id="290" r:id="rId7"/>
    <p:sldId id="282" r:id="rId8"/>
    <p:sldId id="299" r:id="rId9"/>
    <p:sldId id="301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2" r:id="rId20"/>
    <p:sldId id="314" r:id="rId21"/>
    <p:sldId id="315" r:id="rId22"/>
    <p:sldId id="320" r:id="rId23"/>
    <p:sldId id="316" r:id="rId24"/>
    <p:sldId id="317" r:id="rId25"/>
    <p:sldId id="318" r:id="rId26"/>
    <p:sldId id="319" r:id="rId27"/>
    <p:sldId id="280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AB4C2F-2DBE-4FC4-A728-52EE62982B56}">
          <p14:sldIdLst>
            <p14:sldId id="257"/>
            <p14:sldId id="269"/>
            <p14:sldId id="278"/>
            <p14:sldId id="271"/>
            <p14:sldId id="298"/>
            <p14:sldId id="290"/>
            <p14:sldId id="282"/>
            <p14:sldId id="299"/>
            <p14:sldId id="301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  <p14:sldId id="315"/>
            <p14:sldId id="320"/>
            <p14:sldId id="316"/>
            <p14:sldId id="317"/>
            <p14:sldId id="318"/>
            <p14:sldId id="31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a manzo" initials="km" lastIdx="3" clrIdx="0">
    <p:extLst>
      <p:ext uri="{19B8F6BF-5375-455C-9EA6-DF929625EA0E}">
        <p15:presenceInfo xmlns:p15="http://schemas.microsoft.com/office/powerpoint/2012/main" userId="78ee48ac7c99b19a" providerId="Windows Live"/>
      </p:ext>
    </p:extLst>
  </p:cmAuthor>
  <p:cmAuthor id="2" name="William Tate" initials="WT" lastIdx="1" clrIdx="1">
    <p:extLst>
      <p:ext uri="{19B8F6BF-5375-455C-9EA6-DF929625EA0E}">
        <p15:presenceInfo xmlns:p15="http://schemas.microsoft.com/office/powerpoint/2012/main" userId="2654a77b500186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F6DA0-65BC-4D8F-B526-D1438C782A07}" v="9" dt="2021-01-22T01:30:45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</a:rPr>
              <a:t>Evaluation of Stock Market Trading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3CE18-CE02-4A74-8429-3AFF760E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>
                <a:latin typeface="+mj-lt"/>
              </a:rPr>
              <a:t>Carlos Gattorno</a:t>
            </a:r>
          </a:p>
          <a:p>
            <a:r>
              <a:rPr lang="en-US" sz="2400" b="1">
                <a:latin typeface="+mj-lt"/>
              </a:rPr>
              <a:t>George Murnane</a:t>
            </a:r>
          </a:p>
          <a:p>
            <a:r>
              <a:rPr lang="en-US" sz="2400" b="1">
                <a:latin typeface="+mj-lt"/>
              </a:rPr>
              <a:t>William 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857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56" y="5153226"/>
            <a:ext cx="9225506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results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D88E9-5256-4377-B446-696AAD59569B}"/>
              </a:ext>
            </a:extLst>
          </p:cNvPr>
          <p:cNvSpPr txBox="1"/>
          <p:nvPr/>
        </p:nvSpPr>
        <p:spPr>
          <a:xfrm>
            <a:off x="0" y="55039"/>
            <a:ext cx="12120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With our Apple stock data, the Predicted model helps to explain when to sell and buy ----- 150% over 3 years.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B7130-C7A1-430A-A229-EF8783DB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76" y="1132257"/>
            <a:ext cx="6403727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0" y="551142"/>
            <a:ext cx="12113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/>
            <a:r>
              <a:rPr lang="en-US" sz="4800" i="1" dirty="0">
                <a:solidFill>
                  <a:srgbClr val="FFFFFF"/>
                </a:solidFill>
              </a:rPr>
              <a:t>Long Short-Term Memory (LSTM) </a:t>
            </a:r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59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43949" y="551143"/>
            <a:ext cx="11217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/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Model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464EB-3D62-4582-8C55-F788851E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4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C0D92-CE92-45E6-BB97-28A6982109D7}"/>
              </a:ext>
            </a:extLst>
          </p:cNvPr>
          <p:cNvSpPr txBox="1"/>
          <p:nvPr/>
        </p:nvSpPr>
        <p:spPr>
          <a:xfrm>
            <a:off x="5553151" y="140938"/>
            <a:ext cx="6109854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Part 1: Get the data and clean up</a:t>
            </a:r>
          </a:p>
          <a:p>
            <a:endParaRPr lang="en-US" sz="900" dirty="0"/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Read in stock price data directly from Yahoo as Pandas </a:t>
            </a:r>
            <a:r>
              <a:rPr lang="en-US" dirty="0" err="1"/>
              <a:t>dataframe</a:t>
            </a:r>
            <a:endParaRPr lang="en-US" dirty="0"/>
          </a:p>
          <a:p>
            <a:pPr marL="461963" lvl="1" indent="-2349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Create ‘</a:t>
            </a:r>
            <a:r>
              <a:rPr lang="en-US" dirty="0" err="1"/>
              <a:t>Prev_Close</a:t>
            </a:r>
            <a:r>
              <a:rPr lang="en-US" dirty="0"/>
              <a:t>’ column</a:t>
            </a:r>
          </a:p>
          <a:p>
            <a:pPr marL="461963" lvl="1" indent="-2349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461963" lvl="1" indent="-234950">
              <a:buFont typeface="Arial" panose="020B0604020202020204" pitchFamily="34" charset="0"/>
              <a:buChar char="•"/>
            </a:pPr>
            <a:r>
              <a:rPr lang="en-US" dirty="0"/>
              <a:t>Create ‘</a:t>
            </a:r>
            <a:r>
              <a:rPr lang="en-US" dirty="0" err="1"/>
              <a:t>rapp</a:t>
            </a:r>
            <a:r>
              <a:rPr lang="en-US" dirty="0"/>
              <a:t>’ column</a:t>
            </a:r>
          </a:p>
        </p:txBody>
      </p:sp>
    </p:spTree>
    <p:extLst>
      <p:ext uri="{BB962C8B-B14F-4D97-AF65-F5344CB8AC3E}">
        <p14:creationId xmlns:p14="http://schemas.microsoft.com/office/powerpoint/2010/main" val="283131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8E8C1-900D-40FC-A06F-69958A9D9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24"/>
          <a:stretch/>
        </p:blipFill>
        <p:spPr>
          <a:xfrm>
            <a:off x="0" y="0"/>
            <a:ext cx="12192000" cy="27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Modeling 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B0847-3D7B-45C4-9FCC-A1BAEDE3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-575"/>
            <a:ext cx="12192000" cy="1680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BC629-4187-42D1-B71E-CAE7CC04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2" y="1774342"/>
            <a:ext cx="12192000" cy="3093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CE9BE-CD5E-4200-BD89-901BA7F9EA4E}"/>
              </a:ext>
            </a:extLst>
          </p:cNvPr>
          <p:cNvSpPr txBox="1"/>
          <p:nvPr/>
        </p:nvSpPr>
        <p:spPr>
          <a:xfrm>
            <a:off x="7606145" y="2230582"/>
            <a:ext cx="4343532" cy="1288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number of epochs to run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the model</a:t>
            </a:r>
          </a:p>
          <a:p>
            <a:pPr marL="234950" indent="-234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the model loss</a:t>
            </a:r>
          </a:p>
        </p:txBody>
      </p:sp>
    </p:spTree>
    <p:extLst>
      <p:ext uri="{BB962C8B-B14F-4D97-AF65-F5344CB8AC3E}">
        <p14:creationId xmlns:p14="http://schemas.microsoft.com/office/powerpoint/2010/main" val="137589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LOSS 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ADFCD-46C4-4348-A66B-673E1EF4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2" y="-1"/>
            <a:ext cx="7041490" cy="49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PREDICTION VS ACTUAL</a:t>
            </a:r>
          </a:p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9E01C-69D5-4BD1-BD0D-CB790725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-575"/>
            <a:ext cx="7548879" cy="2636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130F62-647E-41D7-BEA4-63774C8F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66" y="2596701"/>
            <a:ext cx="6556992" cy="2299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975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evaluation(LSTM)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D3A5CD4-EDE9-48DD-BF9A-ECD5BC3D3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15311" y="551142"/>
            <a:ext cx="11246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/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93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23" y="5519758"/>
            <a:ext cx="9225506" cy="800649"/>
          </a:xfrm>
        </p:spPr>
        <p:txBody>
          <a:bodyPr>
            <a:normAutofit fontScale="55000" lnSpcReduction="20000"/>
          </a:bodyPr>
          <a:lstStyle/>
          <a:p>
            <a:r>
              <a:rPr lang="en-US" sz="8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Support Vector Machine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 descr="Import Libraries&#10;">
            <a:extLst>
              <a:ext uri="{FF2B5EF4-FFF2-40B4-BE49-F238E27FC236}">
                <a16:creationId xmlns:a16="http://schemas.microsoft.com/office/drawing/2014/main" id="{77163FF5-7B8F-4163-94C0-1F5C3776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777"/>
            <a:ext cx="6794309" cy="13674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E582D92-B22C-4492-B20E-E757958D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2635"/>
            <a:ext cx="7650468" cy="2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83DC4-6090-4601-AA21-70469BA11B96}"/>
              </a:ext>
            </a:extLst>
          </p:cNvPr>
          <p:cNvSpPr txBox="1"/>
          <p:nvPr/>
        </p:nvSpPr>
        <p:spPr>
          <a:xfrm>
            <a:off x="0" y="91108"/>
            <a:ext cx="11521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SVM classifies data by finding the best hyperplane that separates all data points of one class from those of the other class</a:t>
            </a:r>
          </a:p>
        </p:txBody>
      </p:sp>
    </p:spTree>
    <p:extLst>
      <p:ext uri="{BB962C8B-B14F-4D97-AF65-F5344CB8AC3E}">
        <p14:creationId xmlns:p14="http://schemas.microsoft.com/office/powerpoint/2010/main" val="38007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828348"/>
            <a:ext cx="10058400" cy="3892168"/>
          </a:xfrm>
        </p:spPr>
        <p:txBody>
          <a:bodyPr anchor="ctr">
            <a:normAutofit/>
          </a:bodyPr>
          <a:lstStyle/>
          <a:p>
            <a:pPr marL="461963" indent="-461963">
              <a:buNone/>
            </a:pPr>
            <a:r>
              <a:rPr lang="en-US" sz="4900" i="1" dirty="0">
                <a:solidFill>
                  <a:srgbClr val="FFFFFF"/>
                </a:solidFill>
              </a:rPr>
              <a:t>Our Goal…</a:t>
            </a:r>
            <a:br>
              <a:rPr lang="en-US" sz="49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Create a profitable stock market trading algorithm using one or more deep learning models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5084243"/>
            <a:ext cx="10058400" cy="1470722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Motivation &amp; 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1195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27" y="5463230"/>
            <a:ext cx="11836311" cy="884539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Fetch and Preparation(SVM)</a:t>
            </a:r>
          </a:p>
          <a:p>
            <a:pPr algn="ctr"/>
            <a:endParaRPr lang="en-US" sz="46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C4D95B-E067-43F8-BD8A-A7DAC592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" y="1473200"/>
            <a:ext cx="4998574" cy="120617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1791EA2-D22B-4F34-8F12-B61ED915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" y="96722"/>
            <a:ext cx="3910120" cy="120617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D2A59B-C83F-4803-A520-79D57855C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29" y="125221"/>
            <a:ext cx="6871229" cy="1222262"/>
          </a:xfrm>
          <a:prstGeom prst="rect">
            <a:avLst/>
          </a:prstGeo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3CE3E6F-AE0E-4CAC-9E70-4C478CB59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94" y="1501776"/>
            <a:ext cx="6042264" cy="34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27" y="5463230"/>
            <a:ext cx="11836311" cy="884539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MODEL(SVM)</a:t>
            </a:r>
          </a:p>
          <a:p>
            <a:pPr algn="ctr"/>
            <a:endParaRPr lang="en-US" sz="46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1A646-7145-4D85-B1AD-4D88758CF2BB}"/>
              </a:ext>
            </a:extLst>
          </p:cNvPr>
          <p:cNvSpPr txBox="1"/>
          <p:nvPr/>
        </p:nvSpPr>
        <p:spPr>
          <a:xfrm>
            <a:off x="177827" y="80730"/>
            <a:ext cx="10019639" cy="800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Determine the correct trading signal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777D13-9E30-4317-8B6B-7D871126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713"/>
            <a:ext cx="9369628" cy="515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FB296E-56EB-402C-ADA2-4AD46416E211}"/>
              </a:ext>
            </a:extLst>
          </p:cNvPr>
          <p:cNvSpPr txBox="1"/>
          <p:nvPr/>
        </p:nvSpPr>
        <p:spPr>
          <a:xfrm>
            <a:off x="1658" y="1014041"/>
            <a:ext cx="11707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tomorrow's price is greater than today's price, then we will buy Apple stock, else we will sell the stock.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will store 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+1 </a:t>
            </a:r>
            <a:r>
              <a:rPr lang="en-US" dirty="0">
                <a:solidFill>
                  <a:schemeClr val="bg1"/>
                </a:solidFill>
              </a:rPr>
              <a:t>for buy signal and 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-1 </a:t>
            </a:r>
            <a:r>
              <a:rPr lang="en-US" dirty="0">
                <a:solidFill>
                  <a:schemeClr val="bg1"/>
                </a:solidFill>
              </a:rPr>
              <a:t>for sell signal in the Signal column. 'y' is a target dataset storing the correct trading signal which the machine learning algorithm will try to predict.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0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27" y="5463230"/>
            <a:ext cx="11836311" cy="884539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MODEL(SVM)</a:t>
            </a:r>
          </a:p>
          <a:p>
            <a:pPr algn="ctr"/>
            <a:endParaRPr lang="en-US" sz="4600" b="0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3DC58-9B25-43C5-A89F-A81221DF86B3}"/>
              </a:ext>
            </a:extLst>
          </p:cNvPr>
          <p:cNvSpPr txBox="1"/>
          <p:nvPr/>
        </p:nvSpPr>
        <p:spPr>
          <a:xfrm>
            <a:off x="-417627" y="0"/>
            <a:ext cx="5669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Creation of predictors datasets</a:t>
            </a:r>
          </a:p>
          <a:p>
            <a:endParaRPr lang="en-US" dirty="0"/>
          </a:p>
        </p:txBody>
      </p:sp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43E9D9-2B62-4CCD-829C-E2CB7A66E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691"/>
            <a:ext cx="6516209" cy="1358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1818F4-7EA9-4CDB-949F-E1DFF8FC23C2}"/>
              </a:ext>
            </a:extLst>
          </p:cNvPr>
          <p:cNvSpPr txBox="1"/>
          <p:nvPr/>
        </p:nvSpPr>
        <p:spPr>
          <a:xfrm>
            <a:off x="-41684" y="558406"/>
            <a:ext cx="11168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X is a dataset that holds the variables which are used to predict y, that is, whether Apple stock price will go up (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+1</a:t>
            </a:r>
            <a:r>
              <a:rPr lang="en-US" dirty="0">
                <a:solidFill>
                  <a:schemeClr val="bg1"/>
                </a:solidFill>
              </a:rPr>
              <a:t>) or go down (</a:t>
            </a:r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-1</a:t>
            </a:r>
            <a:r>
              <a:rPr lang="en-US" dirty="0">
                <a:solidFill>
                  <a:schemeClr val="bg1"/>
                </a:solidFill>
              </a:rPr>
              <a:t>) tomorrow. The X consists of variables such as 'Open - Close', 'High - Low' and 'Volume'. These can be understood as indicators based on which the algorithm will predict tomorrow's trend.</a:t>
            </a:r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BF095-6F5B-4C07-BD62-3F78AD01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12" y="1901185"/>
            <a:ext cx="3393852" cy="21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2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69EDB7-5951-4F5A-ABCF-86B453A9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97" y="1031380"/>
            <a:ext cx="4261281" cy="2225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19E3B-A778-4953-9B05-E6316364E205}"/>
              </a:ext>
            </a:extLst>
          </p:cNvPr>
          <p:cNvSpPr txBox="1"/>
          <p:nvPr/>
        </p:nvSpPr>
        <p:spPr>
          <a:xfrm>
            <a:off x="3073717" y="448352"/>
            <a:ext cx="562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Train and Test Data Split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46C531-BED4-4AA3-B814-11DF07CB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58" y="3963127"/>
            <a:ext cx="4176422" cy="461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CFD14F-E4EE-4D61-8086-7F6B8B51839B}"/>
              </a:ext>
            </a:extLst>
          </p:cNvPr>
          <p:cNvSpPr txBox="1"/>
          <p:nvPr/>
        </p:nvSpPr>
        <p:spPr>
          <a:xfrm>
            <a:off x="4594828" y="3465198"/>
            <a:ext cx="258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Training the Model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66ACAF6A-0758-4B71-A026-F5265101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14676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Training (SVM)</a:t>
            </a:r>
          </a:p>
        </p:txBody>
      </p:sp>
    </p:spTree>
    <p:extLst>
      <p:ext uri="{BB962C8B-B14F-4D97-AF65-F5344CB8AC3E}">
        <p14:creationId xmlns:p14="http://schemas.microsoft.com/office/powerpoint/2010/main" val="33837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D4BC17F-1CF0-4496-9F09-18B9D568E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8" y="1624731"/>
            <a:ext cx="7396687" cy="1423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87A61-22CA-4E46-8187-C26C803FE439}"/>
              </a:ext>
            </a:extLst>
          </p:cNvPr>
          <p:cNvSpPr txBox="1"/>
          <p:nvPr/>
        </p:nvSpPr>
        <p:spPr>
          <a:xfrm>
            <a:off x="3783486" y="344802"/>
            <a:ext cx="420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Evaluate Classifier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96242-1F87-4A7A-9E49-BF92758B75F3}"/>
              </a:ext>
            </a:extLst>
          </p:cNvPr>
          <p:cNvSpPr txBox="1"/>
          <p:nvPr/>
        </p:nvSpPr>
        <p:spPr>
          <a:xfrm>
            <a:off x="2469454" y="806467"/>
            <a:ext cx="725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 the accuracy of the algorithm on the train and test data set, by comparing the actual values of Signal with the predicted values of Signal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29234-3AE1-4568-909B-6FA9A4ACCA40}"/>
              </a:ext>
            </a:extLst>
          </p:cNvPr>
          <p:cNvSpPr txBox="1"/>
          <p:nvPr/>
        </p:nvSpPr>
        <p:spPr>
          <a:xfrm>
            <a:off x="4560727" y="3003533"/>
            <a:ext cx="265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Train Accuracy: 54.93%</a:t>
            </a:r>
          </a:p>
          <a:p>
            <a:r>
              <a:rPr lang="en-US" dirty="0">
                <a:solidFill>
                  <a:schemeClr val="bg1"/>
                </a:solidFill>
              </a:rPr>
              <a:t>Test Accuracy: 55.24%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F6AA3-99EE-4906-9876-7F293006B621}"/>
              </a:ext>
            </a:extLst>
          </p:cNvPr>
          <p:cNvSpPr txBox="1"/>
          <p:nvPr/>
        </p:nvSpPr>
        <p:spPr>
          <a:xfrm>
            <a:off x="2276593" y="3974729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accuracy of 50%+ in test data suggests that the classifier model is effective.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906E4AD1-4F64-4E62-8ED3-0CDBB66FA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Evaluate the Model (SVM)</a:t>
            </a:r>
          </a:p>
        </p:txBody>
      </p:sp>
    </p:spTree>
    <p:extLst>
      <p:ext uri="{BB962C8B-B14F-4D97-AF65-F5344CB8AC3E}">
        <p14:creationId xmlns:p14="http://schemas.microsoft.com/office/powerpoint/2010/main" val="834933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8CCCC-A621-4D15-AB37-BB028487D638}"/>
              </a:ext>
            </a:extLst>
          </p:cNvPr>
          <p:cNvSpPr txBox="1">
            <a:spLocks/>
          </p:cNvSpPr>
          <p:nvPr/>
        </p:nvSpPr>
        <p:spPr>
          <a:xfrm>
            <a:off x="243830" y="-358952"/>
            <a:ext cx="10680914" cy="5244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2DAD0-65ED-4E0D-A0C8-7DC3EBF7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" y="675822"/>
            <a:ext cx="6517854" cy="47727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F122E82-B3EA-44D2-A1F3-E669B28CE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" y="1872060"/>
            <a:ext cx="5928773" cy="1378989"/>
          </a:xfrm>
          <a:prstGeom prst="rect">
            <a:avLst/>
          </a:prstGeom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D47E40A-4996-44C6-B56D-C4390C57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87" y="1941531"/>
            <a:ext cx="5904484" cy="3010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F02EAA-5358-47F6-B2D5-17B495688F64}"/>
              </a:ext>
            </a:extLst>
          </p:cNvPr>
          <p:cNvSpPr txBox="1"/>
          <p:nvPr/>
        </p:nvSpPr>
        <p:spPr>
          <a:xfrm>
            <a:off x="1434597" y="3528139"/>
            <a:ext cx="4763803" cy="66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As seen from the graph, the strategy generates a return of 75%+ for the test data 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AFE9F-4C19-4DB6-8329-D16CF3E5044D}"/>
              </a:ext>
            </a:extLst>
          </p:cNvPr>
          <p:cNvSpPr txBox="1"/>
          <p:nvPr/>
        </p:nvSpPr>
        <p:spPr>
          <a:xfrm>
            <a:off x="0" y="207109"/>
            <a:ext cx="95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predicts the signal (buy or sell) for the test data set using the cls.predict() function.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03B9C-B87F-4409-8457-9E42E9132EC0}"/>
              </a:ext>
            </a:extLst>
          </p:cNvPr>
          <p:cNvSpPr txBox="1"/>
          <p:nvPr/>
        </p:nvSpPr>
        <p:spPr>
          <a:xfrm>
            <a:off x="-42281" y="1381752"/>
            <a:ext cx="121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computes the strategy returns based on the predicted signal and then saves it in the column '</a:t>
            </a:r>
            <a:r>
              <a:rPr lang="en-US" dirty="0" err="1">
                <a:solidFill>
                  <a:schemeClr val="bg1"/>
                </a:solidFill>
              </a:rPr>
              <a:t>Strategy_Return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F8AC3-BB79-44D0-A31C-97A506E06897}"/>
              </a:ext>
            </a:extLst>
          </p:cNvPr>
          <p:cNvSpPr txBox="1"/>
          <p:nvPr/>
        </p:nvSpPr>
        <p:spPr>
          <a:xfrm>
            <a:off x="-1" y="5366317"/>
            <a:ext cx="116271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MODEL PREDICTION (SVM) &amp; STRATEGY IMPLEPLEMENTATION</a:t>
            </a:r>
          </a:p>
        </p:txBody>
      </p:sp>
    </p:spTree>
    <p:extLst>
      <p:ext uri="{BB962C8B-B14F-4D97-AF65-F5344CB8AC3E}">
        <p14:creationId xmlns:p14="http://schemas.microsoft.com/office/powerpoint/2010/main" val="289482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15311" y="551142"/>
            <a:ext cx="11246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/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conclusion</a:t>
            </a:r>
          </a:p>
          <a:p>
            <a:pPr marL="798513" indent="-342900">
              <a:buFont typeface="Arial" panose="020B0604020202020204" pitchFamily="34" charset="0"/>
              <a:buChar char="•"/>
            </a:pPr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was the most accurate</a:t>
            </a:r>
          </a:p>
          <a:p>
            <a:pPr marL="798513" indent="-342900">
              <a:buFont typeface="Arial" panose="020B0604020202020204" pitchFamily="34" charset="0"/>
              <a:buChar char="•"/>
            </a:pPr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was the second best</a:t>
            </a:r>
          </a:p>
          <a:p>
            <a:pPr marL="798513" indent="-342900">
              <a:buFont typeface="Arial" panose="020B0604020202020204" pitchFamily="34" charset="0"/>
              <a:buChar char="•"/>
            </a:pPr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was the weakest</a:t>
            </a:r>
            <a:endParaRPr lang="en-US" sz="2400" i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71875-8D9F-4E15-A82E-34EDDA4DCCAE}"/>
              </a:ext>
            </a:extLst>
          </p:cNvPr>
          <p:cNvSpPr txBox="1"/>
          <p:nvPr/>
        </p:nvSpPr>
        <p:spPr>
          <a:xfrm>
            <a:off x="167780" y="5568632"/>
            <a:ext cx="353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1350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95732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DISCUSSION / Q&amp;A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8A25E8-20C4-4AF2-880D-52795A791605}"/>
              </a:ext>
            </a:extLst>
          </p:cNvPr>
          <p:cNvSpPr txBox="1">
            <a:spLocks/>
          </p:cNvSpPr>
          <p:nvPr/>
        </p:nvSpPr>
        <p:spPr>
          <a:xfrm>
            <a:off x="239275" y="66674"/>
            <a:ext cx="11710402" cy="478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EE71D-ECFB-48D1-8A32-F50477506725}"/>
              </a:ext>
            </a:extLst>
          </p:cNvPr>
          <p:cNvSpPr txBox="1"/>
          <p:nvPr/>
        </p:nvSpPr>
        <p:spPr>
          <a:xfrm>
            <a:off x="1003230" y="924562"/>
            <a:ext cx="10064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Findings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Random Forest /LSTM Models/SVM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Predictive Abilities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Random Forest /LSTM Models/SVM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Issues addressed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Stock price prediction versus trade timing</a:t>
            </a:r>
          </a:p>
        </p:txBody>
      </p:sp>
    </p:spTree>
    <p:extLst>
      <p:ext uri="{BB962C8B-B14F-4D97-AF65-F5344CB8AC3E}">
        <p14:creationId xmlns:p14="http://schemas.microsoft.com/office/powerpoint/2010/main" val="12291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828348"/>
            <a:ext cx="10058400" cy="389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5986"/>
            <a:ext cx="10058400" cy="147072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MODEL(s) SUMMARY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85ED92-C997-4543-91EE-4D8FBC3CF3FE}"/>
              </a:ext>
            </a:extLst>
          </p:cNvPr>
          <p:cNvSpPr txBox="1">
            <a:spLocks/>
          </p:cNvSpPr>
          <p:nvPr/>
        </p:nvSpPr>
        <p:spPr>
          <a:xfrm>
            <a:off x="1011140" y="602370"/>
            <a:ext cx="10058400" cy="435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Machine learning models we utilized were: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Random Forest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Long Short-Term Memory (LSTM)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Support Vector Classifier (SVC)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FFFFFF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Trading strategies we explored were: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Moving Average of Closing Prices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Exponential Moving Average of Closing Prices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Exponential Moving Average of Daily Return Volatility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Bollinger Band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Buy and Hold</a:t>
            </a:r>
          </a:p>
        </p:txBody>
      </p:sp>
    </p:spTree>
    <p:extLst>
      <p:ext uri="{BB962C8B-B14F-4D97-AF65-F5344CB8AC3E}">
        <p14:creationId xmlns:p14="http://schemas.microsoft.com/office/powerpoint/2010/main" val="30514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5081364"/>
            <a:ext cx="9225506" cy="1389635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(All 3 models)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15311" y="551142"/>
            <a:ext cx="11246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used Yahoo Finance to get the data for Apple stock from 2016/1/6 to 2021/1/5. Our analysis is daily-based, and all the decisions are made using the closing price on the previous day.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two models incorporating moving average, our analysis started from 50 days after January 6, 2016 and ended on January 5, 2021 (due to using 50-day moving averages).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used Yahoo Finance and </a:t>
            </a:r>
            <a:r>
              <a:rPr lang="en-US" sz="2400" i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DataReader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obtain and load trading data for Apple stock.</a:t>
            </a:r>
          </a:p>
        </p:txBody>
      </p:sp>
    </p:spTree>
    <p:extLst>
      <p:ext uri="{BB962C8B-B14F-4D97-AF65-F5344CB8AC3E}">
        <p14:creationId xmlns:p14="http://schemas.microsoft.com/office/powerpoint/2010/main" val="37184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15311" y="551142"/>
            <a:ext cx="11246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613"/>
            <a:r>
              <a:rPr lang="en-US" sz="4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Trading Model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27585"/>
            <a:ext cx="9225506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DEC4B-6CE8-412D-89EF-EE30548F2EFD}"/>
              </a:ext>
            </a:extLst>
          </p:cNvPr>
          <p:cNvSpPr/>
          <p:nvPr/>
        </p:nvSpPr>
        <p:spPr>
          <a:xfrm>
            <a:off x="665260" y="89283"/>
            <a:ext cx="6943760" cy="486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-apple-system"/>
              </a:rPr>
              <a:t>Training Steps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  <a:latin typeface="-apple-system"/>
              </a:rPr>
              <a:t>Save Trading Signals as a CSV File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  <a:latin typeface="-apple-system"/>
              </a:rPr>
              <a:t>Read in CSV as Pandas </a:t>
            </a:r>
            <a:r>
              <a:rPr lang="en-US" i="1" dirty="0" err="1">
                <a:solidFill>
                  <a:schemeClr val="bg1"/>
                </a:solidFill>
                <a:latin typeface="-apple-system"/>
              </a:rPr>
              <a:t>DataFrame</a:t>
            </a:r>
            <a:endParaRPr lang="en-US" i="1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Set Index, Infer </a:t>
            </a:r>
            <a:r>
              <a:rPr lang="en-US" i="1" dirty="0" err="1">
                <a:solidFill>
                  <a:schemeClr val="bg1"/>
                </a:solidFill>
              </a:rPr>
              <a:t>DateTime</a:t>
            </a:r>
            <a:r>
              <a:rPr lang="en-US" i="1" dirty="0">
                <a:solidFill>
                  <a:schemeClr val="bg1"/>
                </a:solidFill>
              </a:rPr>
              <a:t> Format, and Drop Extraneous Columns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Set X-Variable List and Filter to Obtain Associated Values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Shift the </a:t>
            </a:r>
            <a:r>
              <a:rPr lang="en-US" i="1" dirty="0" err="1">
                <a:solidFill>
                  <a:schemeClr val="bg1"/>
                </a:solidFill>
              </a:rPr>
              <a:t>DataFrame</a:t>
            </a:r>
            <a:r>
              <a:rPr lang="en-US" i="1" dirty="0">
                <a:solidFill>
                  <a:schemeClr val="bg1"/>
                </a:solidFill>
              </a:rPr>
              <a:t> Index by 1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Drop NAs and Replace </a:t>
            </a:r>
            <a:r>
              <a:rPr lang="en-US" i="1" dirty="0" err="1">
                <a:solidFill>
                  <a:schemeClr val="bg1"/>
                </a:solidFill>
              </a:rPr>
              <a:t>Infs</a:t>
            </a:r>
            <a:r>
              <a:rPr lang="en-US" i="1" dirty="0">
                <a:solidFill>
                  <a:schemeClr val="bg1"/>
                </a:solidFill>
              </a:rPr>
              <a:t> (Positive/Negative Infinity)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Construct the Dependent Variable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Assign Training and Testing Windows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Separate X and y Training Datasets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Separate X and y Testing Datasets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Train Random Forest Model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Save Pre-Trained Model Using </a:t>
            </a:r>
            <a:r>
              <a:rPr lang="en-US" i="1" dirty="0" err="1">
                <a:solidFill>
                  <a:schemeClr val="bg1"/>
                </a:solidFill>
              </a:rPr>
              <a:t>Joblib</a:t>
            </a:r>
            <a:endParaRPr lang="en-US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Save </a:t>
            </a:r>
            <a:r>
              <a:rPr lang="en-US" i="1" dirty="0" err="1">
                <a:solidFill>
                  <a:schemeClr val="bg1"/>
                </a:solidFill>
              </a:rPr>
              <a:t>X_test</a:t>
            </a:r>
            <a:r>
              <a:rPr lang="en-US" i="1" dirty="0">
                <a:solidFill>
                  <a:schemeClr val="bg1"/>
                </a:solidFill>
              </a:rPr>
              <a:t> and Results </a:t>
            </a:r>
            <a:r>
              <a:rPr lang="en-US" i="1" dirty="0" err="1">
                <a:solidFill>
                  <a:schemeClr val="bg1"/>
                </a:solidFill>
              </a:rPr>
              <a:t>dataframes</a:t>
            </a:r>
            <a:r>
              <a:rPr lang="en-US" i="1" dirty="0">
                <a:solidFill>
                  <a:schemeClr val="bg1"/>
                </a:solidFill>
              </a:rPr>
              <a:t> as CSV files</a:t>
            </a:r>
          </a:p>
        </p:txBody>
      </p:sp>
    </p:spTree>
    <p:extLst>
      <p:ext uri="{BB962C8B-B14F-4D97-AF65-F5344CB8AC3E}">
        <p14:creationId xmlns:p14="http://schemas.microsoft.com/office/powerpoint/2010/main" val="393942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84996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" y="5189869"/>
            <a:ext cx="11078794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922E7-B0AF-455C-9E9D-A658E4C4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369"/>
            <a:ext cx="7365534" cy="3507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D88E9-5256-4377-B446-696AAD59569B}"/>
              </a:ext>
            </a:extLst>
          </p:cNvPr>
          <p:cNvSpPr txBox="1"/>
          <p:nvPr/>
        </p:nvSpPr>
        <p:spPr>
          <a:xfrm>
            <a:off x="7606350" y="1445029"/>
            <a:ext cx="399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CSV file based on the following trading signals: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Exponential Moving Average of Closing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Exponential Moving Average of Daily Return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38452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289596"/>
            <a:ext cx="11400639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Exploration &amp; Training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D88E9-5256-4377-B446-696AAD59569B}"/>
              </a:ext>
            </a:extLst>
          </p:cNvPr>
          <p:cNvSpPr txBox="1"/>
          <p:nvPr/>
        </p:nvSpPr>
        <p:spPr>
          <a:xfrm>
            <a:off x="5709854" y="1365096"/>
            <a:ext cx="636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Assigned Training (.75) and Testing (.25) 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 the X and 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the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the </a:t>
            </a:r>
            <a:r>
              <a:rPr lang="en-US" dirty="0" err="1">
                <a:solidFill>
                  <a:schemeClr val="bg1"/>
                </a:solidFill>
              </a:rPr>
              <a:t>X_train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y_train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D3FAC-70D3-4030-B263-4E020C83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591"/>
            <a:ext cx="5709854" cy="372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" y="5225702"/>
            <a:ext cx="10684511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Training results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D88E9-5256-4377-B446-696AAD59569B}"/>
              </a:ext>
            </a:extLst>
          </p:cNvPr>
          <p:cNvSpPr txBox="1"/>
          <p:nvPr/>
        </p:nvSpPr>
        <p:spPr>
          <a:xfrm>
            <a:off x="148677" y="243929"/>
            <a:ext cx="658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Added Predicted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741B4-730A-49EE-8115-C14AF17A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60" y="-575"/>
            <a:ext cx="3775933" cy="4925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EAC91-D66F-4B63-86EC-D569D1CEB010}"/>
              </a:ext>
            </a:extLst>
          </p:cNvPr>
          <p:cNvSpPr txBox="1"/>
          <p:nvPr/>
        </p:nvSpPr>
        <p:spPr>
          <a:xfrm>
            <a:off x="181294" y="1245902"/>
            <a:ext cx="6246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From the first 20 predicted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20 were actual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9 positive returns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Best return date was 2/6/2018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the last 20 predicted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20 were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 positive returns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Best return date was 1/7/2021</a:t>
            </a:r>
          </a:p>
        </p:txBody>
      </p:sp>
    </p:spTree>
    <p:extLst>
      <p:ext uri="{BB962C8B-B14F-4D97-AF65-F5344CB8AC3E}">
        <p14:creationId xmlns:p14="http://schemas.microsoft.com/office/powerpoint/2010/main" val="19115439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1054</Words>
  <Application>Microsoft Office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Bookman Old Style</vt:lpstr>
      <vt:lpstr>Calibri</vt:lpstr>
      <vt:lpstr>Consolas</vt:lpstr>
      <vt:lpstr>Franklin Gothic Book</vt:lpstr>
      <vt:lpstr>Wingdings</vt:lpstr>
      <vt:lpstr>1_RetrospectVTI</vt:lpstr>
      <vt:lpstr>Evaluation of Stock Market Trading Algorithms</vt:lpstr>
      <vt:lpstr>Our Goal… Create a profitable stock market trading algorithm using one or more deep learning models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Stock Market Trading Algorithms</dc:title>
  <dc:creator>George Murnane</dc:creator>
  <cp:lastModifiedBy>William Tate</cp:lastModifiedBy>
  <cp:revision>31</cp:revision>
  <cp:lastPrinted>2021-01-21T23:52:58Z</cp:lastPrinted>
  <dcterms:created xsi:type="dcterms:W3CDTF">2021-01-16T18:15:44Z</dcterms:created>
  <dcterms:modified xsi:type="dcterms:W3CDTF">2021-01-22T03:21:59Z</dcterms:modified>
</cp:coreProperties>
</file>