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9" r:id="rId3"/>
    <p:sldId id="278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83" r:id="rId14"/>
    <p:sldId id="291" r:id="rId15"/>
    <p:sldId id="292" r:id="rId16"/>
    <p:sldId id="293" r:id="rId17"/>
    <p:sldId id="270" r:id="rId18"/>
    <p:sldId id="294" r:id="rId19"/>
    <p:sldId id="297" r:id="rId20"/>
    <p:sldId id="296" r:id="rId21"/>
    <p:sldId id="280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AB4C2F-2DBE-4FC4-A728-52EE62982B56}">
          <p14:sldIdLst>
            <p14:sldId id="257"/>
            <p14:sldId id="269"/>
            <p14:sldId id="278"/>
            <p14:sldId id="27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83"/>
            <p14:sldId id="291"/>
            <p14:sldId id="292"/>
            <p14:sldId id="293"/>
            <p14:sldId id="270"/>
            <p14:sldId id="294"/>
            <p14:sldId id="297"/>
            <p14:sldId id="29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a manzo" initials="km" lastIdx="3" clrIdx="0">
    <p:extLst>
      <p:ext uri="{19B8F6BF-5375-455C-9EA6-DF929625EA0E}">
        <p15:presenceInfo xmlns:p15="http://schemas.microsoft.com/office/powerpoint/2012/main" userId="78ee48ac7c99b1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0EE15-E6AA-4C22-95A8-27DF5968CD86}" v="60" dt="2021-01-16T19:16:3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</a:rPr>
              <a:t>Evaluation of Stock Market Trading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3CE18-CE02-4A74-8429-3AFF760E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1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r>
              <a:rPr lang="en-US" sz="2400" b="1">
                <a:latin typeface="+mj-lt"/>
              </a:rPr>
              <a:t>Carlos Gattorno</a:t>
            </a:r>
          </a:p>
          <a:p>
            <a:r>
              <a:rPr lang="en-US" sz="2400" b="1">
                <a:latin typeface="+mj-lt"/>
              </a:rPr>
              <a:t>George Murnane</a:t>
            </a:r>
          </a:p>
          <a:p>
            <a:r>
              <a:rPr lang="en-US" sz="2400" b="1">
                <a:latin typeface="+mj-lt"/>
              </a:rPr>
              <a:t>William 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67564-790F-428A-AF37-DBD3330D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515008"/>
            <a:ext cx="12192000" cy="392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212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C2992-F7D0-4F64-917E-280BEF18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57" y="15886"/>
            <a:ext cx="8808720" cy="4936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591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DEC4B-6CE8-412D-89EF-EE30548F2EFD}"/>
              </a:ext>
            </a:extLst>
          </p:cNvPr>
          <p:cNvSpPr/>
          <p:nvPr/>
        </p:nvSpPr>
        <p:spPr>
          <a:xfrm>
            <a:off x="665260" y="89283"/>
            <a:ext cx="6845720" cy="4867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-apple-system"/>
              </a:rPr>
              <a:t>Training Steps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  <a:latin typeface="-apple-system"/>
              </a:rPr>
              <a:t>Save Trading Signals as a CSV File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  <a:latin typeface="-apple-system"/>
              </a:rPr>
              <a:t>Read in CSV as Pandas </a:t>
            </a:r>
            <a:r>
              <a:rPr lang="en-US" i="1" dirty="0" err="1">
                <a:solidFill>
                  <a:schemeClr val="bg1"/>
                </a:solidFill>
                <a:latin typeface="-apple-system"/>
              </a:rPr>
              <a:t>DataFrame</a:t>
            </a:r>
            <a:endParaRPr lang="en-US" i="1" dirty="0">
              <a:solidFill>
                <a:schemeClr val="bg1"/>
              </a:solidFill>
              <a:latin typeface="-apple-system"/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Set Index, Infer </a:t>
            </a:r>
            <a:r>
              <a:rPr lang="en-US" i="1" dirty="0" err="1">
                <a:solidFill>
                  <a:schemeClr val="bg1"/>
                </a:solidFill>
              </a:rPr>
              <a:t>DateTimeFormat</a:t>
            </a:r>
            <a:r>
              <a:rPr lang="en-US" i="1" dirty="0">
                <a:solidFill>
                  <a:schemeClr val="bg1"/>
                </a:solidFill>
              </a:rPr>
              <a:t>, and Drop Extraneous Columns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Set X-Variable List and Filter to Obtain Associated Values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Shift the </a:t>
            </a:r>
            <a:r>
              <a:rPr lang="en-US" i="1" dirty="0" err="1">
                <a:solidFill>
                  <a:schemeClr val="bg1"/>
                </a:solidFill>
              </a:rPr>
              <a:t>DataFrame</a:t>
            </a:r>
            <a:r>
              <a:rPr lang="en-US" i="1" dirty="0">
                <a:solidFill>
                  <a:schemeClr val="bg1"/>
                </a:solidFill>
              </a:rPr>
              <a:t> Index by 1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Drop NAs and Replace </a:t>
            </a:r>
            <a:r>
              <a:rPr lang="en-US" i="1" dirty="0" err="1">
                <a:solidFill>
                  <a:schemeClr val="bg1"/>
                </a:solidFill>
              </a:rPr>
              <a:t>Infs</a:t>
            </a:r>
            <a:r>
              <a:rPr lang="en-US" i="1" dirty="0">
                <a:solidFill>
                  <a:schemeClr val="bg1"/>
                </a:solidFill>
              </a:rPr>
              <a:t> (Positive/Negative Infinity)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Construct the Dependent Variable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Assign Training and Testing Windows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Separate X and y Training Datasets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Separate X and y Testing Datasets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Train Random Forest Model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Save Pre-Trained Model Using </a:t>
            </a:r>
            <a:r>
              <a:rPr lang="en-US" i="1" dirty="0" err="1">
                <a:solidFill>
                  <a:schemeClr val="bg1"/>
                </a:solidFill>
              </a:rPr>
              <a:t>Joblib</a:t>
            </a:r>
            <a:endParaRPr lang="en-US" i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Save </a:t>
            </a:r>
            <a:r>
              <a:rPr lang="en-US" i="1" dirty="0" err="1">
                <a:solidFill>
                  <a:schemeClr val="bg1"/>
                </a:solidFill>
              </a:rPr>
              <a:t>X_test</a:t>
            </a:r>
            <a:r>
              <a:rPr lang="en-US" i="1" dirty="0">
                <a:solidFill>
                  <a:schemeClr val="bg1"/>
                </a:solidFill>
              </a:rPr>
              <a:t> and Results </a:t>
            </a:r>
            <a:r>
              <a:rPr lang="en-US" i="1" dirty="0" err="1">
                <a:solidFill>
                  <a:schemeClr val="bg1"/>
                </a:solidFill>
              </a:rPr>
              <a:t>dataframes</a:t>
            </a:r>
            <a:r>
              <a:rPr lang="en-US" i="1" dirty="0">
                <a:solidFill>
                  <a:schemeClr val="bg1"/>
                </a:solidFill>
              </a:rPr>
              <a:t> as CSV files</a:t>
            </a:r>
          </a:p>
        </p:txBody>
      </p:sp>
    </p:spTree>
    <p:extLst>
      <p:ext uri="{BB962C8B-B14F-4D97-AF65-F5344CB8AC3E}">
        <p14:creationId xmlns:p14="http://schemas.microsoft.com/office/powerpoint/2010/main" val="393942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</a:t>
            </a:r>
            <a:r>
              <a:rPr lang="en-US" sz="4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Exploration (LSTM)</a:t>
            </a:r>
            <a:endParaRPr lang="en-US" sz="4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54F5A-84DD-4284-86FB-C8A79FAA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-575"/>
            <a:ext cx="12192000" cy="4844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101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</a:t>
            </a:r>
            <a:r>
              <a:rPr lang="en-US" sz="4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Exploration (LSTM)</a:t>
            </a:r>
            <a:endParaRPr lang="en-US" sz="4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1B6E8-A0C1-46DA-9E68-72ECD5ED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-575"/>
            <a:ext cx="12192000" cy="1680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92C6D1-E1FD-4660-9DC6-FB2C98FA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2" y="1774342"/>
            <a:ext cx="12192000" cy="3093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195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</a:t>
            </a:r>
            <a:r>
              <a:rPr lang="en-US" sz="4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Exploration (LSTM)</a:t>
            </a:r>
            <a:endParaRPr lang="en-US" sz="4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6292-42CB-41B4-9D8D-911C95AE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6" r="59404"/>
          <a:stretch/>
        </p:blipFill>
        <p:spPr>
          <a:xfrm>
            <a:off x="2696829" y="0"/>
            <a:ext cx="7015357" cy="4952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92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</a:t>
            </a:r>
            <a:r>
              <a:rPr lang="en-US" sz="4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Exploration (LSTM)</a:t>
            </a:r>
            <a:endParaRPr lang="en-US" sz="4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158E90-2620-430D-8C3F-D8C72ED0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8879" cy="2636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55609B-49A1-473E-ABF9-EFDEC605E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8" y="2597276"/>
            <a:ext cx="6556992" cy="2299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669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6" y="-358952"/>
            <a:ext cx="10680914" cy="52447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184911"/>
            <a:ext cx="10058400" cy="1143000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FFFFFF"/>
                </a:solidFill>
                <a:latin typeface="Consolas" panose="020B0609020204030204" pitchFamily="49" charset="0"/>
              </a:rPr>
              <a:t>MODEL EVALUATION (Random Forest)</a:t>
            </a:r>
            <a:endParaRPr lang="en-US" sz="3200" i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8A25E8-20C4-4AF2-880D-52795A791605}"/>
              </a:ext>
            </a:extLst>
          </p:cNvPr>
          <p:cNvSpPr txBox="1">
            <a:spLocks/>
          </p:cNvSpPr>
          <p:nvPr/>
        </p:nvSpPr>
        <p:spPr>
          <a:xfrm>
            <a:off x="239275" y="66674"/>
            <a:ext cx="11710402" cy="478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B8911-25FD-4944-94A9-7F5F5EDA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7" y="10794"/>
            <a:ext cx="11021305" cy="4947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44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6" y="-358952"/>
            <a:ext cx="10680914" cy="52447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184911"/>
            <a:ext cx="10058400" cy="1143000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FFFFFF"/>
                </a:solidFill>
                <a:latin typeface="Consolas" panose="020B0609020204030204" pitchFamily="49" charset="0"/>
              </a:rPr>
              <a:t>MODEL EVALUATION (LSTM)</a:t>
            </a:r>
            <a:endParaRPr lang="en-US" sz="3200" i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8A25E8-20C4-4AF2-880D-52795A791605}"/>
              </a:ext>
            </a:extLst>
          </p:cNvPr>
          <p:cNvSpPr txBox="1">
            <a:spLocks/>
          </p:cNvSpPr>
          <p:nvPr/>
        </p:nvSpPr>
        <p:spPr>
          <a:xfrm>
            <a:off x="239275" y="66674"/>
            <a:ext cx="11710402" cy="478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D54A7-074A-477B-A5F3-6DF22EDB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276808"/>
            <a:ext cx="12192000" cy="4361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08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6" y="-358952"/>
            <a:ext cx="10680914" cy="52447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184911"/>
            <a:ext cx="10058400" cy="1143000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FFFFFF"/>
                </a:solidFill>
                <a:latin typeface="Consolas" panose="020B0609020204030204" pitchFamily="49" charset="0"/>
              </a:rPr>
              <a:t>MODEL EVALUATION (LSTM)</a:t>
            </a:r>
            <a:endParaRPr lang="en-US" sz="3200" i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8A25E8-20C4-4AF2-880D-52795A791605}"/>
              </a:ext>
            </a:extLst>
          </p:cNvPr>
          <p:cNvSpPr txBox="1">
            <a:spLocks/>
          </p:cNvSpPr>
          <p:nvPr/>
        </p:nvSpPr>
        <p:spPr>
          <a:xfrm>
            <a:off x="239275" y="66674"/>
            <a:ext cx="11710402" cy="478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D54A7-074A-477B-A5F3-6DF22EDB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276808"/>
            <a:ext cx="12192000" cy="4361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4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828348"/>
            <a:ext cx="10058400" cy="3892168"/>
          </a:xfrm>
        </p:spPr>
        <p:txBody>
          <a:bodyPr anchor="ctr">
            <a:normAutofit/>
          </a:bodyPr>
          <a:lstStyle/>
          <a:p>
            <a:pPr marL="461963" indent="-461963">
              <a:buNone/>
            </a:pPr>
            <a:r>
              <a:rPr lang="en-US" sz="4900" i="1" dirty="0">
                <a:solidFill>
                  <a:srgbClr val="FFFFFF"/>
                </a:solidFill>
              </a:rPr>
              <a:t>Our Goal…</a:t>
            </a:r>
            <a:br>
              <a:rPr lang="en-US" sz="49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Create a profitable stock market trading algorithm using one or more deep learning models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184911"/>
            <a:ext cx="10058400" cy="1470722"/>
          </a:xfrm>
        </p:spPr>
        <p:txBody>
          <a:bodyPr>
            <a:normAutofit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Motivation &amp; </a:t>
            </a:r>
            <a:r>
              <a:rPr lang="en-US" sz="4600" dirty="0">
                <a:solidFill>
                  <a:srgbClr val="D4D4D4"/>
                </a:solidFill>
                <a:latin typeface="Consolas" panose="020B0609020204030204" pitchFamily="49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1195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</a:t>
            </a:r>
            <a:r>
              <a:rPr lang="en-US" sz="4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Exploration (LSTM)</a:t>
            </a:r>
            <a:endParaRPr lang="en-US" sz="4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3151E586-A0AE-417E-8DCE-006E74970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9" r="11349"/>
          <a:stretch/>
        </p:blipFill>
        <p:spPr>
          <a:xfrm>
            <a:off x="0" y="7617"/>
            <a:ext cx="10192943" cy="2651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4BA99C-95AF-47D3-B496-C6498F098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666994"/>
            <a:ext cx="10424160" cy="2301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387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184911"/>
            <a:ext cx="10058400" cy="1143000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FFFFFF"/>
                </a:solidFill>
              </a:rPr>
              <a:t>DISCUSSION / Q&amp;A</a:t>
            </a:r>
            <a:endParaRPr lang="en-US" sz="3200" i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8A25E8-20C4-4AF2-880D-52795A791605}"/>
              </a:ext>
            </a:extLst>
          </p:cNvPr>
          <p:cNvSpPr txBox="1">
            <a:spLocks/>
          </p:cNvSpPr>
          <p:nvPr/>
        </p:nvSpPr>
        <p:spPr>
          <a:xfrm>
            <a:off x="239275" y="66674"/>
            <a:ext cx="11710402" cy="478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EE71D-ECFB-48D1-8A32-F50477506725}"/>
              </a:ext>
            </a:extLst>
          </p:cNvPr>
          <p:cNvSpPr txBox="1"/>
          <p:nvPr/>
        </p:nvSpPr>
        <p:spPr>
          <a:xfrm>
            <a:off x="1087120" y="853440"/>
            <a:ext cx="100647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Findings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bg1"/>
                </a:solidFill>
              </a:rPr>
              <a:t>Random Forest versus LSTM Models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Predictive Abilities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bg1"/>
                </a:solidFill>
              </a:rPr>
              <a:t>Random Forest versus LSTM Models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i="1" dirty="0">
              <a:solidFill>
                <a:schemeClr val="bg1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Issues addressed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bg1"/>
                </a:solidFill>
              </a:rPr>
              <a:t>Stock price prediction versus trade timing</a:t>
            </a:r>
          </a:p>
        </p:txBody>
      </p:sp>
    </p:spTree>
    <p:extLst>
      <p:ext uri="{BB962C8B-B14F-4D97-AF65-F5344CB8AC3E}">
        <p14:creationId xmlns:p14="http://schemas.microsoft.com/office/powerpoint/2010/main" val="122915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828348"/>
            <a:ext cx="10058400" cy="389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184911"/>
            <a:ext cx="10058400" cy="1470722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D4D4D4"/>
                </a:solidFill>
                <a:latin typeface="Consolas" panose="020B0609020204030204" pitchFamily="49" charset="0"/>
              </a:rPr>
              <a:t>MODEL(s) SUMMARY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85ED92-C997-4543-91EE-4D8FBC3CF3FE}"/>
              </a:ext>
            </a:extLst>
          </p:cNvPr>
          <p:cNvSpPr txBox="1">
            <a:spLocks/>
          </p:cNvSpPr>
          <p:nvPr/>
        </p:nvSpPr>
        <p:spPr>
          <a:xfrm>
            <a:off x="1011140" y="602371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Machine learning models we utilized were: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Random Forest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LSTM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i="1" dirty="0">
              <a:solidFill>
                <a:srgbClr val="FFFFFF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Statistical models we explored were: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Exponential Moving Average of Closing Prices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Exponential Moving Average of Daily Return Volatility</a:t>
            </a:r>
          </a:p>
          <a:p>
            <a:pPr marL="1147763" indent="-28416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i="1" dirty="0">
                <a:solidFill>
                  <a:srgbClr val="FFFFFF"/>
                </a:solidFill>
              </a:rPr>
              <a:t>Bollinger Band</a:t>
            </a:r>
          </a:p>
        </p:txBody>
      </p:sp>
    </p:spTree>
    <p:extLst>
      <p:ext uri="{BB962C8B-B14F-4D97-AF65-F5344CB8AC3E}">
        <p14:creationId xmlns:p14="http://schemas.microsoft.com/office/powerpoint/2010/main" val="305147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91B39-6164-4990-96D5-37B6BB2982E1}"/>
              </a:ext>
            </a:extLst>
          </p:cNvPr>
          <p:cNvSpPr/>
          <p:nvPr/>
        </p:nvSpPr>
        <p:spPr>
          <a:xfrm>
            <a:off x="315311" y="551142"/>
            <a:ext cx="112460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used Yahoo Finance to get the data for Apple stock from 2016/1/6 to 2021/1/5. Our analysis is daily-based, and all the decisions are made using the closing price on the previous day.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analysis started from 50 days after January 6, 2016 and ended on January 5, 2021 (due to using 50-day moving averages).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used Yahoo Finance and </a:t>
            </a:r>
            <a:r>
              <a:rPr lang="en-US" sz="2400" i="1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DataReader</a:t>
            </a:r>
            <a:r>
              <a:rPr lang="en-US" sz="24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 obtain and load trading data for Apple stock.</a:t>
            </a:r>
          </a:p>
        </p:txBody>
      </p:sp>
    </p:spTree>
    <p:extLst>
      <p:ext uri="{BB962C8B-B14F-4D97-AF65-F5344CB8AC3E}">
        <p14:creationId xmlns:p14="http://schemas.microsoft.com/office/powerpoint/2010/main" val="37184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DBD941-5979-42F7-A154-30C6A4FA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3" y="-576"/>
            <a:ext cx="11333260" cy="4953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22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1F9B3-63CB-4775-AEEA-EAB31F4D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-575"/>
            <a:ext cx="12192000" cy="1258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368D0-DAB2-41B5-980B-53BF94ED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2" y="1470110"/>
            <a:ext cx="12192000" cy="3397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107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941A13-DD69-41C3-B51A-A74478A9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91" y="-19438"/>
            <a:ext cx="8841783" cy="4971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05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48222-717A-4868-A059-A747556E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2" y="0"/>
            <a:ext cx="12192000" cy="3288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151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740" y="-1"/>
            <a:ext cx="10058400" cy="49524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732745-B807-44DE-A678-9034D6B0F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" y="5370198"/>
            <a:ext cx="9225506" cy="1143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 cleanup &amp; Exploration (Random Forest)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F2C7AC-4DFF-488A-BE81-85E2E3D1456F}"/>
              </a:ext>
            </a:extLst>
          </p:cNvPr>
          <p:cNvSpPr txBox="1">
            <a:spLocks/>
          </p:cNvSpPr>
          <p:nvPr/>
        </p:nvSpPr>
        <p:spPr>
          <a:xfrm>
            <a:off x="242323" y="171137"/>
            <a:ext cx="11948135" cy="478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BB4D-A44B-451F-B847-B546C061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24" y="-575"/>
            <a:ext cx="8952717" cy="4952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60470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495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Bookman Old Style</vt:lpstr>
      <vt:lpstr>Calibri</vt:lpstr>
      <vt:lpstr>Consolas</vt:lpstr>
      <vt:lpstr>Franklin Gothic Book</vt:lpstr>
      <vt:lpstr>Wingdings</vt:lpstr>
      <vt:lpstr>1_RetrospectVTI</vt:lpstr>
      <vt:lpstr>Evaluation of Stock Market Trading Algorithms</vt:lpstr>
      <vt:lpstr>Our Goal… Create a profitable stock market trading algorithm using one or more deep learning models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Stock Market Trading Algorithms</dc:title>
  <dc:creator>George Murnane</dc:creator>
  <cp:lastModifiedBy>George Murnane</cp:lastModifiedBy>
  <cp:revision>5</cp:revision>
  <dcterms:created xsi:type="dcterms:W3CDTF">2021-01-16T18:15:44Z</dcterms:created>
  <dcterms:modified xsi:type="dcterms:W3CDTF">2021-01-16T21:14:58Z</dcterms:modified>
</cp:coreProperties>
</file>