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60" r:id="rId3"/>
    <p:sldId id="257" r:id="rId4"/>
    <p:sldId id="261" r:id="rId5"/>
    <p:sldId id="258" r:id="rId6"/>
    <p:sldId id="259" r:id="rId7"/>
    <p:sldId id="271" r:id="rId8"/>
    <p:sldId id="270" r:id="rId9"/>
    <p:sldId id="263" r:id="rId10"/>
    <p:sldId id="264" r:id="rId11"/>
    <p:sldId id="265" r:id="rId12"/>
    <p:sldId id="274" r:id="rId13"/>
    <p:sldId id="266" r:id="rId14"/>
    <p:sldId id="267" r:id="rId15"/>
    <p:sldId id="268" r:id="rId16"/>
    <p:sldId id="269" r:id="rId17"/>
    <p:sldId id="273"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68" d="100"/>
          <a:sy n="68" d="100"/>
        </p:scale>
        <p:origin x="21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11/21/2020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6125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11/21/2020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4582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11/21/2020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75625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11/21/2020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0129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11/21/2020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695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11/21/2020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7771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11/21/2020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057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11/21/2020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4568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11/21/2020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1389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11/21/2020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29139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11/21/2020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4854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11/21/2020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6481087"/>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74" r:id="rId5"/>
    <p:sldLayoutId id="2147483768" r:id="rId6"/>
    <p:sldLayoutId id="2147483769" r:id="rId7"/>
    <p:sldLayoutId id="2147483770" r:id="rId8"/>
    <p:sldLayoutId id="2147483773" r:id="rId9"/>
    <p:sldLayoutId id="2147483771" r:id="rId10"/>
    <p:sldLayoutId id="2147483772"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sutemfinpt09-dhi2792.slack.com/archives/G01DPDHFKF0/p1605977032012400" TargetMode="External"/><Relationship Id="rId2" Type="http://schemas.openxmlformats.org/officeDocument/2006/relationships/hyperlink" Target="https://asutemfinpt09-dhi2792.slack.com/archives/G01DPDHFKF0/p160597695501220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fpf.org/2014/09/16/ftc-wants-tools-to-increase-transparency-and-trust-in-big-data/" TargetMode="External"/><Relationship Id="rId2" Type="http://schemas.openxmlformats.org/officeDocument/2006/relationships/image" Target="../media/image7.jpg"/><Relationship Id="rId1" Type="http://schemas.openxmlformats.org/officeDocument/2006/relationships/slideLayout" Target="../slideLayouts/slideLayout4.xml"/><Relationship Id="rId4" Type="http://schemas.openxmlformats.org/officeDocument/2006/relationships/hyperlink" Target="https://creativecommons.org/licenses/by/3.0/"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pxhere.com/en/photo/948564" TargetMode="External"/><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ww.flickr.com/photos/mdgovpics/6378252867" TargetMode="External"/><Relationship Id="rId2" Type="http://schemas.openxmlformats.org/officeDocument/2006/relationships/image" Target="../media/image2.jpg"/><Relationship Id="rId1" Type="http://schemas.openxmlformats.org/officeDocument/2006/relationships/slideLayout" Target="../slideLayouts/slideLayout4.xml"/><Relationship Id="rId4" Type="http://schemas.openxmlformats.org/officeDocument/2006/relationships/hyperlink" Target="https://creativecommons.org/licenses/by/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pixnio.com/wallpapers/sunrise-desktop-wallpaper" TargetMode="External"/><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kasperspiro.com/2012/04/15/food-for-thought-50-educational-thinkers/" TargetMode="External"/><Relationship Id="rId2" Type="http://schemas.openxmlformats.org/officeDocument/2006/relationships/image" Target="../media/image6.jpg"/><Relationship Id="rId1" Type="http://schemas.openxmlformats.org/officeDocument/2006/relationships/slideLayout" Target="../slideLayouts/slideLayout4.xml"/><Relationship Id="rId4" Type="http://schemas.openxmlformats.org/officeDocument/2006/relationships/hyperlink" Target="https://creativecommons.org/licenses/by/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1342B2A-D3EA-403C-9128-2D316E58B1D8}"/>
              </a:ext>
            </a:extLst>
          </p:cNvPr>
          <p:cNvPicPr>
            <a:picLocks noChangeAspect="1"/>
          </p:cNvPicPr>
          <p:nvPr/>
        </p:nvPicPr>
        <p:blipFill rotWithShape="1">
          <a:blip r:embed="rId2"/>
          <a:srcRect l="13562" r="1550" b="1"/>
          <a:stretch/>
        </p:blipFill>
        <p:spPr>
          <a:xfrm>
            <a:off x="143122" y="975"/>
            <a:ext cx="12048877" cy="6858000"/>
          </a:xfrm>
          <a:prstGeom prst="rect">
            <a:avLst/>
          </a:prstGeom>
        </p:spPr>
      </p:pic>
      <p:sp>
        <p:nvSpPr>
          <p:cNvPr id="31" name="Rectangle 30">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CBCFA5-D3D5-4060-9A08-31AFC69EF5D2}"/>
              </a:ext>
            </a:extLst>
          </p:cNvPr>
          <p:cNvSpPr>
            <a:spLocks noGrp="1"/>
          </p:cNvSpPr>
          <p:nvPr>
            <p:ph type="ctrTitle"/>
          </p:nvPr>
        </p:nvSpPr>
        <p:spPr>
          <a:xfrm>
            <a:off x="8123416" y="2349482"/>
            <a:ext cx="3326462" cy="2027446"/>
          </a:xfrm>
        </p:spPr>
        <p:txBody>
          <a:bodyPr anchor="b">
            <a:normAutofit/>
          </a:bodyPr>
          <a:lstStyle/>
          <a:p>
            <a:r>
              <a:rPr lang="en-US" sz="4400" dirty="0">
                <a:solidFill>
                  <a:schemeClr val="tx1"/>
                </a:solidFill>
              </a:rPr>
              <a:t>Socially Responsible Investing</a:t>
            </a:r>
          </a:p>
        </p:txBody>
      </p:sp>
      <p:sp>
        <p:nvSpPr>
          <p:cNvPr id="3" name="Subtitle 2">
            <a:extLst>
              <a:ext uri="{FF2B5EF4-FFF2-40B4-BE49-F238E27FC236}">
                <a16:creationId xmlns:a16="http://schemas.microsoft.com/office/drawing/2014/main" id="{0DF23695-AD01-44D4-9C08-139DA89C0670}"/>
              </a:ext>
            </a:extLst>
          </p:cNvPr>
          <p:cNvSpPr>
            <a:spLocks noGrp="1"/>
          </p:cNvSpPr>
          <p:nvPr>
            <p:ph type="subTitle" idx="1"/>
          </p:nvPr>
        </p:nvSpPr>
        <p:spPr>
          <a:xfrm>
            <a:off x="8127750" y="4608576"/>
            <a:ext cx="3205640" cy="774186"/>
          </a:xfrm>
        </p:spPr>
        <p:txBody>
          <a:bodyPr anchor="t">
            <a:normAutofit fontScale="40000" lnSpcReduction="20000"/>
          </a:bodyPr>
          <a:lstStyle/>
          <a:p>
            <a:r>
              <a:rPr lang="en-US" sz="2000" dirty="0"/>
              <a:t>Carlos Gattorno</a:t>
            </a:r>
          </a:p>
          <a:p>
            <a:r>
              <a:rPr lang="en-US" sz="2000" dirty="0"/>
              <a:t>Kristina Valenzuela</a:t>
            </a:r>
          </a:p>
          <a:p>
            <a:r>
              <a:rPr lang="en-US" sz="2000" dirty="0"/>
              <a:t>Sebastian Ramirez</a:t>
            </a:r>
          </a:p>
          <a:p>
            <a:endParaRPr lang="en-US" sz="2000" dirty="0"/>
          </a:p>
        </p:txBody>
      </p:sp>
      <p:cxnSp>
        <p:nvCxnSpPr>
          <p:cNvPr id="33" name="Straight Connector 32">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8659254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88571-7C74-42E3-A542-95EBFF0AB0B9}"/>
              </a:ext>
            </a:extLst>
          </p:cNvPr>
          <p:cNvSpPr>
            <a:spLocks noGrp="1"/>
          </p:cNvSpPr>
          <p:nvPr>
            <p:ph type="title"/>
          </p:nvPr>
        </p:nvSpPr>
        <p:spPr/>
        <p:txBody>
          <a:bodyPr/>
          <a:lstStyle/>
          <a:p>
            <a:r>
              <a:rPr lang="en-US" dirty="0"/>
              <a:t>Programming </a:t>
            </a:r>
          </a:p>
        </p:txBody>
      </p:sp>
      <p:sp>
        <p:nvSpPr>
          <p:cNvPr id="3" name="Content Placeholder 2">
            <a:extLst>
              <a:ext uri="{FF2B5EF4-FFF2-40B4-BE49-F238E27FC236}">
                <a16:creationId xmlns:a16="http://schemas.microsoft.com/office/drawing/2014/main" id="{A038425C-7D20-4A32-AE91-019C71157EDD}"/>
              </a:ext>
            </a:extLst>
          </p:cNvPr>
          <p:cNvSpPr>
            <a:spLocks noGrp="1"/>
          </p:cNvSpPr>
          <p:nvPr>
            <p:ph idx="1"/>
          </p:nvPr>
        </p:nvSpPr>
        <p:spPr>
          <a:xfrm>
            <a:off x="1097280" y="2108201"/>
            <a:ext cx="10058400" cy="4221037"/>
          </a:xfrm>
        </p:spPr>
        <p:txBody>
          <a:bodyPr>
            <a:normAutofit fontScale="62500" lnSpcReduction="20000"/>
          </a:bodyPr>
          <a:lstStyle/>
          <a:p>
            <a:pPr algn="l"/>
            <a:r>
              <a:rPr lang="en-US" sz="2200" b="0" i="0" dirty="0">
                <a:solidFill>
                  <a:srgbClr val="1D1C1D"/>
                </a:solidFill>
                <a:effectLst/>
                <a:latin typeface="Slack-Lato"/>
              </a:rPr>
              <a:t>from bs4 import </a:t>
            </a:r>
            <a:r>
              <a:rPr lang="en-US" sz="2200" b="0" i="0" dirty="0" err="1">
                <a:solidFill>
                  <a:srgbClr val="1D1C1D"/>
                </a:solidFill>
                <a:effectLst/>
                <a:latin typeface="Slack-Lato"/>
              </a:rPr>
              <a:t>BeautifulSoup</a:t>
            </a:r>
            <a:br>
              <a:rPr lang="en-US" sz="2200" b="0" i="0" dirty="0">
                <a:solidFill>
                  <a:srgbClr val="1D1C1D"/>
                </a:solidFill>
                <a:effectLst/>
                <a:latin typeface="Slack-Lato"/>
              </a:rPr>
            </a:br>
            <a:r>
              <a:rPr lang="en-US" sz="2200" b="0" i="0" dirty="0">
                <a:solidFill>
                  <a:srgbClr val="1D1C1D"/>
                </a:solidFill>
                <a:effectLst/>
                <a:latin typeface="Slack-Lato"/>
              </a:rPr>
              <a:t>import pandas as pd</a:t>
            </a:r>
            <a:br>
              <a:rPr lang="en-US" sz="2200" b="0" i="0" dirty="0">
                <a:solidFill>
                  <a:srgbClr val="1D1C1D"/>
                </a:solidFill>
                <a:effectLst/>
                <a:latin typeface="Slack-Lato"/>
              </a:rPr>
            </a:br>
            <a:r>
              <a:rPr lang="en-US" sz="2200" b="0" i="0" dirty="0">
                <a:solidFill>
                  <a:srgbClr val="1D1C1D"/>
                </a:solidFill>
                <a:effectLst/>
                <a:latin typeface="Slack-Lato"/>
              </a:rPr>
              <a:t>import requests</a:t>
            </a:r>
            <a:br>
              <a:rPr lang="en-US" sz="2200" b="0" i="0" dirty="0">
                <a:solidFill>
                  <a:srgbClr val="1D1C1D"/>
                </a:solidFill>
                <a:effectLst/>
                <a:latin typeface="Slack-Lato"/>
              </a:rPr>
            </a:br>
            <a:r>
              <a:rPr lang="en-US" sz="2200" b="0" i="0" dirty="0">
                <a:solidFill>
                  <a:srgbClr val="1D1C1D"/>
                </a:solidFill>
                <a:effectLst/>
                <a:latin typeface="Slack-Lato"/>
              </a:rPr>
              <a:t>import </a:t>
            </a:r>
            <a:r>
              <a:rPr lang="en-US" sz="2200" b="0" i="0" dirty="0" err="1">
                <a:solidFill>
                  <a:srgbClr val="1D1C1D"/>
                </a:solidFill>
                <a:effectLst/>
                <a:latin typeface="Slack-Lato"/>
              </a:rPr>
              <a:t>ipywidgets</a:t>
            </a:r>
            <a:r>
              <a:rPr lang="en-US" sz="2200" b="0" i="0" dirty="0">
                <a:solidFill>
                  <a:srgbClr val="1D1C1D"/>
                </a:solidFill>
                <a:effectLst/>
                <a:latin typeface="Slack-Lato"/>
              </a:rPr>
              <a:t> as widgets</a:t>
            </a:r>
            <a:br>
              <a:rPr lang="en-US" sz="2200" b="0" i="0" dirty="0">
                <a:solidFill>
                  <a:srgbClr val="1D1C1D"/>
                </a:solidFill>
                <a:effectLst/>
                <a:latin typeface="Slack-Lato"/>
              </a:rPr>
            </a:br>
            <a:r>
              <a:rPr lang="en-US" sz="2200" b="0" i="0" dirty="0">
                <a:solidFill>
                  <a:srgbClr val="1D1C1D"/>
                </a:solidFill>
                <a:effectLst/>
                <a:latin typeface="Slack-Lato"/>
              </a:rPr>
              <a:t>from </a:t>
            </a:r>
            <a:r>
              <a:rPr lang="en-US" sz="2200" b="0" i="0" dirty="0" err="1">
                <a:solidFill>
                  <a:srgbClr val="1D1C1D"/>
                </a:solidFill>
                <a:effectLst/>
                <a:latin typeface="Slack-Lato"/>
              </a:rPr>
              <a:t>ipywidgets</a:t>
            </a:r>
            <a:r>
              <a:rPr lang="en-US" sz="2200" b="0" i="0" dirty="0">
                <a:solidFill>
                  <a:srgbClr val="1D1C1D"/>
                </a:solidFill>
                <a:effectLst/>
                <a:latin typeface="Slack-Lato"/>
              </a:rPr>
              <a:t> import interact</a:t>
            </a:r>
          </a:p>
          <a:p>
            <a:pPr algn="r"/>
            <a:r>
              <a:rPr lang="en-US" sz="2200" b="0" i="0" u="none" strike="noStrike" dirty="0">
                <a:solidFill>
                  <a:srgbClr val="1D1C1D"/>
                </a:solidFill>
                <a:effectLst/>
                <a:latin typeface="Slack-Lato"/>
                <a:hlinkClick r:id="rId2"/>
              </a:rPr>
              <a:t>8:42</a:t>
            </a:r>
            <a:endParaRPr lang="en-US" sz="2200" b="0" i="0" dirty="0">
              <a:solidFill>
                <a:srgbClr val="1D1C1D"/>
              </a:solidFill>
              <a:effectLst/>
              <a:latin typeface="Slack-Lato"/>
            </a:endParaRPr>
          </a:p>
          <a:p>
            <a:pPr algn="l"/>
            <a:r>
              <a:rPr lang="en-US" sz="2200" b="0" i="0" dirty="0">
                <a:solidFill>
                  <a:srgbClr val="1D1C1D"/>
                </a:solidFill>
                <a:effectLst/>
                <a:latin typeface="Slack-Lato"/>
              </a:rPr>
              <a:t>import </a:t>
            </a:r>
            <a:r>
              <a:rPr lang="en-US" sz="2200" b="0" i="0" dirty="0" err="1">
                <a:solidFill>
                  <a:srgbClr val="1D1C1D"/>
                </a:solidFill>
                <a:effectLst/>
                <a:latin typeface="Slack-Lato"/>
              </a:rPr>
              <a:t>yfinance</a:t>
            </a:r>
            <a:r>
              <a:rPr lang="en-US" sz="2200" b="0" i="0" dirty="0">
                <a:solidFill>
                  <a:srgbClr val="1D1C1D"/>
                </a:solidFill>
                <a:effectLst/>
                <a:latin typeface="Slack-Lato"/>
              </a:rPr>
              <a:t> as </a:t>
            </a:r>
            <a:r>
              <a:rPr lang="en-US" sz="2200" b="0" i="0" dirty="0" err="1">
                <a:solidFill>
                  <a:srgbClr val="1D1C1D"/>
                </a:solidFill>
                <a:effectLst/>
                <a:latin typeface="Slack-Lato"/>
              </a:rPr>
              <a:t>yf</a:t>
            </a:r>
            <a:br>
              <a:rPr lang="en-US" sz="2200" b="0" i="0" dirty="0">
                <a:solidFill>
                  <a:srgbClr val="1D1C1D"/>
                </a:solidFill>
                <a:effectLst/>
                <a:latin typeface="Slack-Lato"/>
              </a:rPr>
            </a:br>
            <a:r>
              <a:rPr lang="en-US" sz="2200" b="0" i="0" dirty="0">
                <a:solidFill>
                  <a:srgbClr val="1D1C1D"/>
                </a:solidFill>
                <a:effectLst/>
                <a:latin typeface="Slack-Lato"/>
              </a:rPr>
              <a:t>import pandas as pd</a:t>
            </a:r>
            <a:br>
              <a:rPr lang="en-US" sz="2200" b="0" i="0" dirty="0">
                <a:solidFill>
                  <a:srgbClr val="1D1C1D"/>
                </a:solidFill>
                <a:effectLst/>
                <a:latin typeface="Slack-Lato"/>
              </a:rPr>
            </a:br>
            <a:r>
              <a:rPr lang="en-US" sz="2200" b="0" i="0" dirty="0">
                <a:solidFill>
                  <a:srgbClr val="1D1C1D"/>
                </a:solidFill>
                <a:effectLst/>
                <a:latin typeface="Slack-Lato"/>
              </a:rPr>
              <a:t>import </a:t>
            </a:r>
            <a:r>
              <a:rPr lang="en-US" sz="2200" b="0" i="0" dirty="0" err="1">
                <a:solidFill>
                  <a:srgbClr val="1D1C1D"/>
                </a:solidFill>
                <a:effectLst/>
                <a:latin typeface="Slack-Lato"/>
              </a:rPr>
              <a:t>os</a:t>
            </a:r>
            <a:endParaRPr lang="en-US" sz="2200" b="0" i="0" dirty="0">
              <a:solidFill>
                <a:srgbClr val="1D1C1D"/>
              </a:solidFill>
              <a:effectLst/>
              <a:latin typeface="Slack-Lato"/>
            </a:endParaRPr>
          </a:p>
          <a:p>
            <a:pPr algn="r"/>
            <a:r>
              <a:rPr lang="en-US" sz="2200" b="0" i="0" u="none" strike="noStrike" dirty="0">
                <a:solidFill>
                  <a:srgbClr val="1D1C1D"/>
                </a:solidFill>
                <a:effectLst/>
                <a:latin typeface="Slack-Lato"/>
                <a:hlinkClick r:id="rId3"/>
              </a:rPr>
              <a:t>8:43</a:t>
            </a:r>
            <a:endParaRPr lang="en-US" sz="2200" b="0" i="0" dirty="0">
              <a:solidFill>
                <a:srgbClr val="1D1C1D"/>
              </a:solidFill>
              <a:effectLst/>
              <a:latin typeface="Slack-Lato"/>
            </a:endParaRPr>
          </a:p>
          <a:p>
            <a:pPr algn="l"/>
            <a:r>
              <a:rPr lang="en-US" sz="2200" b="0" i="0" dirty="0">
                <a:solidFill>
                  <a:srgbClr val="1D1C1D"/>
                </a:solidFill>
                <a:effectLst/>
                <a:latin typeface="Slack-Lato"/>
              </a:rPr>
              <a:t>from </a:t>
            </a:r>
            <a:r>
              <a:rPr lang="en-US" sz="2200" b="0" i="0" dirty="0" err="1">
                <a:solidFill>
                  <a:srgbClr val="1D1C1D"/>
                </a:solidFill>
                <a:effectLst/>
                <a:latin typeface="Slack-Lato"/>
              </a:rPr>
              <a:t>pathlib</a:t>
            </a:r>
            <a:r>
              <a:rPr lang="en-US" sz="2200" b="0" i="0" dirty="0">
                <a:solidFill>
                  <a:srgbClr val="1D1C1D"/>
                </a:solidFill>
                <a:effectLst/>
                <a:latin typeface="Slack-Lato"/>
              </a:rPr>
              <a:t> import Path</a:t>
            </a:r>
            <a:br>
              <a:rPr lang="en-US" sz="2200" b="0" i="0" dirty="0">
                <a:solidFill>
                  <a:srgbClr val="1D1C1D"/>
                </a:solidFill>
                <a:effectLst/>
                <a:latin typeface="Slack-Lato"/>
              </a:rPr>
            </a:br>
            <a:r>
              <a:rPr lang="en-US" sz="2200" b="0" i="0" dirty="0">
                <a:solidFill>
                  <a:srgbClr val="1D1C1D"/>
                </a:solidFill>
                <a:effectLst/>
                <a:latin typeface="Slack-Lato"/>
              </a:rPr>
              <a:t>from datetime import datetime</a:t>
            </a:r>
            <a:br>
              <a:rPr lang="en-US" sz="2200" b="0" i="0" dirty="0">
                <a:solidFill>
                  <a:srgbClr val="1D1C1D"/>
                </a:solidFill>
                <a:effectLst/>
                <a:latin typeface="Slack-Lato"/>
              </a:rPr>
            </a:br>
            <a:r>
              <a:rPr lang="en-US" sz="2200" b="0" i="0" dirty="0">
                <a:solidFill>
                  <a:srgbClr val="1D1C1D"/>
                </a:solidFill>
                <a:effectLst/>
                <a:latin typeface="Slack-Lato"/>
              </a:rPr>
              <a:t>from </a:t>
            </a:r>
            <a:r>
              <a:rPr lang="en-US" sz="2200" b="0" i="0" dirty="0" err="1">
                <a:solidFill>
                  <a:srgbClr val="1D1C1D"/>
                </a:solidFill>
                <a:effectLst/>
                <a:latin typeface="Slack-Lato"/>
              </a:rPr>
              <a:t>iexfinance.stocks</a:t>
            </a:r>
            <a:r>
              <a:rPr lang="en-US" sz="2200" b="0" i="0" dirty="0">
                <a:solidFill>
                  <a:srgbClr val="1D1C1D"/>
                </a:solidFill>
                <a:effectLst/>
                <a:latin typeface="Slack-Lato"/>
              </a:rPr>
              <a:t> import </a:t>
            </a:r>
            <a:r>
              <a:rPr lang="en-US" sz="2200" b="0" i="0" dirty="0" err="1">
                <a:solidFill>
                  <a:srgbClr val="1D1C1D"/>
                </a:solidFill>
                <a:effectLst/>
                <a:latin typeface="Slack-Lato"/>
              </a:rPr>
              <a:t>get_historical_data</a:t>
            </a:r>
            <a:br>
              <a:rPr lang="en-US" sz="2200" b="0" i="0" dirty="0">
                <a:solidFill>
                  <a:srgbClr val="1D1C1D"/>
                </a:solidFill>
                <a:effectLst/>
                <a:latin typeface="Slack-Lato"/>
              </a:rPr>
            </a:br>
            <a:r>
              <a:rPr lang="en-US" sz="2200" b="0" i="0" dirty="0">
                <a:solidFill>
                  <a:srgbClr val="1D1C1D"/>
                </a:solidFill>
                <a:effectLst/>
                <a:latin typeface="Slack-Lato"/>
              </a:rPr>
              <a:t>import pandas as pd</a:t>
            </a:r>
            <a:br>
              <a:rPr lang="en-US" sz="2200" b="0" i="0" dirty="0">
                <a:solidFill>
                  <a:srgbClr val="1D1C1D"/>
                </a:solidFill>
                <a:effectLst/>
                <a:latin typeface="Slack-Lato"/>
              </a:rPr>
            </a:br>
            <a:r>
              <a:rPr lang="en-US" sz="2200" b="0" i="0" dirty="0">
                <a:solidFill>
                  <a:srgbClr val="1D1C1D"/>
                </a:solidFill>
                <a:effectLst/>
                <a:latin typeface="Slack-Lato"/>
              </a:rPr>
              <a:t>import </a:t>
            </a:r>
            <a:r>
              <a:rPr lang="en-US" sz="2200" b="0" i="0" dirty="0" err="1">
                <a:solidFill>
                  <a:srgbClr val="1D1C1D"/>
                </a:solidFill>
                <a:effectLst/>
                <a:latin typeface="Slack-Lato"/>
              </a:rPr>
              <a:t>streamlit</a:t>
            </a:r>
            <a:r>
              <a:rPr lang="en-US" sz="2200" b="0" i="0" dirty="0">
                <a:solidFill>
                  <a:srgbClr val="1D1C1D"/>
                </a:solidFill>
                <a:effectLst/>
                <a:latin typeface="Slack-Lato"/>
              </a:rPr>
              <a:t> as </a:t>
            </a:r>
            <a:r>
              <a:rPr lang="en-US" sz="2200" b="0" i="0" dirty="0" err="1">
                <a:solidFill>
                  <a:srgbClr val="1D1C1D"/>
                </a:solidFill>
                <a:effectLst/>
                <a:latin typeface="Slack-Lato"/>
              </a:rPr>
              <a:t>st</a:t>
            </a:r>
            <a:br>
              <a:rPr lang="en-US" sz="2200" b="0" i="0" dirty="0">
                <a:solidFill>
                  <a:srgbClr val="1D1C1D"/>
                </a:solidFill>
                <a:effectLst/>
                <a:latin typeface="Slack-Lato"/>
              </a:rPr>
            </a:br>
            <a:r>
              <a:rPr lang="en-US" sz="2200" b="0" i="0" dirty="0">
                <a:solidFill>
                  <a:srgbClr val="1D1C1D"/>
                </a:solidFill>
                <a:effectLst/>
                <a:latin typeface="Slack-Lato"/>
              </a:rPr>
              <a:t>import </a:t>
            </a:r>
            <a:r>
              <a:rPr lang="en-US" sz="2200" b="0" i="0" dirty="0" err="1">
                <a:solidFill>
                  <a:srgbClr val="1D1C1D"/>
                </a:solidFill>
                <a:effectLst/>
                <a:latin typeface="Slack-Lato"/>
              </a:rPr>
              <a:t>plotly.express</a:t>
            </a:r>
            <a:r>
              <a:rPr lang="en-US" sz="2200" b="0" i="0" dirty="0">
                <a:solidFill>
                  <a:srgbClr val="1D1C1D"/>
                </a:solidFill>
                <a:effectLst/>
                <a:latin typeface="Slack-Lato"/>
              </a:rPr>
              <a:t> as px</a:t>
            </a:r>
            <a:br>
              <a:rPr lang="en-US" sz="2200" b="0" i="0" dirty="0">
                <a:solidFill>
                  <a:srgbClr val="1D1C1D"/>
                </a:solidFill>
                <a:effectLst/>
                <a:latin typeface="Slack-Lato"/>
              </a:rPr>
            </a:br>
            <a:r>
              <a:rPr lang="en-US" sz="2200" b="0" i="0" dirty="0">
                <a:solidFill>
                  <a:srgbClr val="1D1C1D"/>
                </a:solidFill>
                <a:effectLst/>
                <a:latin typeface="Slack-Lato"/>
              </a:rPr>
              <a:t>import </a:t>
            </a:r>
            <a:r>
              <a:rPr lang="en-US" sz="2200" b="0" i="0" dirty="0" err="1">
                <a:solidFill>
                  <a:srgbClr val="1D1C1D"/>
                </a:solidFill>
                <a:effectLst/>
                <a:latin typeface="Slack-Lato"/>
              </a:rPr>
              <a:t>plotly.graph_objects</a:t>
            </a:r>
            <a:r>
              <a:rPr lang="en-US" sz="2200" b="0" i="0" dirty="0">
                <a:solidFill>
                  <a:srgbClr val="1D1C1D"/>
                </a:solidFill>
                <a:effectLst/>
                <a:latin typeface="Slack-Lato"/>
              </a:rPr>
              <a:t> as go</a:t>
            </a:r>
            <a:br>
              <a:rPr lang="en-US" sz="2200" b="0" i="0" dirty="0">
                <a:solidFill>
                  <a:srgbClr val="1D1C1D"/>
                </a:solidFill>
                <a:effectLst/>
                <a:latin typeface="Slack-Lato"/>
              </a:rPr>
            </a:br>
            <a:r>
              <a:rPr lang="en-US" sz="2200" b="0" i="0" dirty="0">
                <a:solidFill>
                  <a:srgbClr val="1D1C1D"/>
                </a:solidFill>
                <a:effectLst/>
                <a:latin typeface="Slack-Lato"/>
              </a:rPr>
              <a:t>import </a:t>
            </a:r>
            <a:r>
              <a:rPr lang="en-US" sz="2200" b="0" i="0" dirty="0" err="1">
                <a:solidFill>
                  <a:srgbClr val="1D1C1D"/>
                </a:solidFill>
                <a:effectLst/>
                <a:latin typeface="Slack-Lato"/>
              </a:rPr>
              <a:t>yfinance</a:t>
            </a:r>
            <a:r>
              <a:rPr lang="en-US" sz="2200" b="0" i="0" dirty="0">
                <a:solidFill>
                  <a:srgbClr val="1D1C1D"/>
                </a:solidFill>
                <a:effectLst/>
                <a:latin typeface="Slack-Lato"/>
              </a:rPr>
              <a:t> as </a:t>
            </a:r>
            <a:r>
              <a:rPr lang="en-US" sz="2200" b="0" i="0" dirty="0" err="1">
                <a:solidFill>
                  <a:srgbClr val="1D1C1D"/>
                </a:solidFill>
                <a:effectLst/>
                <a:latin typeface="Slack-Lato"/>
              </a:rPr>
              <a:t>yf</a:t>
            </a:r>
            <a:br>
              <a:rPr lang="en-US" sz="2200" b="0" i="0" dirty="0">
                <a:solidFill>
                  <a:srgbClr val="1D1C1D"/>
                </a:solidFill>
                <a:effectLst/>
                <a:latin typeface="Slack-Lato"/>
              </a:rPr>
            </a:br>
            <a:r>
              <a:rPr lang="en-US" sz="2200" b="0" i="0" dirty="0">
                <a:solidFill>
                  <a:srgbClr val="1D1C1D"/>
                </a:solidFill>
                <a:effectLst/>
                <a:latin typeface="Slack-Lato"/>
              </a:rPr>
              <a:t>from </a:t>
            </a:r>
            <a:r>
              <a:rPr lang="en-US" sz="2200" b="0" i="0" dirty="0" err="1">
                <a:solidFill>
                  <a:srgbClr val="1D1C1D"/>
                </a:solidFill>
                <a:effectLst/>
                <a:latin typeface="Slack-Lato"/>
              </a:rPr>
              <a:t>plotly.subplots</a:t>
            </a:r>
            <a:r>
              <a:rPr lang="en-US" sz="2200" b="0" i="0" dirty="0">
                <a:solidFill>
                  <a:srgbClr val="1D1C1D"/>
                </a:solidFill>
                <a:effectLst/>
                <a:latin typeface="Slack-Lato"/>
              </a:rPr>
              <a:t> import </a:t>
            </a:r>
            <a:r>
              <a:rPr lang="en-US" sz="2200" b="0" i="0" dirty="0" err="1">
                <a:solidFill>
                  <a:srgbClr val="1D1C1D"/>
                </a:solidFill>
                <a:effectLst/>
                <a:latin typeface="Slack-Lato"/>
              </a:rPr>
              <a:t>make_subplots</a:t>
            </a:r>
            <a:endParaRPr lang="en-US" sz="2200" b="0" i="0" dirty="0">
              <a:solidFill>
                <a:srgbClr val="1D1C1D"/>
              </a:solidFill>
              <a:effectLst/>
              <a:latin typeface="Slack-Lato"/>
            </a:endParaRPr>
          </a:p>
          <a:p>
            <a:endParaRPr lang="en-US" dirty="0"/>
          </a:p>
        </p:txBody>
      </p:sp>
    </p:spTree>
    <p:extLst>
      <p:ext uri="{BB962C8B-B14F-4D97-AF65-F5344CB8AC3E}">
        <p14:creationId xmlns:p14="http://schemas.microsoft.com/office/powerpoint/2010/main" val="2206464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55661-0A2F-4068-B6AD-1EBE88C0A1C8}"/>
              </a:ext>
            </a:extLst>
          </p:cNvPr>
          <p:cNvSpPr>
            <a:spLocks noGrp="1"/>
          </p:cNvSpPr>
          <p:nvPr>
            <p:ph type="title"/>
          </p:nvPr>
        </p:nvSpPr>
        <p:spPr/>
        <p:txBody>
          <a:bodyPr>
            <a:normAutofit/>
          </a:bodyPr>
          <a:lstStyle/>
          <a:p>
            <a:r>
              <a:rPr lang="en-US" sz="3200" dirty="0"/>
              <a:t>Types of Data Used</a:t>
            </a:r>
          </a:p>
        </p:txBody>
      </p:sp>
      <p:sp>
        <p:nvSpPr>
          <p:cNvPr id="8" name="Content Placeholder 7">
            <a:extLst>
              <a:ext uri="{FF2B5EF4-FFF2-40B4-BE49-F238E27FC236}">
                <a16:creationId xmlns:a16="http://schemas.microsoft.com/office/drawing/2014/main" id="{697BDFBB-9588-4602-B58C-B44989CB43B5}"/>
              </a:ext>
            </a:extLst>
          </p:cNvPr>
          <p:cNvSpPr>
            <a:spLocks noGrp="1"/>
          </p:cNvSpPr>
          <p:nvPr>
            <p:ph sz="half" idx="1"/>
          </p:nvPr>
        </p:nvSpPr>
        <p:spPr>
          <a:xfrm>
            <a:off x="1097280" y="2120900"/>
            <a:ext cx="4639736" cy="3588137"/>
          </a:xfrm>
        </p:spPr>
        <p:txBody>
          <a:bodyPr>
            <a:normAutofit/>
          </a:bodyPr>
          <a:lstStyle/>
          <a:p>
            <a:pPr>
              <a:buFont typeface="Wingdings" panose="05000000000000000000" pitchFamily="2" charset="2"/>
              <a:buChar char="Ø"/>
            </a:pPr>
            <a:r>
              <a:rPr lang="en-US" dirty="0"/>
              <a:t> Quantitative analysis, </a:t>
            </a:r>
          </a:p>
          <a:p>
            <a:pPr>
              <a:buFont typeface="Wingdings" panose="05000000000000000000" pitchFamily="2" charset="2"/>
              <a:buChar char="Ø"/>
            </a:pPr>
            <a:r>
              <a:rPr lang="en-US" dirty="0"/>
              <a:t>Financial Modeling, </a:t>
            </a:r>
          </a:p>
          <a:p>
            <a:pPr>
              <a:buFont typeface="Wingdings" panose="05000000000000000000" pitchFamily="2" charset="2"/>
              <a:buChar char="Ø"/>
            </a:pPr>
            <a:r>
              <a:rPr lang="en-US" dirty="0"/>
              <a:t>Stock Pricing Data, </a:t>
            </a:r>
          </a:p>
          <a:p>
            <a:pPr>
              <a:buFont typeface="Wingdings" panose="05000000000000000000" pitchFamily="2" charset="2"/>
              <a:buChar char="Ø"/>
            </a:pPr>
            <a:r>
              <a:rPr lang="en-US" dirty="0"/>
              <a:t>API Data, </a:t>
            </a:r>
          </a:p>
          <a:p>
            <a:pPr>
              <a:buFont typeface="Wingdings" panose="05000000000000000000" pitchFamily="2" charset="2"/>
              <a:buChar char="Ø"/>
            </a:pPr>
            <a:r>
              <a:rPr lang="en-US" dirty="0"/>
              <a:t>Data Analytics, </a:t>
            </a:r>
          </a:p>
          <a:p>
            <a:pPr>
              <a:buFont typeface="Wingdings" panose="05000000000000000000" pitchFamily="2" charset="2"/>
              <a:buChar char="Ø"/>
            </a:pPr>
            <a:r>
              <a:rPr lang="en-US" dirty="0"/>
              <a:t>Adjusted discounted cashflow model</a:t>
            </a:r>
          </a:p>
        </p:txBody>
      </p:sp>
      <p:pic>
        <p:nvPicPr>
          <p:cNvPr id="11" name="Content Placeholder 10">
            <a:extLst>
              <a:ext uri="{FF2B5EF4-FFF2-40B4-BE49-F238E27FC236}">
                <a16:creationId xmlns:a16="http://schemas.microsoft.com/office/drawing/2014/main" id="{A1EB2D74-314D-4C74-85C5-CE69BA835DE8}"/>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37016" y="1941132"/>
            <a:ext cx="4885927" cy="2710382"/>
          </a:xfrm>
        </p:spPr>
      </p:pic>
      <p:sp>
        <p:nvSpPr>
          <p:cNvPr id="12" name="TextBox 11">
            <a:extLst>
              <a:ext uri="{FF2B5EF4-FFF2-40B4-BE49-F238E27FC236}">
                <a16:creationId xmlns:a16="http://schemas.microsoft.com/office/drawing/2014/main" id="{40FE0315-CD3A-493F-A6EB-456D3C291CCA}"/>
              </a:ext>
            </a:extLst>
          </p:cNvPr>
          <p:cNvSpPr txBox="1"/>
          <p:nvPr/>
        </p:nvSpPr>
        <p:spPr>
          <a:xfrm>
            <a:off x="5737016" y="4746929"/>
            <a:ext cx="4885927" cy="230832"/>
          </a:xfrm>
          <a:prstGeom prst="rect">
            <a:avLst/>
          </a:prstGeom>
          <a:noFill/>
        </p:spPr>
        <p:txBody>
          <a:bodyPr wrap="square" rtlCol="0">
            <a:spAutoFit/>
          </a:bodyPr>
          <a:lstStyle/>
          <a:p>
            <a:r>
              <a:rPr lang="en-US" sz="900">
                <a:hlinkClick r:id="rId3" tooltip="https://fpf.org/2014/09/16/ftc-wants-tools-to-increase-transparency-and-trust-in-big-data/"/>
              </a:rPr>
              <a:t>This Photo</a:t>
            </a:r>
            <a:r>
              <a:rPr lang="en-US" sz="900"/>
              <a:t> by Unknown Author is licensed under </a:t>
            </a:r>
            <a:r>
              <a:rPr lang="en-US" sz="900">
                <a:hlinkClick r:id="rId4" tooltip="https://creativecommons.org/licenses/by/3.0/"/>
              </a:rPr>
              <a:t>CC BY</a:t>
            </a:r>
            <a:endParaRPr lang="en-US" sz="900"/>
          </a:p>
        </p:txBody>
      </p:sp>
    </p:spTree>
    <p:extLst>
      <p:ext uri="{BB962C8B-B14F-4D97-AF65-F5344CB8AC3E}">
        <p14:creationId xmlns:p14="http://schemas.microsoft.com/office/powerpoint/2010/main" val="3081833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9182406-7640-4565-83A3-46F63C940696}"/>
              </a:ext>
            </a:extLst>
          </p:cNvPr>
          <p:cNvSpPr>
            <a:spLocks noGrp="1"/>
          </p:cNvSpPr>
          <p:nvPr>
            <p:ph type="title"/>
          </p:nvPr>
        </p:nvSpPr>
        <p:spPr/>
        <p:txBody>
          <a:bodyPr/>
          <a:lstStyle/>
          <a:p>
            <a:r>
              <a:rPr lang="en-US" dirty="0"/>
              <a:t>Web Scraping</a:t>
            </a:r>
          </a:p>
        </p:txBody>
      </p:sp>
      <p:pic>
        <p:nvPicPr>
          <p:cNvPr id="9" name="Content Placeholder 8">
            <a:extLst>
              <a:ext uri="{FF2B5EF4-FFF2-40B4-BE49-F238E27FC236}">
                <a16:creationId xmlns:a16="http://schemas.microsoft.com/office/drawing/2014/main" id="{1CB57555-9431-4B3F-A71A-B191C710A3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3568" y="2108200"/>
            <a:ext cx="7765190" cy="3760788"/>
          </a:xfrm>
        </p:spPr>
      </p:pic>
    </p:spTree>
    <p:extLst>
      <p:ext uri="{BB962C8B-B14F-4D97-AF65-F5344CB8AC3E}">
        <p14:creationId xmlns:p14="http://schemas.microsoft.com/office/powerpoint/2010/main" val="3812412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01142-B96B-409B-8660-57EDF557CFC7}"/>
              </a:ext>
            </a:extLst>
          </p:cNvPr>
          <p:cNvSpPr>
            <a:spLocks noGrp="1"/>
          </p:cNvSpPr>
          <p:nvPr>
            <p:ph type="title"/>
          </p:nvPr>
        </p:nvSpPr>
        <p:spPr/>
        <p:txBody>
          <a:bodyPr/>
          <a:lstStyle/>
          <a:p>
            <a:r>
              <a:rPr lang="en-US" dirty="0"/>
              <a:t>Analysis</a:t>
            </a:r>
          </a:p>
        </p:txBody>
      </p:sp>
      <p:sp>
        <p:nvSpPr>
          <p:cNvPr id="5" name="Content Placeholder 4">
            <a:extLst>
              <a:ext uri="{FF2B5EF4-FFF2-40B4-BE49-F238E27FC236}">
                <a16:creationId xmlns:a16="http://schemas.microsoft.com/office/drawing/2014/main" id="{BF0004FD-E237-4653-B74C-ED65CED822FD}"/>
              </a:ext>
            </a:extLst>
          </p:cNvPr>
          <p:cNvSpPr>
            <a:spLocks noGrp="1"/>
          </p:cNvSpPr>
          <p:nvPr>
            <p:ph sz="half" idx="1"/>
          </p:nvPr>
        </p:nvSpPr>
        <p:spPr/>
        <p:txBody>
          <a:bodyPr>
            <a:normAutofit lnSpcReduction="10000"/>
          </a:bodyPr>
          <a:lstStyle/>
          <a:p>
            <a:pPr marL="0" indent="0">
              <a:buNone/>
            </a:pPr>
            <a:r>
              <a:rPr lang="en-US" sz="1600" b="0" i="0" dirty="0">
                <a:solidFill>
                  <a:srgbClr val="1D1C1D"/>
                </a:solidFill>
                <a:effectLst/>
                <a:latin typeface="Slack-Lato"/>
              </a:rPr>
              <a:t>Web Scraping is a technique  we employed to extract large amounts of data from websites whereby the data is extracted and saved to a local file in your computer o</a:t>
            </a:r>
            <a:endParaRPr lang="en-US" sz="1600" dirty="0">
              <a:solidFill>
                <a:srgbClr val="1D1C1D"/>
              </a:solidFill>
              <a:latin typeface="Slack-Lato"/>
            </a:endParaRPr>
          </a:p>
          <a:p>
            <a:pPr marL="0" indent="0">
              <a:buNone/>
            </a:pPr>
            <a:r>
              <a:rPr lang="en-US" sz="1600" dirty="0">
                <a:solidFill>
                  <a:srgbClr val="1D1C1D"/>
                </a:solidFill>
                <a:latin typeface="Slack-Lato"/>
              </a:rPr>
              <a:t>We used </a:t>
            </a:r>
            <a:r>
              <a:rPr lang="en-US" sz="1600" b="0" i="0" dirty="0">
                <a:solidFill>
                  <a:srgbClr val="1D1C1D"/>
                </a:solidFill>
                <a:effectLst/>
                <a:latin typeface="Slack-Lato"/>
              </a:rPr>
              <a:t>Beautiful Soup  a Python package for parsing HTML and XML documents</a:t>
            </a:r>
          </a:p>
          <a:p>
            <a:pPr marL="0" indent="0">
              <a:buNone/>
            </a:pPr>
            <a:r>
              <a:rPr lang="en-US" sz="1600" b="0" i="0" dirty="0">
                <a:solidFill>
                  <a:srgbClr val="1D1C1D"/>
                </a:solidFill>
                <a:effectLst/>
                <a:latin typeface="Slack-Lato"/>
              </a:rPr>
              <a:t>We’ve attempted to  analyze the ESG data in       conjunction with the financial performance of the company. </a:t>
            </a:r>
          </a:p>
          <a:p>
            <a:pPr marL="0" indent="0">
              <a:buNone/>
            </a:pPr>
            <a:r>
              <a:rPr lang="en-US" sz="1600" dirty="0">
                <a:solidFill>
                  <a:srgbClr val="1D1C1D"/>
                </a:solidFill>
                <a:latin typeface="Slack-Lato"/>
              </a:rPr>
              <a:t>We had our code ready for dashboarding and accidentally erased it in a merge mistake that removed a week of work. Attempts to resolve this were unfruitful and ultimately we do not have a dashboard to display, nor do we have a final analysis resolution.</a:t>
            </a:r>
            <a:endParaRPr lang="en-US" sz="1800" dirty="0"/>
          </a:p>
        </p:txBody>
      </p:sp>
      <p:pic>
        <p:nvPicPr>
          <p:cNvPr id="6" name="Content Placeholder 5">
            <a:extLst>
              <a:ext uri="{FF2B5EF4-FFF2-40B4-BE49-F238E27FC236}">
                <a16:creationId xmlns:a16="http://schemas.microsoft.com/office/drawing/2014/main" id="{D05BAEA5-411D-458A-86AA-022DB9AE422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54987" y="2120900"/>
            <a:ext cx="3893740" cy="3445014"/>
          </a:xfrm>
        </p:spPr>
      </p:pic>
    </p:spTree>
    <p:extLst>
      <p:ext uri="{BB962C8B-B14F-4D97-AF65-F5344CB8AC3E}">
        <p14:creationId xmlns:p14="http://schemas.microsoft.com/office/powerpoint/2010/main" val="1165638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F0677-C964-4654-A67A-4FBE93EC8348}"/>
              </a:ext>
            </a:extLst>
          </p:cNvPr>
          <p:cNvSpPr>
            <a:spLocks noGrp="1"/>
          </p:cNvSpPr>
          <p:nvPr>
            <p:ph type="title"/>
          </p:nvPr>
        </p:nvSpPr>
        <p:spPr/>
        <p:txBody>
          <a:bodyPr>
            <a:normAutofit/>
          </a:bodyPr>
          <a:lstStyle/>
          <a:p>
            <a:r>
              <a:rPr lang="en-US" sz="3200" dirty="0"/>
              <a:t>Problem Solving</a:t>
            </a:r>
          </a:p>
        </p:txBody>
      </p:sp>
      <p:sp>
        <p:nvSpPr>
          <p:cNvPr id="3" name="Content Placeholder 2">
            <a:extLst>
              <a:ext uri="{FF2B5EF4-FFF2-40B4-BE49-F238E27FC236}">
                <a16:creationId xmlns:a16="http://schemas.microsoft.com/office/drawing/2014/main" id="{4E747E7A-0D61-4713-B7AB-6BDFEC75D46B}"/>
              </a:ext>
            </a:extLst>
          </p:cNvPr>
          <p:cNvSpPr>
            <a:spLocks noGrp="1"/>
          </p:cNvSpPr>
          <p:nvPr>
            <p:ph idx="1"/>
          </p:nvPr>
        </p:nvSpPr>
        <p:spPr>
          <a:xfrm>
            <a:off x="1168842" y="2108201"/>
            <a:ext cx="10058400" cy="2328627"/>
          </a:xfrm>
        </p:spPr>
        <p:txBody>
          <a:bodyPr>
            <a:noAutofit/>
          </a:bodyPr>
          <a:lstStyle/>
          <a:p>
            <a:r>
              <a:rPr lang="en-US" sz="1600" dirty="0"/>
              <a:t>We’ve created an analysis tool that searches the web for data, and measures a particular characteristic of a company's performance or efficiency based on Key Performance Indicators(KPI's), financial data, and sustainability scores, outputs data, and compares it to companies relative to it's sector. </a:t>
            </a:r>
          </a:p>
          <a:p>
            <a:r>
              <a:rPr lang="en-US" sz="1600" dirty="0"/>
              <a:t>The result being an aggregated response with score and rating system based on how well a company did in complying with ESG standards, and meeting it's financial obligations, simultaneously, utilizing quantitative analysis, financial modeling, stock pricing, and data analytics, to quantify annualized returns on stock prices, revenue growth, net income growth, Earnings per share (EPS), Earnings Before Interest, Taxes, Depreciation, Amortization (EBITDA) , which may offer investors potential long-term performance advantages, in a growing market</a:t>
            </a:r>
          </a:p>
        </p:txBody>
      </p:sp>
    </p:spTree>
    <p:extLst>
      <p:ext uri="{BB962C8B-B14F-4D97-AF65-F5344CB8AC3E}">
        <p14:creationId xmlns:p14="http://schemas.microsoft.com/office/powerpoint/2010/main" val="3525586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C9FE6-92A4-4869-88AE-CE672C1AF30F}"/>
              </a:ext>
            </a:extLst>
          </p:cNvPr>
          <p:cNvSpPr>
            <a:spLocks noGrp="1"/>
          </p:cNvSpPr>
          <p:nvPr>
            <p:ph type="title"/>
          </p:nvPr>
        </p:nvSpPr>
        <p:spPr>
          <a:xfrm>
            <a:off x="1097280" y="747423"/>
            <a:ext cx="10058400" cy="989937"/>
          </a:xfrm>
        </p:spPr>
        <p:txBody>
          <a:bodyPr>
            <a:normAutofit/>
          </a:bodyPr>
          <a:lstStyle/>
          <a:p>
            <a:r>
              <a:rPr lang="en-US" sz="3200" dirty="0"/>
              <a:t>Who would benefit from using this?</a:t>
            </a:r>
          </a:p>
        </p:txBody>
      </p:sp>
      <p:sp>
        <p:nvSpPr>
          <p:cNvPr id="3" name="Content Placeholder 2">
            <a:extLst>
              <a:ext uri="{FF2B5EF4-FFF2-40B4-BE49-F238E27FC236}">
                <a16:creationId xmlns:a16="http://schemas.microsoft.com/office/drawing/2014/main" id="{25705395-B48D-48A7-8B38-0EF376BEB520}"/>
              </a:ext>
            </a:extLst>
          </p:cNvPr>
          <p:cNvSpPr>
            <a:spLocks noGrp="1"/>
          </p:cNvSpPr>
          <p:nvPr>
            <p:ph sz="half" idx="1"/>
          </p:nvPr>
        </p:nvSpPr>
        <p:spPr>
          <a:xfrm>
            <a:off x="1097280" y="2120900"/>
            <a:ext cx="4639736" cy="3748087"/>
          </a:xfrm>
        </p:spPr>
        <p:txBody>
          <a:bodyPr>
            <a:noAutofit/>
          </a:bodyPr>
          <a:lstStyle/>
          <a:p>
            <a:r>
              <a:rPr lang="en-US" sz="1600" dirty="0"/>
              <a:t>Fundamentally this analysis tool would be a used by individuals or DIY investors, the average person who wants explore investment opportunities through an ESG company that reflects the morals, and ideals of the individual, along with being a part of an environmentally conscious group of people who want to take part in more sustainable and socially responsible investing stratagem, while also having the option for a more diversified balanced portfolio that is current with economic, social, and environmental trends in developing industries.</a:t>
            </a:r>
          </a:p>
        </p:txBody>
      </p:sp>
      <p:pic>
        <p:nvPicPr>
          <p:cNvPr id="6" name="Content Placeholder 5">
            <a:extLst>
              <a:ext uri="{FF2B5EF4-FFF2-40B4-BE49-F238E27FC236}">
                <a16:creationId xmlns:a16="http://schemas.microsoft.com/office/drawing/2014/main" id="{384BC9CA-455F-47B6-BD63-0884A6C4C5E8}"/>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690174" y="2120900"/>
            <a:ext cx="4291703" cy="3748088"/>
          </a:xfrm>
        </p:spPr>
      </p:pic>
    </p:spTree>
    <p:extLst>
      <p:ext uri="{BB962C8B-B14F-4D97-AF65-F5344CB8AC3E}">
        <p14:creationId xmlns:p14="http://schemas.microsoft.com/office/powerpoint/2010/main" val="2025900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C4A3F-47CE-4110-BD0B-CD6FA584133E}"/>
              </a:ext>
            </a:extLst>
          </p:cNvPr>
          <p:cNvSpPr>
            <a:spLocks noGrp="1"/>
          </p:cNvSpPr>
          <p:nvPr>
            <p:ph type="title"/>
          </p:nvPr>
        </p:nvSpPr>
        <p:spPr/>
        <p:txBody>
          <a:bodyPr/>
          <a:lstStyle/>
          <a:p>
            <a:r>
              <a:rPr lang="en-US" dirty="0"/>
              <a:t>Data Cleaning &amp; exploration</a:t>
            </a:r>
          </a:p>
        </p:txBody>
      </p:sp>
      <p:sp>
        <p:nvSpPr>
          <p:cNvPr id="3" name="Content Placeholder 2">
            <a:extLst>
              <a:ext uri="{FF2B5EF4-FFF2-40B4-BE49-F238E27FC236}">
                <a16:creationId xmlns:a16="http://schemas.microsoft.com/office/drawing/2014/main" id="{789FCE5B-03E7-4747-B1FC-D44C14FF870A}"/>
              </a:ext>
            </a:extLst>
          </p:cNvPr>
          <p:cNvSpPr>
            <a:spLocks noGrp="1"/>
          </p:cNvSpPr>
          <p:nvPr>
            <p:ph sz="half" idx="1"/>
          </p:nvPr>
        </p:nvSpPr>
        <p:spPr/>
        <p:txBody>
          <a:bodyPr/>
          <a:lstStyle/>
          <a:p>
            <a:r>
              <a:rPr lang="en-US" sz="1600" dirty="0"/>
              <a:t>We used the inspect function on the web to identify font size, font weight, and the right margin of the sustainability scores. </a:t>
            </a:r>
          </a:p>
          <a:p>
            <a:r>
              <a:rPr lang="en-US" sz="1600" dirty="0"/>
              <a:t>SEC company filings  were deleted from the csv file columns to remove from the data analysis.</a:t>
            </a:r>
          </a:p>
          <a:p>
            <a:r>
              <a:rPr lang="en-US" sz="1600" b="0" i="0" dirty="0">
                <a:solidFill>
                  <a:srgbClr val="1D1C1D"/>
                </a:solidFill>
                <a:effectLst/>
                <a:latin typeface="Slack-Lato"/>
              </a:rPr>
              <a:t>We had taken the ticker symbols  and concatenated it with the web scraping used in beautiful soup </a:t>
            </a:r>
            <a:r>
              <a:rPr lang="en-US" sz="1600" b="0" i="0" dirty="0" err="1">
                <a:solidFill>
                  <a:srgbClr val="1D1C1D"/>
                </a:solidFill>
                <a:effectLst/>
                <a:latin typeface="Slack-Lato"/>
              </a:rPr>
              <a:t>esg</a:t>
            </a:r>
            <a:r>
              <a:rPr lang="en-US" sz="1600" b="0" i="0" dirty="0">
                <a:solidFill>
                  <a:srgbClr val="1D1C1D"/>
                </a:solidFill>
                <a:effectLst/>
                <a:latin typeface="Slack-Lato"/>
              </a:rPr>
              <a:t> file, but the data was not presenting correctly.  Additional attempts to fix created more errors.</a:t>
            </a:r>
            <a:endParaRPr lang="en-US" sz="1600" dirty="0"/>
          </a:p>
          <a:p>
            <a:r>
              <a:rPr lang="en-US" sz="1600" b="0" i="0" dirty="0">
                <a:solidFill>
                  <a:srgbClr val="1D1C1D"/>
                </a:solidFill>
                <a:effectLst/>
                <a:latin typeface="Slack-Lato"/>
              </a:rPr>
              <a:t>Web scraping/ Data Extraction was implemented in our data gathering process</a:t>
            </a:r>
            <a:endParaRPr lang="en-US" sz="1600" dirty="0"/>
          </a:p>
          <a:p>
            <a:endParaRPr lang="en-US" dirty="0"/>
          </a:p>
          <a:p>
            <a:endParaRPr lang="en-US" dirty="0"/>
          </a:p>
        </p:txBody>
      </p:sp>
      <p:sp>
        <p:nvSpPr>
          <p:cNvPr id="5" name="Content Placeholder 4">
            <a:extLst>
              <a:ext uri="{FF2B5EF4-FFF2-40B4-BE49-F238E27FC236}">
                <a16:creationId xmlns:a16="http://schemas.microsoft.com/office/drawing/2014/main" id="{8F117E50-132E-48A1-AA3D-FC9AB3F90D9E}"/>
              </a:ext>
            </a:extLst>
          </p:cNvPr>
          <p:cNvSpPr>
            <a:spLocks noGrp="1"/>
          </p:cNvSpPr>
          <p:nvPr>
            <p:ph sz="half" idx="2"/>
          </p:nvPr>
        </p:nvSpPr>
        <p:spPr/>
        <p:txBody>
          <a:bodyPr/>
          <a:lstStyle/>
          <a:p>
            <a:endParaRPr lang="en-US" dirty="0"/>
          </a:p>
        </p:txBody>
      </p:sp>
      <p:pic>
        <p:nvPicPr>
          <p:cNvPr id="4" name="Picture 3">
            <a:extLst>
              <a:ext uri="{FF2B5EF4-FFF2-40B4-BE49-F238E27FC236}">
                <a16:creationId xmlns:a16="http://schemas.microsoft.com/office/drawing/2014/main" id="{B6533B0B-9DD5-4D62-805F-284BBE1D6D12}"/>
              </a:ext>
            </a:extLst>
          </p:cNvPr>
          <p:cNvPicPr>
            <a:picLocks noChangeAspect="1"/>
          </p:cNvPicPr>
          <p:nvPr/>
        </p:nvPicPr>
        <p:blipFill rotWithShape="1">
          <a:blip r:embed="rId2">
            <a:extLst>
              <a:ext uri="{28A0092B-C50C-407E-A947-70E740481C1C}">
                <a14:useLocalDpi xmlns:a14="http://schemas.microsoft.com/office/drawing/2010/main" val="0"/>
              </a:ext>
            </a:extLst>
          </a:blip>
          <a:srcRect t="11534" r="44889"/>
          <a:stretch/>
        </p:blipFill>
        <p:spPr>
          <a:xfrm>
            <a:off x="6515944" y="2087268"/>
            <a:ext cx="3912042" cy="3815456"/>
          </a:xfrm>
          <a:prstGeom prst="rect">
            <a:avLst/>
          </a:prstGeom>
        </p:spPr>
      </p:pic>
    </p:spTree>
    <p:extLst>
      <p:ext uri="{BB962C8B-B14F-4D97-AF65-F5344CB8AC3E}">
        <p14:creationId xmlns:p14="http://schemas.microsoft.com/office/powerpoint/2010/main" val="542579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89348C6-3FAB-49C5-9856-9BA34756C4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952" y="454590"/>
            <a:ext cx="9172575" cy="4772025"/>
          </a:xfrm>
          <a:prstGeom prst="rect">
            <a:avLst/>
          </a:prstGeom>
        </p:spPr>
      </p:pic>
      <p:sp>
        <p:nvSpPr>
          <p:cNvPr id="10" name="TextBox 9">
            <a:extLst>
              <a:ext uri="{FF2B5EF4-FFF2-40B4-BE49-F238E27FC236}">
                <a16:creationId xmlns:a16="http://schemas.microsoft.com/office/drawing/2014/main" id="{1C109EC7-0743-4EEC-9BC3-49A9193D3876}"/>
              </a:ext>
            </a:extLst>
          </p:cNvPr>
          <p:cNvSpPr txBox="1"/>
          <p:nvPr/>
        </p:nvSpPr>
        <p:spPr>
          <a:xfrm>
            <a:off x="580446" y="5581816"/>
            <a:ext cx="10805822" cy="338554"/>
          </a:xfrm>
          <a:prstGeom prst="rect">
            <a:avLst/>
          </a:prstGeom>
          <a:noFill/>
        </p:spPr>
        <p:txBody>
          <a:bodyPr wrap="square" rtlCol="0">
            <a:spAutoFit/>
          </a:bodyPr>
          <a:lstStyle/>
          <a:p>
            <a:r>
              <a:rPr lang="en-US" sz="1600" dirty="0">
                <a:solidFill>
                  <a:schemeClr val="tx1">
                    <a:lumMod val="75000"/>
                    <a:lumOff val="25000"/>
                  </a:schemeClr>
                </a:solidFill>
              </a:rPr>
              <a:t>Desired output: one </a:t>
            </a:r>
            <a:r>
              <a:rPr lang="en-US" sz="1600" dirty="0" err="1">
                <a:solidFill>
                  <a:schemeClr val="tx1">
                    <a:lumMod val="75000"/>
                    <a:lumOff val="25000"/>
                  </a:schemeClr>
                </a:solidFill>
              </a:rPr>
              <a:t>dataframe</a:t>
            </a:r>
            <a:r>
              <a:rPr lang="en-US" sz="1600" dirty="0">
                <a:solidFill>
                  <a:schemeClr val="tx1">
                    <a:lumMod val="75000"/>
                    <a:lumOff val="25000"/>
                  </a:schemeClr>
                </a:solidFill>
              </a:rPr>
              <a:t> with the information for all tickers, instead of having them in an interactive dropdown display</a:t>
            </a:r>
          </a:p>
        </p:txBody>
      </p:sp>
    </p:spTree>
    <p:extLst>
      <p:ext uri="{BB962C8B-B14F-4D97-AF65-F5344CB8AC3E}">
        <p14:creationId xmlns:p14="http://schemas.microsoft.com/office/powerpoint/2010/main" val="164372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01005-3A12-44DA-B9BE-CB19D252635A}"/>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D0E44336-D8D8-488C-BD8E-41B3A8473D4D}"/>
              </a:ext>
            </a:extLst>
          </p:cNvPr>
          <p:cNvSpPr>
            <a:spLocks noGrp="1"/>
          </p:cNvSpPr>
          <p:nvPr>
            <p:ph idx="1"/>
          </p:nvPr>
        </p:nvSpPr>
        <p:spPr>
          <a:xfrm>
            <a:off x="1097280" y="2108201"/>
            <a:ext cx="3053301" cy="3760891"/>
          </a:xfrm>
        </p:spPr>
        <p:txBody>
          <a:bodyPr/>
          <a:lstStyle/>
          <a:p>
            <a:r>
              <a:rPr lang="en-US" dirty="0"/>
              <a:t> Mediums.com,</a:t>
            </a:r>
          </a:p>
          <a:p>
            <a:r>
              <a:rPr lang="en-US" dirty="0"/>
              <a:t> yahoofinance.com, </a:t>
            </a:r>
          </a:p>
          <a:p>
            <a:r>
              <a:rPr lang="en-US" dirty="0"/>
              <a:t>Kaggle.com, iexCloud.com, </a:t>
            </a:r>
          </a:p>
          <a:p>
            <a:r>
              <a:rPr lang="en-US" dirty="0"/>
              <a:t>financialmodelingprep.com</a:t>
            </a:r>
          </a:p>
        </p:txBody>
      </p:sp>
    </p:spTree>
    <p:extLst>
      <p:ext uri="{BB962C8B-B14F-4D97-AF65-F5344CB8AC3E}">
        <p14:creationId xmlns:p14="http://schemas.microsoft.com/office/powerpoint/2010/main" val="3585202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F9FC7-5106-48FE-98EF-F442F923FCDC}"/>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F9CD5372-66E2-46B7-93FA-BD4DABD9D560}"/>
              </a:ext>
            </a:extLst>
          </p:cNvPr>
          <p:cNvSpPr>
            <a:spLocks noGrp="1"/>
          </p:cNvSpPr>
          <p:nvPr>
            <p:ph sz="half" idx="1"/>
          </p:nvPr>
        </p:nvSpPr>
        <p:spPr/>
        <p:txBody>
          <a:bodyPr>
            <a:normAutofit fontScale="92500" lnSpcReduction="20000"/>
          </a:bodyPr>
          <a:lstStyle/>
          <a:p>
            <a:pPr>
              <a:buFont typeface="Wingdings" panose="05000000000000000000" pitchFamily="2" charset="2"/>
              <a:buChar char="v"/>
            </a:pPr>
            <a:r>
              <a:rPr lang="en-US" dirty="0"/>
              <a:t> Objective</a:t>
            </a:r>
          </a:p>
          <a:p>
            <a:pPr>
              <a:buFont typeface="Wingdings" panose="05000000000000000000" pitchFamily="2" charset="2"/>
              <a:buChar char="v"/>
            </a:pPr>
            <a:r>
              <a:rPr lang="en-US" dirty="0"/>
              <a:t> Summary</a:t>
            </a:r>
          </a:p>
          <a:p>
            <a:pPr>
              <a:buFont typeface="Wingdings" panose="05000000000000000000" pitchFamily="2" charset="2"/>
              <a:buChar char="v"/>
            </a:pPr>
            <a:r>
              <a:rPr lang="en-US" dirty="0"/>
              <a:t> Ask the Data</a:t>
            </a:r>
          </a:p>
          <a:p>
            <a:pPr>
              <a:buFont typeface="Wingdings" panose="05000000000000000000" pitchFamily="2" charset="2"/>
              <a:buChar char="v"/>
            </a:pPr>
            <a:r>
              <a:rPr lang="en-US" dirty="0"/>
              <a:t> What is ESG Rating</a:t>
            </a:r>
          </a:p>
          <a:p>
            <a:pPr>
              <a:buFont typeface="Wingdings" panose="05000000000000000000" pitchFamily="2" charset="2"/>
              <a:buChar char="v"/>
            </a:pPr>
            <a:r>
              <a:rPr lang="en-US" dirty="0"/>
              <a:t> Key Indicators</a:t>
            </a:r>
          </a:p>
          <a:p>
            <a:pPr>
              <a:buFont typeface="Wingdings" panose="05000000000000000000" pitchFamily="2" charset="2"/>
              <a:buChar char="v"/>
            </a:pPr>
            <a:r>
              <a:rPr lang="en-US" dirty="0"/>
              <a:t>  Approach</a:t>
            </a:r>
          </a:p>
          <a:p>
            <a:pPr>
              <a:buFont typeface="Wingdings" panose="05000000000000000000" pitchFamily="2" charset="2"/>
              <a:buChar char="v"/>
            </a:pPr>
            <a:r>
              <a:rPr lang="en-US" dirty="0"/>
              <a:t> Methodology</a:t>
            </a:r>
          </a:p>
          <a:p>
            <a:pPr>
              <a:buFont typeface="Wingdings" panose="05000000000000000000" pitchFamily="2" charset="2"/>
              <a:buChar char="v"/>
            </a:pPr>
            <a:r>
              <a:rPr lang="en-US" dirty="0"/>
              <a:t> Programming</a:t>
            </a:r>
          </a:p>
          <a:p>
            <a:pPr>
              <a:buFont typeface="Wingdings" panose="05000000000000000000" pitchFamily="2" charset="2"/>
              <a:buChar char="v"/>
            </a:pPr>
            <a:r>
              <a:rPr lang="en-US" dirty="0"/>
              <a:t> Data Type</a:t>
            </a:r>
          </a:p>
          <a:p>
            <a:pPr>
              <a:buFont typeface="Wingdings" panose="05000000000000000000" pitchFamily="2" charset="2"/>
              <a:buChar char="v"/>
            </a:pPr>
            <a:endParaRPr lang="en-US" dirty="0"/>
          </a:p>
        </p:txBody>
      </p:sp>
      <p:sp>
        <p:nvSpPr>
          <p:cNvPr id="4" name="Content Placeholder 3">
            <a:extLst>
              <a:ext uri="{FF2B5EF4-FFF2-40B4-BE49-F238E27FC236}">
                <a16:creationId xmlns:a16="http://schemas.microsoft.com/office/drawing/2014/main" id="{B54ED5DE-71E5-4698-9ABB-54AAF91D2BC1}"/>
              </a:ext>
            </a:extLst>
          </p:cNvPr>
          <p:cNvSpPr>
            <a:spLocks noGrp="1"/>
          </p:cNvSpPr>
          <p:nvPr>
            <p:ph sz="half" idx="2"/>
          </p:nvPr>
        </p:nvSpPr>
        <p:spPr/>
        <p:txBody>
          <a:bodyPr>
            <a:normAutofit fontScale="92500" lnSpcReduction="20000"/>
          </a:bodyPr>
          <a:lstStyle/>
          <a:p>
            <a:pPr>
              <a:buFont typeface="Wingdings" panose="05000000000000000000" pitchFamily="2" charset="2"/>
              <a:buChar char="v"/>
            </a:pPr>
            <a:r>
              <a:rPr lang="en-US" dirty="0"/>
              <a:t> Analysis</a:t>
            </a:r>
          </a:p>
          <a:p>
            <a:pPr>
              <a:buFont typeface="Wingdings" panose="05000000000000000000" pitchFamily="2" charset="2"/>
              <a:buChar char="v"/>
            </a:pPr>
            <a:r>
              <a:rPr lang="en-US" dirty="0"/>
              <a:t> Problem Solving</a:t>
            </a:r>
          </a:p>
          <a:p>
            <a:pPr>
              <a:buFont typeface="Wingdings" panose="05000000000000000000" pitchFamily="2" charset="2"/>
              <a:buChar char="v"/>
            </a:pPr>
            <a:r>
              <a:rPr lang="en-US" dirty="0"/>
              <a:t> Use</a:t>
            </a:r>
          </a:p>
          <a:p>
            <a:pPr>
              <a:buFont typeface="Wingdings" panose="05000000000000000000" pitchFamily="2" charset="2"/>
              <a:buChar char="v"/>
            </a:pPr>
            <a:r>
              <a:rPr lang="en-US" dirty="0"/>
              <a:t> Data Cleaning</a:t>
            </a:r>
          </a:p>
          <a:p>
            <a:pPr>
              <a:buFont typeface="Wingdings" panose="05000000000000000000" pitchFamily="2" charset="2"/>
              <a:buChar char="v"/>
            </a:pPr>
            <a:r>
              <a:rPr lang="en-US" dirty="0"/>
              <a:t> Data Analysis</a:t>
            </a:r>
          </a:p>
        </p:txBody>
      </p:sp>
    </p:spTree>
    <p:extLst>
      <p:ext uri="{BB962C8B-B14F-4D97-AF65-F5344CB8AC3E}">
        <p14:creationId xmlns:p14="http://schemas.microsoft.com/office/powerpoint/2010/main" val="3503960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55EAE4-333E-414D-9ADD-2CE791A3DCC4}"/>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F470D0CA-4DDC-4E10-AB12-29013CB360A0}"/>
              </a:ext>
            </a:extLst>
          </p:cNvPr>
          <p:cNvSpPr>
            <a:spLocks noGrp="1"/>
          </p:cNvSpPr>
          <p:nvPr>
            <p:ph sz="half" idx="1"/>
          </p:nvPr>
        </p:nvSpPr>
        <p:spPr>
          <a:xfrm>
            <a:off x="1097280" y="2120899"/>
            <a:ext cx="4998720" cy="2848665"/>
          </a:xfrm>
        </p:spPr>
        <p:txBody>
          <a:bodyPr>
            <a:normAutofit/>
          </a:bodyPr>
          <a:lstStyle/>
          <a:p>
            <a:pPr marL="0" indent="0">
              <a:buNone/>
            </a:pPr>
            <a:r>
              <a:rPr lang="en-US" sz="1600" dirty="0"/>
              <a:t>The focus of the project is to integrate Environmental, Social and Corporate Governance (ESG) into equity investment analysis and use Key Performance Indicators (KPI’s) to evaluate their ratings. We will summarize the stock pricing data, annual reports, and corporate governance policies as they align with global environmental goals for environmental and social sustainability in our analysis.</a:t>
            </a:r>
          </a:p>
          <a:p>
            <a:endParaRPr lang="en-US" dirty="0"/>
          </a:p>
        </p:txBody>
      </p:sp>
      <p:pic>
        <p:nvPicPr>
          <p:cNvPr id="8" name="Content Placeholder 7">
            <a:extLst>
              <a:ext uri="{FF2B5EF4-FFF2-40B4-BE49-F238E27FC236}">
                <a16:creationId xmlns:a16="http://schemas.microsoft.com/office/drawing/2014/main" id="{4411BCBB-ED6D-4320-87DE-70F642C6F822}"/>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16688" y="2023488"/>
            <a:ext cx="4416355" cy="3349805"/>
          </a:xfrm>
        </p:spPr>
      </p:pic>
      <p:sp>
        <p:nvSpPr>
          <p:cNvPr id="9" name="TextBox 8">
            <a:extLst>
              <a:ext uri="{FF2B5EF4-FFF2-40B4-BE49-F238E27FC236}">
                <a16:creationId xmlns:a16="http://schemas.microsoft.com/office/drawing/2014/main" id="{5C0C6D20-A68B-4AC4-888F-36EBB6A4BFC5}"/>
              </a:ext>
            </a:extLst>
          </p:cNvPr>
          <p:cNvSpPr txBox="1"/>
          <p:nvPr/>
        </p:nvSpPr>
        <p:spPr>
          <a:xfrm>
            <a:off x="6516688" y="5541923"/>
            <a:ext cx="4416355" cy="230832"/>
          </a:xfrm>
          <a:prstGeom prst="rect">
            <a:avLst/>
          </a:prstGeom>
          <a:noFill/>
        </p:spPr>
        <p:txBody>
          <a:bodyPr wrap="square" rtlCol="0">
            <a:spAutoFit/>
          </a:bodyPr>
          <a:lstStyle/>
          <a:p>
            <a:r>
              <a:rPr lang="en-US" sz="900">
                <a:hlinkClick r:id="rId3" tooltip="https://www.flickr.com/photos/mdgovpics/6378252867"/>
              </a:rPr>
              <a:t>This Photo</a:t>
            </a:r>
            <a:r>
              <a:rPr lang="en-US" sz="900"/>
              <a:t> by Unknown Author is licensed under </a:t>
            </a:r>
            <a:r>
              <a:rPr lang="en-US" sz="900">
                <a:hlinkClick r:id="rId4" tooltip="https://creativecommons.org/licenses/by/3.0/"/>
              </a:rPr>
              <a:t>CC BY</a:t>
            </a:r>
            <a:endParaRPr lang="en-US" sz="900"/>
          </a:p>
        </p:txBody>
      </p:sp>
    </p:spTree>
    <p:extLst>
      <p:ext uri="{BB962C8B-B14F-4D97-AF65-F5344CB8AC3E}">
        <p14:creationId xmlns:p14="http://schemas.microsoft.com/office/powerpoint/2010/main" val="2829044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2343A-E5BF-4F62-B208-17DFFC396E02}"/>
              </a:ext>
            </a:extLst>
          </p:cNvPr>
          <p:cNvSpPr>
            <a:spLocks noGrp="1"/>
          </p:cNvSpPr>
          <p:nvPr>
            <p:ph type="title"/>
          </p:nvPr>
        </p:nvSpPr>
        <p:spPr>
          <a:xfrm>
            <a:off x="1001864" y="222992"/>
            <a:ext cx="10058400" cy="1208241"/>
          </a:xfrm>
        </p:spPr>
        <p:txBody>
          <a:bodyPr/>
          <a:lstStyle/>
          <a:p>
            <a:r>
              <a:rPr lang="en-US" dirty="0"/>
              <a:t>Summary</a:t>
            </a:r>
          </a:p>
        </p:txBody>
      </p:sp>
      <p:sp>
        <p:nvSpPr>
          <p:cNvPr id="3" name="Content Placeholder 2">
            <a:extLst>
              <a:ext uri="{FF2B5EF4-FFF2-40B4-BE49-F238E27FC236}">
                <a16:creationId xmlns:a16="http://schemas.microsoft.com/office/drawing/2014/main" id="{A3D518D9-9BF8-4D3A-A3AE-E382806CEA8E}"/>
              </a:ext>
            </a:extLst>
          </p:cNvPr>
          <p:cNvSpPr>
            <a:spLocks noGrp="1"/>
          </p:cNvSpPr>
          <p:nvPr>
            <p:ph idx="1"/>
          </p:nvPr>
        </p:nvSpPr>
        <p:spPr>
          <a:xfrm>
            <a:off x="1097280" y="1606163"/>
            <a:ext cx="10058400" cy="5144494"/>
          </a:xfrm>
        </p:spPr>
        <p:txBody>
          <a:bodyPr>
            <a:normAutofit/>
          </a:bodyPr>
          <a:lstStyle/>
          <a:p>
            <a:r>
              <a:rPr lang="en-US" b="1" dirty="0">
                <a:solidFill>
                  <a:schemeClr val="accent6">
                    <a:lumMod val="75000"/>
                  </a:schemeClr>
                </a:solidFill>
              </a:rPr>
              <a:t>What is ESG? </a:t>
            </a:r>
          </a:p>
          <a:p>
            <a:r>
              <a:rPr lang="en-US" sz="1200" dirty="0"/>
              <a:t> ESG stands for Environmental, Social and Corporate Governance, </a:t>
            </a:r>
          </a:p>
          <a:p>
            <a:r>
              <a:rPr lang="en-US" sz="1200" dirty="0"/>
              <a:t>(ESG) is a criteria and set of standards for a company's operations that socially conscious investors use to screen potential investments.</a:t>
            </a:r>
          </a:p>
          <a:p>
            <a:r>
              <a:rPr lang="en-US" sz="1200" dirty="0"/>
              <a:t> Environmental criteria consider how a company performs as a steward of nature. Social criteria examine how it manages relationships with employees, suppliers, customers, and the communities where it operates. Governance deals with a company’s leadership, executive pay, audits, internal controls, and shareholder rights.</a:t>
            </a:r>
          </a:p>
          <a:p>
            <a:r>
              <a:rPr lang="en-US" sz="1200" dirty="0"/>
              <a:t>The practice of ESG investing began in the 1960s as socially responsible investing, with investors excluding stocks or entire industries from their portfolios based on business activities such as tobacco production or involvement in the South African apartheid regime.</a:t>
            </a:r>
          </a:p>
          <a:p>
            <a:r>
              <a:rPr lang="en-US" sz="1200" dirty="0"/>
              <a:t>Today, ethical considerations and alignment with values remain common motivations of many ESG investors, but the field is rapidly growing and evolving, as many investors look to incorporate ESG factors into the investment process alongside traditional financial analysis.</a:t>
            </a:r>
          </a:p>
          <a:p>
            <a:r>
              <a:rPr lang="en-US" sz="1200" dirty="0"/>
              <a:t>ESG scores are based on relative ESG performance.</a:t>
            </a:r>
          </a:p>
          <a:p>
            <a:r>
              <a:rPr lang="en-US" sz="1200" dirty="0"/>
              <a:t>Newer more recent studies suggest that companies with robust ESG practices displayed a lower cost of capital, lower volatility, and fewer instances of bribery, corruption and fraud over certain time periods. Conversely, studies have shown that companies that performed poorly on ESG have had a higher cost of capital, higher volatility due to controversies and other incidences such as spills, labor strikes and fraud, and accounting and other governance irregularities.</a:t>
            </a:r>
          </a:p>
          <a:p>
            <a:r>
              <a:rPr lang="en-US" sz="1200" dirty="0"/>
              <a:t>In fact, numerous academic and investor studies in recent years have found historically lower risk and even outperformance over the medium to long term for portfolios that integrated key ESG factors alongside rigorous financial analysis.</a:t>
            </a:r>
          </a:p>
        </p:txBody>
      </p:sp>
    </p:spTree>
    <p:extLst>
      <p:ext uri="{BB962C8B-B14F-4D97-AF65-F5344CB8AC3E}">
        <p14:creationId xmlns:p14="http://schemas.microsoft.com/office/powerpoint/2010/main" val="3031981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142C73-07D8-46E6-BEAC-5143E47DE278}"/>
              </a:ext>
            </a:extLst>
          </p:cNvPr>
          <p:cNvSpPr>
            <a:spLocks noGrp="1"/>
          </p:cNvSpPr>
          <p:nvPr>
            <p:ph type="title"/>
          </p:nvPr>
        </p:nvSpPr>
        <p:spPr/>
        <p:txBody>
          <a:bodyPr/>
          <a:lstStyle/>
          <a:p>
            <a:r>
              <a:rPr lang="en-US" dirty="0"/>
              <a:t>Ask the data</a:t>
            </a:r>
          </a:p>
        </p:txBody>
      </p:sp>
      <p:sp>
        <p:nvSpPr>
          <p:cNvPr id="5" name="Content Placeholder 4">
            <a:extLst>
              <a:ext uri="{FF2B5EF4-FFF2-40B4-BE49-F238E27FC236}">
                <a16:creationId xmlns:a16="http://schemas.microsoft.com/office/drawing/2014/main" id="{E6F19020-CF3F-442B-B61B-D6485BB5A9C0}"/>
              </a:ext>
            </a:extLst>
          </p:cNvPr>
          <p:cNvSpPr>
            <a:spLocks noGrp="1"/>
          </p:cNvSpPr>
          <p:nvPr>
            <p:ph sz="half" idx="1"/>
          </p:nvPr>
        </p:nvSpPr>
        <p:spPr>
          <a:xfrm>
            <a:off x="918375" y="2049338"/>
            <a:ext cx="5247861" cy="3748193"/>
          </a:xfrm>
        </p:spPr>
        <p:txBody>
          <a:bodyPr>
            <a:normAutofit/>
          </a:bodyPr>
          <a:lstStyle/>
          <a:p>
            <a:pPr>
              <a:buFont typeface="Wingdings" panose="05000000000000000000" pitchFamily="2" charset="2"/>
              <a:buChar char="§"/>
            </a:pPr>
            <a:r>
              <a:rPr lang="en-US" dirty="0"/>
              <a:t> </a:t>
            </a:r>
            <a:r>
              <a:rPr lang="en-US" sz="1600" dirty="0"/>
              <a:t>What issues do research companies consider in their ESG ratings methodology?</a:t>
            </a:r>
          </a:p>
          <a:p>
            <a:pPr>
              <a:buFont typeface="Wingdings" panose="05000000000000000000" pitchFamily="2" charset="2"/>
              <a:buChar char="§"/>
            </a:pPr>
            <a:r>
              <a:rPr lang="en-US" sz="1600" dirty="0"/>
              <a:t> What is the method used to obtain ESG scores, and company financials?</a:t>
            </a:r>
          </a:p>
          <a:p>
            <a:pPr>
              <a:buFont typeface="Wingdings" panose="05000000000000000000" pitchFamily="2" charset="2"/>
              <a:buChar char="§"/>
            </a:pPr>
            <a:r>
              <a:rPr lang="en-US" sz="1600" b="0" i="0" dirty="0">
                <a:solidFill>
                  <a:srgbClr val="1D1C1D"/>
                </a:solidFill>
                <a:effectLst/>
                <a:latin typeface="Slack-Lato"/>
              </a:rPr>
              <a:t> What does a good ESG rating and look like compared to a poor rating?</a:t>
            </a:r>
          </a:p>
          <a:p>
            <a:pPr>
              <a:buFont typeface="Wingdings" panose="05000000000000000000" pitchFamily="2" charset="2"/>
              <a:buChar char="§"/>
            </a:pPr>
            <a:r>
              <a:rPr lang="en-US" sz="1600" dirty="0"/>
              <a:t> How can we incorporate ESG or sustainability scores in a programmatic way, for fundamental analysis?</a:t>
            </a:r>
          </a:p>
        </p:txBody>
      </p:sp>
      <p:sp>
        <p:nvSpPr>
          <p:cNvPr id="6" name="Content Placeholder 5">
            <a:extLst>
              <a:ext uri="{FF2B5EF4-FFF2-40B4-BE49-F238E27FC236}">
                <a16:creationId xmlns:a16="http://schemas.microsoft.com/office/drawing/2014/main" id="{10C63DBA-FF26-4CE2-85AF-DF1C2F2F7391}"/>
              </a:ext>
            </a:extLst>
          </p:cNvPr>
          <p:cNvSpPr>
            <a:spLocks noGrp="1"/>
          </p:cNvSpPr>
          <p:nvPr>
            <p:ph sz="half" idx="2"/>
          </p:nvPr>
        </p:nvSpPr>
        <p:spPr>
          <a:xfrm>
            <a:off x="6520070" y="2130949"/>
            <a:ext cx="4635610" cy="2138901"/>
          </a:xfrm>
        </p:spPr>
        <p:txBody>
          <a:bodyPr>
            <a:normAutofit/>
          </a:bodyPr>
          <a:lstStyle/>
          <a:p>
            <a:pPr>
              <a:buFont typeface="Wingdings" panose="05000000000000000000" pitchFamily="2" charset="2"/>
              <a:buChar char="§"/>
            </a:pPr>
            <a:r>
              <a:rPr lang="en-US" dirty="0"/>
              <a:t> </a:t>
            </a:r>
            <a:r>
              <a:rPr lang="en-US" sz="1600" dirty="0"/>
              <a:t>What type of data will be required to perform the analysis?</a:t>
            </a:r>
          </a:p>
          <a:p>
            <a:pPr>
              <a:buFont typeface="Wingdings" panose="05000000000000000000" pitchFamily="2" charset="2"/>
              <a:buChar char="§"/>
            </a:pPr>
            <a:r>
              <a:rPr lang="en-US" sz="1600" dirty="0"/>
              <a:t> How can we find this data?</a:t>
            </a:r>
          </a:p>
          <a:p>
            <a:pPr>
              <a:buFont typeface="Wingdings" panose="05000000000000000000" pitchFamily="2" charset="2"/>
              <a:buChar char="§"/>
            </a:pPr>
            <a:r>
              <a:rPr lang="en-US" sz="1600" dirty="0"/>
              <a:t> What problems are we solving using the tool created?</a:t>
            </a:r>
          </a:p>
          <a:p>
            <a:pPr>
              <a:buFont typeface="Wingdings" panose="05000000000000000000" pitchFamily="2" charset="2"/>
              <a:buChar char="§"/>
            </a:pPr>
            <a:r>
              <a:rPr lang="en-US" sz="1600" dirty="0"/>
              <a:t> Who would benefit from using a tool like this?</a:t>
            </a:r>
          </a:p>
          <a:p>
            <a:pPr>
              <a:buFont typeface="Wingdings" panose="05000000000000000000" pitchFamily="2" charset="2"/>
              <a:buChar char="§"/>
            </a:pPr>
            <a:endParaRPr lang="en-US" dirty="0"/>
          </a:p>
          <a:p>
            <a:pPr marL="0" indent="0">
              <a:buNone/>
            </a:pPr>
            <a:endParaRPr lang="en-US" dirty="0"/>
          </a:p>
        </p:txBody>
      </p:sp>
    </p:spTree>
    <p:extLst>
      <p:ext uri="{BB962C8B-B14F-4D97-AF65-F5344CB8AC3E}">
        <p14:creationId xmlns:p14="http://schemas.microsoft.com/office/powerpoint/2010/main" val="1463825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0BE1C-DF45-435D-B98C-FE75D8022E42}"/>
              </a:ext>
            </a:extLst>
          </p:cNvPr>
          <p:cNvSpPr>
            <a:spLocks noGrp="1"/>
          </p:cNvSpPr>
          <p:nvPr>
            <p:ph type="title"/>
          </p:nvPr>
        </p:nvSpPr>
        <p:spPr>
          <a:xfrm>
            <a:off x="1160890" y="286603"/>
            <a:ext cx="9994790" cy="1450757"/>
          </a:xfrm>
        </p:spPr>
        <p:txBody>
          <a:bodyPr>
            <a:normAutofit/>
          </a:bodyPr>
          <a:lstStyle/>
          <a:p>
            <a:r>
              <a:rPr lang="en-US" sz="4000" b="0" i="0" dirty="0">
                <a:solidFill>
                  <a:srgbClr val="1D1C1D"/>
                </a:solidFill>
                <a:effectLst/>
                <a:latin typeface="Slack-Lato"/>
              </a:rPr>
              <a:t>What is an ESG Rating?</a:t>
            </a:r>
            <a:endParaRPr lang="en-US" sz="4000" dirty="0"/>
          </a:p>
        </p:txBody>
      </p:sp>
      <p:sp>
        <p:nvSpPr>
          <p:cNvPr id="3" name="Content Placeholder 2">
            <a:extLst>
              <a:ext uri="{FF2B5EF4-FFF2-40B4-BE49-F238E27FC236}">
                <a16:creationId xmlns:a16="http://schemas.microsoft.com/office/drawing/2014/main" id="{34F474FA-E1AC-4DFE-81D2-35B73C1EF107}"/>
              </a:ext>
            </a:extLst>
          </p:cNvPr>
          <p:cNvSpPr>
            <a:spLocks noGrp="1"/>
          </p:cNvSpPr>
          <p:nvPr>
            <p:ph sz="half" idx="1"/>
          </p:nvPr>
        </p:nvSpPr>
        <p:spPr>
          <a:xfrm>
            <a:off x="1085351" y="2136803"/>
            <a:ext cx="5096787" cy="2347733"/>
          </a:xfrm>
        </p:spPr>
        <p:txBody>
          <a:bodyPr>
            <a:normAutofit/>
          </a:bodyPr>
          <a:lstStyle/>
          <a:p>
            <a:pPr marL="0" indent="0">
              <a:buNone/>
            </a:pPr>
            <a:r>
              <a:rPr lang="en-US" sz="1600" b="0" i="0" dirty="0">
                <a:solidFill>
                  <a:srgbClr val="1D1C1D"/>
                </a:solidFill>
                <a:effectLst/>
                <a:latin typeface="Slack-Lato"/>
              </a:rPr>
              <a:t>An ESG Rating is designed to measure a company’s resilience to long-term, industry material environmental, social and governance (ESG) risks. We use a rules-based methodology to identify industry leaders and laggards according to their exposure to ESG risks and how well they manage those risks relative to peers. ESG Ratings range from leader (AAA, AA), average (A, BBB, BB) to laggard (B, CCC). We also rate equity and fixed income securities, loans, mutual funds, ETFs and countries.</a:t>
            </a:r>
            <a:endParaRPr lang="en-US" sz="1600" dirty="0"/>
          </a:p>
        </p:txBody>
      </p:sp>
      <p:pic>
        <p:nvPicPr>
          <p:cNvPr id="6" name="Content Placeholder 5">
            <a:extLst>
              <a:ext uri="{FF2B5EF4-FFF2-40B4-BE49-F238E27FC236}">
                <a16:creationId xmlns:a16="http://schemas.microsoft.com/office/drawing/2014/main" id="{1B2FCEF6-C924-4594-BFA7-655DFF39CB0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65015" y="2059387"/>
            <a:ext cx="5010150" cy="3061253"/>
          </a:xfrm>
        </p:spPr>
      </p:pic>
    </p:spTree>
    <p:extLst>
      <p:ext uri="{BB962C8B-B14F-4D97-AF65-F5344CB8AC3E}">
        <p14:creationId xmlns:p14="http://schemas.microsoft.com/office/powerpoint/2010/main" val="2733916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E055-C11F-489B-9A35-5F89A55C6F94}"/>
              </a:ext>
            </a:extLst>
          </p:cNvPr>
          <p:cNvSpPr>
            <a:spLocks noGrp="1"/>
          </p:cNvSpPr>
          <p:nvPr>
            <p:ph type="title"/>
          </p:nvPr>
        </p:nvSpPr>
        <p:spPr/>
        <p:txBody>
          <a:bodyPr/>
          <a:lstStyle/>
          <a:p>
            <a:r>
              <a:rPr lang="en-US" dirty="0"/>
              <a:t>Key Indicators</a:t>
            </a:r>
          </a:p>
        </p:txBody>
      </p:sp>
      <p:sp>
        <p:nvSpPr>
          <p:cNvPr id="3" name="Content Placeholder 2">
            <a:extLst>
              <a:ext uri="{FF2B5EF4-FFF2-40B4-BE49-F238E27FC236}">
                <a16:creationId xmlns:a16="http://schemas.microsoft.com/office/drawing/2014/main" id="{8079714E-B9AE-4E7D-81F9-CFFF2D68B0BF}"/>
              </a:ext>
            </a:extLst>
          </p:cNvPr>
          <p:cNvSpPr>
            <a:spLocks noGrp="1"/>
          </p:cNvSpPr>
          <p:nvPr>
            <p:ph sz="half" idx="1"/>
          </p:nvPr>
        </p:nvSpPr>
        <p:spPr>
          <a:xfrm>
            <a:off x="1097280" y="2120900"/>
            <a:ext cx="4639736" cy="4450497"/>
          </a:xfrm>
        </p:spPr>
        <p:txBody>
          <a:bodyPr>
            <a:normAutofit fontScale="47500" lnSpcReduction="20000"/>
          </a:bodyPr>
          <a:lstStyle/>
          <a:p>
            <a:r>
              <a:rPr lang="en-US" sz="3400" dirty="0"/>
              <a:t>Key issues that  ESG companies may consider when determining ratings include:</a:t>
            </a:r>
          </a:p>
          <a:p>
            <a:r>
              <a:rPr lang="en-US" sz="3400" dirty="0"/>
              <a:t>Environment - Carbon emission(product carbon footprint), Water Stress Biodiversity &amp; Land Use, Toxic Emissions &amp; Waste Packaging Material &amp; Waste, Opportunities in Clean Tech Opportunities in Green Building.</a:t>
            </a:r>
          </a:p>
          <a:p>
            <a:r>
              <a:rPr lang="en-US" sz="3400" dirty="0"/>
              <a:t>Social - Labor Management Health &amp; Safety, Product Safety &amp; Quality Chemical Safety Financial Product Safety, Controversial Sourcing, Access to Communications Access to Finance, </a:t>
            </a:r>
          </a:p>
          <a:p>
            <a:r>
              <a:rPr lang="en-US" sz="3400" dirty="0"/>
              <a:t>Governance - Board Pay, Ownership  / Accounting, Business Ethics Anti-Competitive Practices Tax Transparency Corruption &amp; Instability (Financial System Instability).</a:t>
            </a:r>
          </a:p>
          <a:p>
            <a:r>
              <a:rPr lang="en-US" sz="1400" b="0" i="0" dirty="0">
                <a:solidFill>
                  <a:srgbClr val="002036"/>
                </a:solidFill>
                <a:effectLst/>
                <a:latin typeface="Roboto Regular"/>
              </a:rPr>
              <a:t> </a:t>
            </a:r>
            <a:endParaRPr lang="en-US" sz="1400" dirty="0"/>
          </a:p>
        </p:txBody>
      </p:sp>
      <p:pic>
        <p:nvPicPr>
          <p:cNvPr id="6" name="Content Placeholder 5">
            <a:extLst>
              <a:ext uri="{FF2B5EF4-FFF2-40B4-BE49-F238E27FC236}">
                <a16:creationId xmlns:a16="http://schemas.microsoft.com/office/drawing/2014/main" id="{374F658F-BBCB-4166-93A7-809939FEF214}"/>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16688" y="2452831"/>
            <a:ext cx="4638675" cy="3084225"/>
          </a:xfrm>
        </p:spPr>
      </p:pic>
    </p:spTree>
    <p:extLst>
      <p:ext uri="{BB962C8B-B14F-4D97-AF65-F5344CB8AC3E}">
        <p14:creationId xmlns:p14="http://schemas.microsoft.com/office/powerpoint/2010/main" val="1578879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0412-471A-4E62-9813-68284419E70D}"/>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7EB8C249-029D-4242-85DE-640FB2465A06}"/>
              </a:ext>
            </a:extLst>
          </p:cNvPr>
          <p:cNvSpPr>
            <a:spLocks noGrp="1"/>
          </p:cNvSpPr>
          <p:nvPr>
            <p:ph sz="half" idx="1"/>
          </p:nvPr>
        </p:nvSpPr>
        <p:spPr>
          <a:xfrm>
            <a:off x="1097280" y="2120900"/>
            <a:ext cx="4639736" cy="3206474"/>
          </a:xfrm>
        </p:spPr>
        <p:txBody>
          <a:bodyPr>
            <a:normAutofit/>
          </a:bodyPr>
          <a:lstStyle/>
          <a:p>
            <a:r>
              <a:rPr lang="en-US" sz="1600" b="0" i="0" dirty="0">
                <a:solidFill>
                  <a:srgbClr val="1D1C1D"/>
                </a:solidFill>
                <a:effectLst/>
                <a:latin typeface="Slack-Lato"/>
              </a:rPr>
              <a:t>We looked for API codes and programs we could use to pull ESG scores for companies and compare them to the financial data. We found a couple of starter files for this data and began to manipulate it for our own analysis</a:t>
            </a:r>
            <a:endParaRPr lang="en-US" sz="1600" dirty="0"/>
          </a:p>
        </p:txBody>
      </p:sp>
      <p:pic>
        <p:nvPicPr>
          <p:cNvPr id="10" name="Content Placeholder 9">
            <a:extLst>
              <a:ext uri="{FF2B5EF4-FFF2-40B4-BE49-F238E27FC236}">
                <a16:creationId xmlns:a16="http://schemas.microsoft.com/office/drawing/2014/main" id="{D1F1106D-E209-4856-A2CC-A152CD3E16D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21616" y="1794852"/>
            <a:ext cx="4912359" cy="3206475"/>
          </a:xfrm>
        </p:spPr>
      </p:pic>
    </p:spTree>
    <p:extLst>
      <p:ext uri="{BB962C8B-B14F-4D97-AF65-F5344CB8AC3E}">
        <p14:creationId xmlns:p14="http://schemas.microsoft.com/office/powerpoint/2010/main" val="15027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7A33724-F5F4-4EC4-9D1B-0C8197F22724}"/>
              </a:ext>
            </a:extLst>
          </p:cNvPr>
          <p:cNvSpPr>
            <a:spLocks noGrp="1"/>
          </p:cNvSpPr>
          <p:nvPr>
            <p:ph type="title"/>
          </p:nvPr>
        </p:nvSpPr>
        <p:spPr/>
        <p:txBody>
          <a:bodyPr/>
          <a:lstStyle/>
          <a:p>
            <a:r>
              <a:rPr lang="en-US" dirty="0"/>
              <a:t>Methodology</a:t>
            </a:r>
          </a:p>
        </p:txBody>
      </p:sp>
      <p:sp>
        <p:nvSpPr>
          <p:cNvPr id="8" name="Content Placeholder 7">
            <a:extLst>
              <a:ext uri="{FF2B5EF4-FFF2-40B4-BE49-F238E27FC236}">
                <a16:creationId xmlns:a16="http://schemas.microsoft.com/office/drawing/2014/main" id="{F06E3AE4-72EA-457D-9EFA-04D37F12058B}"/>
              </a:ext>
            </a:extLst>
          </p:cNvPr>
          <p:cNvSpPr>
            <a:spLocks noGrp="1"/>
          </p:cNvSpPr>
          <p:nvPr>
            <p:ph sz="half" idx="1"/>
          </p:nvPr>
        </p:nvSpPr>
        <p:spPr>
          <a:xfrm>
            <a:off x="1097280" y="2120900"/>
            <a:ext cx="5937012" cy="3818724"/>
          </a:xfrm>
        </p:spPr>
        <p:txBody>
          <a:bodyPr>
            <a:normAutofit/>
          </a:bodyPr>
          <a:lstStyle/>
          <a:p>
            <a:pPr marL="0" indent="0">
              <a:buNone/>
            </a:pPr>
            <a:r>
              <a:rPr lang="en-US" sz="1600" dirty="0"/>
              <a:t>We collect the most relevant, publicly available data (web scraping) to get sustainability data (ESG scores) from yahoo finance and other API's like IEX Cloud to integrate into our analysis in order to compare a companies score with that of its peer group. </a:t>
            </a:r>
          </a:p>
          <a:p>
            <a:pPr marL="0" indent="0">
              <a:buNone/>
            </a:pPr>
            <a:r>
              <a:rPr lang="en-US" sz="1600" dirty="0"/>
              <a:t>The metrics that we use are the ESG scores plus Revenue, Net income, Earning per share growth, and EBITDA growth, and discounted cash flow (DCF)</a:t>
            </a:r>
          </a:p>
          <a:p>
            <a:pPr marL="0" indent="0">
              <a:buNone/>
            </a:pPr>
            <a:r>
              <a:rPr lang="en-US" sz="1600" dirty="0"/>
              <a:t>These are the KPI’s we use to measure a companies financial performance. </a:t>
            </a:r>
          </a:p>
        </p:txBody>
      </p:sp>
      <p:pic>
        <p:nvPicPr>
          <p:cNvPr id="11" name="Content Placeholder 10">
            <a:extLst>
              <a:ext uri="{FF2B5EF4-FFF2-40B4-BE49-F238E27FC236}">
                <a16:creationId xmlns:a16="http://schemas.microsoft.com/office/drawing/2014/main" id="{6D053D1C-BB51-4B84-9B5D-6539CF280050}"/>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034292" y="2120900"/>
            <a:ext cx="3603467" cy="3748088"/>
          </a:xfrm>
        </p:spPr>
      </p:pic>
      <p:sp>
        <p:nvSpPr>
          <p:cNvPr id="12" name="TextBox 11">
            <a:extLst>
              <a:ext uri="{FF2B5EF4-FFF2-40B4-BE49-F238E27FC236}">
                <a16:creationId xmlns:a16="http://schemas.microsoft.com/office/drawing/2014/main" id="{264DFEA5-9978-4C2F-986B-6042CB424F46}"/>
              </a:ext>
            </a:extLst>
          </p:cNvPr>
          <p:cNvSpPr txBox="1"/>
          <p:nvPr/>
        </p:nvSpPr>
        <p:spPr>
          <a:xfrm>
            <a:off x="7034292" y="5868988"/>
            <a:ext cx="3603467" cy="230832"/>
          </a:xfrm>
          <a:prstGeom prst="rect">
            <a:avLst/>
          </a:prstGeom>
          <a:noFill/>
        </p:spPr>
        <p:txBody>
          <a:bodyPr wrap="square" rtlCol="0">
            <a:spAutoFit/>
          </a:bodyPr>
          <a:lstStyle/>
          <a:p>
            <a:r>
              <a:rPr lang="en-US" sz="900">
                <a:hlinkClick r:id="rId3" tooltip="http://kasperspiro.com/2012/04/15/food-for-thought-50-educational-thinkers/"/>
              </a:rPr>
              <a:t>This Photo</a:t>
            </a:r>
            <a:r>
              <a:rPr lang="en-US" sz="900"/>
              <a:t> by Unknown Author is licensed under </a:t>
            </a:r>
            <a:r>
              <a:rPr lang="en-US" sz="900">
                <a:hlinkClick r:id="rId4" tooltip="https://creativecommons.org/licenses/by/3.0/"/>
              </a:rPr>
              <a:t>CC BY</a:t>
            </a:r>
            <a:endParaRPr lang="en-US" sz="900"/>
          </a:p>
        </p:txBody>
      </p:sp>
    </p:spTree>
    <p:extLst>
      <p:ext uri="{BB962C8B-B14F-4D97-AF65-F5344CB8AC3E}">
        <p14:creationId xmlns:p14="http://schemas.microsoft.com/office/powerpoint/2010/main" val="2169248242"/>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1282</TotalTime>
  <Words>1507</Words>
  <Application>Microsoft Office PowerPoint</Application>
  <PresentationFormat>Widescreen</PresentationFormat>
  <Paragraphs>92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Calibri Light</vt:lpstr>
      <vt:lpstr>Roboto Regular</vt:lpstr>
      <vt:lpstr>Slack-Lato</vt:lpstr>
      <vt:lpstr>Wingdings</vt:lpstr>
      <vt:lpstr>RetrospectVTI</vt:lpstr>
      <vt:lpstr>Socially Responsible Investing</vt:lpstr>
      <vt:lpstr>Contents</vt:lpstr>
      <vt:lpstr>Objective</vt:lpstr>
      <vt:lpstr>Summary</vt:lpstr>
      <vt:lpstr>Ask the data</vt:lpstr>
      <vt:lpstr>What is an ESG Rating?</vt:lpstr>
      <vt:lpstr>Key Indicators</vt:lpstr>
      <vt:lpstr>Approach</vt:lpstr>
      <vt:lpstr>Methodology</vt:lpstr>
      <vt:lpstr>Programming </vt:lpstr>
      <vt:lpstr>Types of Data Used</vt:lpstr>
      <vt:lpstr>Web Scraping</vt:lpstr>
      <vt:lpstr>Analysis</vt:lpstr>
      <vt:lpstr>Problem Solving</vt:lpstr>
      <vt:lpstr>Who would benefit from using this?</vt:lpstr>
      <vt:lpstr>Data Cleaning &amp; exploration</vt:lpstr>
      <vt:lpstr>PowerPoint Presentation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Sebastian Ramirez</dc:creator>
  <cp:lastModifiedBy>Sebastian Ramirez</cp:lastModifiedBy>
  <cp:revision>51</cp:revision>
  <dcterms:created xsi:type="dcterms:W3CDTF">2020-11-20T23:40:23Z</dcterms:created>
  <dcterms:modified xsi:type="dcterms:W3CDTF">2020-11-22T02:26:20Z</dcterms:modified>
</cp:coreProperties>
</file>