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409113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29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656"/>
    <a:srgbClr val="5F9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8"/>
    <p:restoredTop sz="94661"/>
  </p:normalViewPr>
  <p:slideViewPr>
    <p:cSldViewPr snapToGrid="0" snapToObjects="1">
      <p:cViewPr>
        <p:scale>
          <a:sx n="130" d="100"/>
          <a:sy n="130" d="100"/>
        </p:scale>
        <p:origin x="2336" y="144"/>
      </p:cViewPr>
      <p:guideLst>
        <p:guide orient="horz" pos="3600"/>
        <p:guide pos="29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84" y="1870605"/>
            <a:ext cx="7997746" cy="3979333"/>
          </a:xfrm>
        </p:spPr>
        <p:txBody>
          <a:bodyPr anchor="b"/>
          <a:lstStyle>
            <a:lvl1pPr algn="ctr"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6139" y="6003397"/>
            <a:ext cx="7056835" cy="2759603"/>
          </a:xfrm>
        </p:spPr>
        <p:txBody>
          <a:bodyPr/>
          <a:lstStyle>
            <a:lvl1pPr marL="0" indent="0" algn="ctr">
              <a:buNone/>
              <a:defRPr sz="2470"/>
            </a:lvl1pPr>
            <a:lvl2pPr marL="470459" indent="0" algn="ctr">
              <a:buNone/>
              <a:defRPr sz="2058"/>
            </a:lvl2pPr>
            <a:lvl3pPr marL="940918" indent="0" algn="ctr">
              <a:buNone/>
              <a:defRPr sz="1852"/>
            </a:lvl3pPr>
            <a:lvl4pPr marL="1411376" indent="0" algn="ctr">
              <a:buNone/>
              <a:defRPr sz="1646"/>
            </a:lvl4pPr>
            <a:lvl5pPr marL="1881835" indent="0" algn="ctr">
              <a:buNone/>
              <a:defRPr sz="1646"/>
            </a:lvl5pPr>
            <a:lvl6pPr marL="2352294" indent="0" algn="ctr">
              <a:buNone/>
              <a:defRPr sz="1646"/>
            </a:lvl6pPr>
            <a:lvl7pPr marL="2822753" indent="0" algn="ctr">
              <a:buNone/>
              <a:defRPr sz="1646"/>
            </a:lvl7pPr>
            <a:lvl8pPr marL="3293212" indent="0" algn="ctr">
              <a:buNone/>
              <a:defRPr sz="1646"/>
            </a:lvl8pPr>
            <a:lvl9pPr marL="3763670" indent="0" algn="ctr">
              <a:buNone/>
              <a:defRPr sz="1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3397" y="608542"/>
            <a:ext cx="202884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877" y="608542"/>
            <a:ext cx="5968906" cy="96863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76" y="2849566"/>
            <a:ext cx="8115360" cy="4754562"/>
          </a:xfrm>
        </p:spPr>
        <p:txBody>
          <a:bodyPr anchor="b"/>
          <a:lstStyle>
            <a:lvl1pPr>
              <a:defRPr sz="617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976" y="7649107"/>
            <a:ext cx="8115360" cy="2500312"/>
          </a:xfrm>
        </p:spPr>
        <p:txBody>
          <a:bodyPr/>
          <a:lstStyle>
            <a:lvl1pPr marL="0" indent="0">
              <a:buNone/>
              <a:defRPr sz="2470">
                <a:solidFill>
                  <a:schemeClr val="tx1"/>
                </a:solidFill>
              </a:defRPr>
            </a:lvl1pPr>
            <a:lvl2pPr marL="470459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2pPr>
            <a:lvl3pPr marL="940918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411376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4pPr>
            <a:lvl5pPr marL="1881835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5pPr>
            <a:lvl6pPr marL="235229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6pPr>
            <a:lvl7pPr marL="2822753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7pPr>
            <a:lvl8pPr marL="3293212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8pPr>
            <a:lvl9pPr marL="3763670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877" y="3042708"/>
            <a:ext cx="3998873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3363" y="3042708"/>
            <a:ext cx="3998873" cy="7252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608544"/>
            <a:ext cx="811536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03" y="2801938"/>
            <a:ext cx="3980495" cy="137318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03" y="4175125"/>
            <a:ext cx="3980495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3364" y="2801938"/>
            <a:ext cx="4000099" cy="1373187"/>
          </a:xfrm>
        </p:spPr>
        <p:txBody>
          <a:bodyPr anchor="b"/>
          <a:lstStyle>
            <a:lvl1pPr marL="0" indent="0">
              <a:buNone/>
              <a:defRPr sz="2470" b="1"/>
            </a:lvl1pPr>
            <a:lvl2pPr marL="470459" indent="0">
              <a:buNone/>
              <a:defRPr sz="2058" b="1"/>
            </a:lvl2pPr>
            <a:lvl3pPr marL="940918" indent="0">
              <a:buNone/>
              <a:defRPr sz="1852" b="1"/>
            </a:lvl3pPr>
            <a:lvl4pPr marL="1411376" indent="0">
              <a:buNone/>
              <a:defRPr sz="1646" b="1"/>
            </a:lvl4pPr>
            <a:lvl5pPr marL="1881835" indent="0">
              <a:buNone/>
              <a:defRPr sz="1646" b="1"/>
            </a:lvl5pPr>
            <a:lvl6pPr marL="2352294" indent="0">
              <a:buNone/>
              <a:defRPr sz="1646" b="1"/>
            </a:lvl6pPr>
            <a:lvl7pPr marL="2822753" indent="0">
              <a:buNone/>
              <a:defRPr sz="1646" b="1"/>
            </a:lvl7pPr>
            <a:lvl8pPr marL="3293212" indent="0">
              <a:buNone/>
              <a:defRPr sz="1646" b="1"/>
            </a:lvl8pPr>
            <a:lvl9pPr marL="3763670" indent="0">
              <a:buNone/>
              <a:defRPr sz="16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3364" y="4175125"/>
            <a:ext cx="4000099" cy="61409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762000"/>
            <a:ext cx="3034684" cy="2667000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099" y="1645711"/>
            <a:ext cx="4763363" cy="8122708"/>
          </a:xfrm>
        </p:spPr>
        <p:txBody>
          <a:bodyPr/>
          <a:lstStyle>
            <a:lvl1pPr>
              <a:defRPr sz="3293"/>
            </a:lvl1pPr>
            <a:lvl2pPr>
              <a:defRPr sz="2881"/>
            </a:lvl2pPr>
            <a:lvl3pPr>
              <a:defRPr sz="2470"/>
            </a:lvl3pPr>
            <a:lvl4pPr>
              <a:defRPr sz="2058"/>
            </a:lvl4pPr>
            <a:lvl5pPr>
              <a:defRPr sz="2058"/>
            </a:lvl5pPr>
            <a:lvl6pPr>
              <a:defRPr sz="2058"/>
            </a:lvl6pPr>
            <a:lvl7pPr>
              <a:defRPr sz="2058"/>
            </a:lvl7pPr>
            <a:lvl8pPr>
              <a:defRPr sz="2058"/>
            </a:lvl8pPr>
            <a:lvl9pPr>
              <a:defRPr sz="20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3429000"/>
            <a:ext cx="3034684" cy="6352647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02" y="762000"/>
            <a:ext cx="3034684" cy="2667000"/>
          </a:xfrm>
        </p:spPr>
        <p:txBody>
          <a:bodyPr anchor="b"/>
          <a:lstStyle>
            <a:lvl1pPr>
              <a:defRPr sz="32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0099" y="1645711"/>
            <a:ext cx="4763363" cy="8122708"/>
          </a:xfrm>
        </p:spPr>
        <p:txBody>
          <a:bodyPr anchor="t"/>
          <a:lstStyle>
            <a:lvl1pPr marL="0" indent="0">
              <a:buNone/>
              <a:defRPr sz="3293"/>
            </a:lvl1pPr>
            <a:lvl2pPr marL="470459" indent="0">
              <a:buNone/>
              <a:defRPr sz="2881"/>
            </a:lvl2pPr>
            <a:lvl3pPr marL="940918" indent="0">
              <a:buNone/>
              <a:defRPr sz="2470"/>
            </a:lvl3pPr>
            <a:lvl4pPr marL="1411376" indent="0">
              <a:buNone/>
              <a:defRPr sz="2058"/>
            </a:lvl4pPr>
            <a:lvl5pPr marL="1881835" indent="0">
              <a:buNone/>
              <a:defRPr sz="2058"/>
            </a:lvl5pPr>
            <a:lvl6pPr marL="2352294" indent="0">
              <a:buNone/>
              <a:defRPr sz="2058"/>
            </a:lvl6pPr>
            <a:lvl7pPr marL="2822753" indent="0">
              <a:buNone/>
              <a:defRPr sz="2058"/>
            </a:lvl7pPr>
            <a:lvl8pPr marL="3293212" indent="0">
              <a:buNone/>
              <a:defRPr sz="2058"/>
            </a:lvl8pPr>
            <a:lvl9pPr marL="3763670" indent="0">
              <a:buNone/>
              <a:defRPr sz="20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02" y="3429000"/>
            <a:ext cx="3034684" cy="6352647"/>
          </a:xfrm>
        </p:spPr>
        <p:txBody>
          <a:bodyPr/>
          <a:lstStyle>
            <a:lvl1pPr marL="0" indent="0">
              <a:buNone/>
              <a:defRPr sz="1646"/>
            </a:lvl1pPr>
            <a:lvl2pPr marL="470459" indent="0">
              <a:buNone/>
              <a:defRPr sz="1441"/>
            </a:lvl2pPr>
            <a:lvl3pPr marL="940918" indent="0">
              <a:buNone/>
              <a:defRPr sz="1235"/>
            </a:lvl3pPr>
            <a:lvl4pPr marL="1411376" indent="0">
              <a:buNone/>
              <a:defRPr sz="1029"/>
            </a:lvl4pPr>
            <a:lvl5pPr marL="1881835" indent="0">
              <a:buNone/>
              <a:defRPr sz="1029"/>
            </a:lvl5pPr>
            <a:lvl6pPr marL="2352294" indent="0">
              <a:buNone/>
              <a:defRPr sz="1029"/>
            </a:lvl6pPr>
            <a:lvl7pPr marL="2822753" indent="0">
              <a:buNone/>
              <a:defRPr sz="1029"/>
            </a:lvl7pPr>
            <a:lvl8pPr marL="3293212" indent="0">
              <a:buNone/>
              <a:defRPr sz="1029"/>
            </a:lvl8pPr>
            <a:lvl9pPr marL="3763670" indent="0">
              <a:buNone/>
              <a:defRPr sz="10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877" y="608544"/>
            <a:ext cx="811536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877" y="3042708"/>
            <a:ext cx="811536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877" y="10593919"/>
            <a:ext cx="21170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A6D-4554-EB44-963E-E3C3A02C67B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6769" y="10593919"/>
            <a:ext cx="3175576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86" y="10593919"/>
            <a:ext cx="21170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050D-8314-4C47-A3F3-69187F4B5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40918" rtl="0" eaLnBrk="1" latinLnBrk="0" hangingPunct="1">
        <a:lnSpc>
          <a:spcPct val="90000"/>
        </a:lnSpc>
        <a:spcBef>
          <a:spcPct val="0"/>
        </a:spcBef>
        <a:buNone/>
        <a:defRPr sz="4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229" indent="-235229" algn="l" defTabSz="940918" rtl="0" eaLnBrk="1" latinLnBrk="0" hangingPunct="1">
        <a:lnSpc>
          <a:spcPct val="90000"/>
        </a:lnSpc>
        <a:spcBef>
          <a:spcPts val="1029"/>
        </a:spcBef>
        <a:buFont typeface="Arial" panose="020B0604020202020204" pitchFamily="34" charset="0"/>
        <a:buChar char="•"/>
        <a:defRPr sz="2881" kern="1200">
          <a:solidFill>
            <a:schemeClr val="tx1"/>
          </a:solidFill>
          <a:latin typeface="+mn-lt"/>
          <a:ea typeface="+mn-ea"/>
          <a:cs typeface="+mn-cs"/>
        </a:defRPr>
      </a:lvl1pPr>
      <a:lvl2pPr marL="705688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470" kern="1200">
          <a:solidFill>
            <a:schemeClr val="tx1"/>
          </a:solidFill>
          <a:latin typeface="+mn-lt"/>
          <a:ea typeface="+mn-ea"/>
          <a:cs typeface="+mn-cs"/>
        </a:defRPr>
      </a:lvl2pPr>
      <a:lvl3pPr marL="1176147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646606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2117065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587523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3057982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998900" indent="-235229" algn="l" defTabSz="940918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70459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2pPr>
      <a:lvl3pPr marL="940918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3pPr>
      <a:lvl4pPr marL="1411376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4pPr>
      <a:lvl5pPr marL="1881835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5pPr>
      <a:lvl6pPr marL="2352294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6pPr>
      <a:lvl7pPr marL="2822753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7pPr>
      <a:lvl8pPr marL="3293212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8pPr>
      <a:lvl9pPr marL="3763670" algn="l" defTabSz="940918" rtl="0" eaLnBrk="1" latinLnBrk="0" hangingPunct="1">
        <a:defRPr sz="18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602"/>
            <a:ext cx="90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When to use capital </a:t>
            </a:r>
            <a:r>
              <a:rPr lang="en-US" sz="2000" b="1" dirty="0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letters: Putting it </a:t>
            </a:r>
            <a:r>
              <a:rPr lang="en-US" sz="2000" b="1" smtClean="0">
                <a:solidFill>
                  <a:srgbClr val="552656"/>
                </a:solidFill>
                <a:latin typeface="Lato" charset="0"/>
                <a:ea typeface="Lato" charset="0"/>
                <a:cs typeface="Lato" charset="0"/>
              </a:rPr>
              <a:t>all together</a:t>
            </a:r>
            <a:endParaRPr lang="en-US" sz="2000" b="1" dirty="0">
              <a:solidFill>
                <a:srgbClr val="552656"/>
              </a:solidFill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3" name="Shape 378"/>
          <p:cNvCxnSpPr/>
          <p:nvPr/>
        </p:nvCxnSpPr>
        <p:spPr>
          <a:xfrm>
            <a:off x="170180" y="465712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Shape 409"/>
          <p:cNvSpPr txBox="1"/>
          <p:nvPr/>
        </p:nvSpPr>
        <p:spPr>
          <a:xfrm>
            <a:off x="270404" y="503817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Basics of capitalization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80"/>
          <p:cNvSpPr txBox="1"/>
          <p:nvPr/>
        </p:nvSpPr>
        <p:spPr>
          <a:xfrm>
            <a:off x="543270" y="846136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Always capitalize the first word in a sentence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6" name="Shape 321"/>
          <p:cNvSpPr/>
          <p:nvPr/>
        </p:nvSpPr>
        <p:spPr>
          <a:xfrm>
            <a:off x="4057441" y="905150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egular exercise is important for everyone.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380"/>
          <p:cNvSpPr txBox="1"/>
          <p:nvPr/>
        </p:nvSpPr>
        <p:spPr>
          <a:xfrm>
            <a:off x="543270" y="1328736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Always capitalize the pronoun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i="1" dirty="0"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8" name="Shape 321"/>
          <p:cNvSpPr/>
          <p:nvPr/>
        </p:nvSpPr>
        <p:spPr>
          <a:xfrm>
            <a:off x="4057440" y="1409092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Some days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walk to work.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Shape 378"/>
          <p:cNvCxnSpPr/>
          <p:nvPr/>
        </p:nvCxnSpPr>
        <p:spPr>
          <a:xfrm>
            <a:off x="170180" y="1951612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409"/>
          <p:cNvSpPr txBox="1"/>
          <p:nvPr/>
        </p:nvSpPr>
        <p:spPr>
          <a:xfrm>
            <a:off x="270404" y="1989716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People, places, and things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Shape 380"/>
          <p:cNvSpPr txBox="1"/>
          <p:nvPr/>
        </p:nvSpPr>
        <p:spPr>
          <a:xfrm>
            <a:off x="543269" y="2344735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When naming </a:t>
            </a: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specific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people, places, or things:</a:t>
            </a:r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a capital letter </a:t>
            </a:r>
          </a:p>
        </p:txBody>
      </p:sp>
      <p:sp>
        <p:nvSpPr>
          <p:cNvPr id="12" name="Shape 321"/>
          <p:cNvSpPr/>
          <p:nvPr/>
        </p:nvSpPr>
        <p:spPr>
          <a:xfrm>
            <a:off x="4057439" y="2420121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Let’s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go on a bike ride with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Shape 321"/>
          <p:cNvSpPr/>
          <p:nvPr/>
        </p:nvSpPr>
        <p:spPr>
          <a:xfrm>
            <a:off x="4057438" y="2777495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traffic to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arper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each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was unbearable.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321"/>
          <p:cNvSpPr/>
          <p:nvPr/>
        </p:nvSpPr>
        <p:spPr>
          <a:xfrm>
            <a:off x="4057438" y="3134869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There is a special exhibit at 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mith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useum.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380"/>
          <p:cNvSpPr txBox="1"/>
          <p:nvPr/>
        </p:nvSpPr>
        <p:spPr>
          <a:xfrm>
            <a:off x="543266" y="3656134"/>
            <a:ext cx="3546133" cy="223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When naming people, places, or things in </a:t>
            </a:r>
            <a:r>
              <a:rPr lang="en-US" sz="12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general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b="1" dirty="0" smtClean="0">
                <a:latin typeface="Lato"/>
                <a:ea typeface="Lato"/>
                <a:cs typeface="Lato"/>
                <a:sym typeface="Lato"/>
              </a:rPr>
              <a:t>Do not 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use a capital letter </a:t>
            </a:r>
          </a:p>
        </p:txBody>
      </p:sp>
      <p:sp>
        <p:nvSpPr>
          <p:cNvPr id="16" name="Shape 321"/>
          <p:cNvSpPr/>
          <p:nvPr/>
        </p:nvSpPr>
        <p:spPr>
          <a:xfrm>
            <a:off x="4057438" y="3727398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rides his bike every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week.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21"/>
          <p:cNvSpPr/>
          <p:nvPr/>
        </p:nvSpPr>
        <p:spPr>
          <a:xfrm>
            <a:off x="4057672" y="4077292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traffic to 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each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was unbearable.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21"/>
          <p:cNvSpPr/>
          <p:nvPr/>
        </p:nvSpPr>
        <p:spPr>
          <a:xfrm>
            <a:off x="4057672" y="4427186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There is a special exhibit at the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useum.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" name="Shape 378"/>
          <p:cNvCxnSpPr/>
          <p:nvPr/>
        </p:nvCxnSpPr>
        <p:spPr>
          <a:xfrm>
            <a:off x="170180" y="5736636"/>
            <a:ext cx="8961120" cy="0"/>
          </a:xfrm>
          <a:prstGeom prst="straightConnector1">
            <a:avLst/>
          </a:prstGeom>
          <a:noFill/>
          <a:ln w="9525" cap="flat" cmpd="sng">
            <a:solidFill>
              <a:srgbClr val="93959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409"/>
          <p:cNvSpPr txBox="1"/>
          <p:nvPr/>
        </p:nvSpPr>
        <p:spPr>
          <a:xfrm>
            <a:off x="270404" y="5779978"/>
            <a:ext cx="7251192" cy="31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Do’s and don</a:t>
            </a:r>
            <a:r>
              <a:rPr lang="uk-UA" sz="16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’</a:t>
            </a:r>
            <a:r>
              <a:rPr lang="en-US" sz="1600" b="1" dirty="0" err="1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ts</a:t>
            </a:r>
            <a:endParaRPr lang="en" sz="16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Shape 380"/>
          <p:cNvSpPr txBox="1"/>
          <p:nvPr/>
        </p:nvSpPr>
        <p:spPr>
          <a:xfrm>
            <a:off x="543265" y="6154088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capitalize: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380"/>
          <p:cNvSpPr txBox="1"/>
          <p:nvPr/>
        </p:nvSpPr>
        <p:spPr>
          <a:xfrm>
            <a:off x="771870" y="6460068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>
                <a:latin typeface="Lato"/>
                <a:ea typeface="Lato"/>
                <a:cs typeface="Lato"/>
                <a:sym typeface="Lato"/>
              </a:rPr>
              <a:t>Names of the months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Shape 380"/>
          <p:cNvSpPr txBox="1"/>
          <p:nvPr/>
        </p:nvSpPr>
        <p:spPr>
          <a:xfrm>
            <a:off x="771870" y="6820043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Days of the week</a:t>
            </a:r>
          </a:p>
        </p:txBody>
      </p:sp>
      <p:sp>
        <p:nvSpPr>
          <p:cNvPr id="24" name="Shape 321"/>
          <p:cNvSpPr/>
          <p:nvPr/>
        </p:nvSpPr>
        <p:spPr>
          <a:xfrm>
            <a:off x="4057435" y="6467848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Last year, we got snow in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Shape 321"/>
          <p:cNvSpPr/>
          <p:nvPr/>
        </p:nvSpPr>
        <p:spPr>
          <a:xfrm>
            <a:off x="4057434" y="6889023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 get lunch with my friends every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ednesday.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Shape 380"/>
          <p:cNvSpPr txBox="1"/>
          <p:nvPr/>
        </p:nvSpPr>
        <p:spPr>
          <a:xfrm>
            <a:off x="771870" y="7225505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Languages</a:t>
            </a:r>
          </a:p>
        </p:txBody>
      </p:sp>
      <p:sp>
        <p:nvSpPr>
          <p:cNvPr id="27" name="Shape 321"/>
          <p:cNvSpPr/>
          <p:nvPr/>
        </p:nvSpPr>
        <p:spPr>
          <a:xfrm>
            <a:off x="4057433" y="7296029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school offered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panish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rench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classes.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380"/>
          <p:cNvSpPr txBox="1"/>
          <p:nvPr/>
        </p:nvSpPr>
        <p:spPr>
          <a:xfrm>
            <a:off x="771870" y="7640875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Course names</a:t>
            </a:r>
          </a:p>
        </p:txBody>
      </p:sp>
      <p:sp>
        <p:nvSpPr>
          <p:cNvPr id="29" name="Shape 321"/>
          <p:cNvSpPr/>
          <p:nvPr/>
        </p:nvSpPr>
        <p:spPr>
          <a:xfrm>
            <a:off x="4057433" y="7711399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Every student is required to take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ociology 101.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380"/>
          <p:cNvSpPr txBox="1"/>
          <p:nvPr/>
        </p:nvSpPr>
        <p:spPr>
          <a:xfrm>
            <a:off x="771870" y="8056646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Specific animal breeds</a:t>
            </a:r>
          </a:p>
        </p:txBody>
      </p:sp>
      <p:sp>
        <p:nvSpPr>
          <p:cNvPr id="31" name="Shape 321"/>
          <p:cNvSpPr/>
          <p:nvPr/>
        </p:nvSpPr>
        <p:spPr>
          <a:xfrm>
            <a:off x="4057432" y="8125394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abrador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etriever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a popular dog breed.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Shape 380"/>
          <p:cNvSpPr txBox="1"/>
          <p:nvPr/>
        </p:nvSpPr>
        <p:spPr>
          <a:xfrm>
            <a:off x="771870" y="8468464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The first word, last word, and all important words of books, movies, songs, or articles</a:t>
            </a:r>
          </a:p>
        </p:txBody>
      </p:sp>
      <p:sp>
        <p:nvSpPr>
          <p:cNvPr id="33" name="Shape 321"/>
          <p:cNvSpPr/>
          <p:nvPr/>
        </p:nvSpPr>
        <p:spPr>
          <a:xfrm>
            <a:off x="4057432" y="8575017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Last week I read, </a:t>
            </a:r>
            <a:r>
              <a:rPr lang="en-US" sz="1200" b="1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ll </a:t>
            </a:r>
            <a:r>
              <a:rPr lang="en-US" sz="1200" b="1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uiet</a:t>
            </a:r>
            <a:r>
              <a:rPr lang="en-US" sz="1200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on the </a:t>
            </a:r>
            <a:r>
              <a:rPr lang="en-US" sz="1200" b="1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estern</a:t>
            </a:r>
            <a:r>
              <a:rPr lang="en-US" sz="1200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ront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Shape 321"/>
          <p:cNvSpPr/>
          <p:nvPr/>
        </p:nvSpPr>
        <p:spPr>
          <a:xfrm>
            <a:off x="4057431" y="8985312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film, </a:t>
            </a:r>
            <a:r>
              <a:rPr lang="en-US" sz="1200" b="1" i="1" dirty="0" err="1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i="1" dirty="0" err="1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ingin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’ in the </a:t>
            </a:r>
            <a:r>
              <a:rPr lang="en-US" sz="1200" b="1" i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ain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, is a classic. 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Shape 380"/>
          <p:cNvSpPr txBox="1"/>
          <p:nvPr/>
        </p:nvSpPr>
        <p:spPr>
          <a:xfrm>
            <a:off x="543260" y="9494883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Do not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capitalize:</a:t>
            </a:r>
            <a:endParaRPr lang="en-US"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80"/>
          <p:cNvSpPr txBox="1"/>
          <p:nvPr/>
        </p:nvSpPr>
        <p:spPr>
          <a:xfrm>
            <a:off x="771870" y="9804663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Names of seasons</a:t>
            </a:r>
          </a:p>
        </p:txBody>
      </p:sp>
      <p:sp>
        <p:nvSpPr>
          <p:cNvPr id="37" name="Shape 321"/>
          <p:cNvSpPr/>
          <p:nvPr/>
        </p:nvSpPr>
        <p:spPr>
          <a:xfrm>
            <a:off x="4057430" y="9844505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favorite season is </a:t>
            </a:r>
            <a:r>
              <a:rPr lang="en-US" sz="1200" b="1" dirty="0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ummer.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Shape 380"/>
          <p:cNvSpPr txBox="1"/>
          <p:nvPr/>
        </p:nvSpPr>
        <p:spPr>
          <a:xfrm>
            <a:off x="771870" y="10220915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Types of animals</a:t>
            </a:r>
          </a:p>
        </p:txBody>
      </p:sp>
      <p:sp>
        <p:nvSpPr>
          <p:cNvPr id="39" name="Shape 321"/>
          <p:cNvSpPr/>
          <p:nvPr/>
        </p:nvSpPr>
        <p:spPr>
          <a:xfrm>
            <a:off x="4057429" y="10273937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most popular pets are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ogs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ats.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Shape 380"/>
          <p:cNvSpPr txBox="1"/>
          <p:nvPr/>
        </p:nvSpPr>
        <p:spPr>
          <a:xfrm>
            <a:off x="771870" y="10675690"/>
            <a:ext cx="3317530" cy="207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Subjects studied unless they are languages</a:t>
            </a:r>
          </a:p>
        </p:txBody>
      </p:sp>
      <p:sp>
        <p:nvSpPr>
          <p:cNvPr id="41" name="Shape 321"/>
          <p:cNvSpPr/>
          <p:nvPr/>
        </p:nvSpPr>
        <p:spPr>
          <a:xfrm>
            <a:off x="4057428" y="10727013"/>
            <a:ext cx="3449951" cy="2743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0" bIns="91425" anchor="ctr" anchorCtr="0">
            <a:noAutofit/>
          </a:bodyPr>
          <a:lstStyle/>
          <a:p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My highest grades were in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ath</a:t>
            </a:r>
            <a:r>
              <a:rPr lang="en-US" sz="1200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12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cience.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089399" y="5035468"/>
            <a:ext cx="2683850" cy="526500"/>
            <a:chOff x="5523676" y="4997793"/>
            <a:chExt cx="2401543" cy="526500"/>
          </a:xfrm>
        </p:grpSpPr>
        <p:sp>
          <p:nvSpPr>
            <p:cNvPr id="48" name="Shape 309"/>
            <p:cNvSpPr/>
            <p:nvPr/>
          </p:nvSpPr>
          <p:spPr>
            <a:xfrm>
              <a:off x="5523676" y="4997793"/>
              <a:ext cx="2301000" cy="526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EB1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9" name="Shape 310"/>
            <p:cNvGrpSpPr/>
            <p:nvPr/>
          </p:nvGrpSpPr>
          <p:grpSpPr>
            <a:xfrm>
              <a:off x="5648146" y="5112252"/>
              <a:ext cx="297608" cy="297608"/>
              <a:chOff x="1552350" y="2791825"/>
              <a:chExt cx="433200" cy="433200"/>
            </a:xfrm>
          </p:grpSpPr>
          <p:sp>
            <p:nvSpPr>
              <p:cNvPr id="51" name="Shape 311"/>
              <p:cNvSpPr/>
              <p:nvPr/>
            </p:nvSpPr>
            <p:spPr>
              <a:xfrm>
                <a:off x="1552350" y="2791825"/>
                <a:ext cx="433200" cy="433200"/>
              </a:xfrm>
              <a:prstGeom prst="ellipse">
                <a:avLst/>
              </a:prstGeom>
              <a:solidFill>
                <a:srgbClr val="E16445"/>
              </a:solidFill>
              <a:ln w="28575" cap="flat" cmpd="sng">
                <a:solidFill>
                  <a:srgbClr val="EC998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Shape 312"/>
              <p:cNvSpPr/>
              <p:nvPr/>
            </p:nvSpPr>
            <p:spPr>
              <a:xfrm rot="-2700000">
                <a:off x="1649910" y="299122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Shape 313"/>
              <p:cNvSpPr/>
              <p:nvPr/>
            </p:nvSpPr>
            <p:spPr>
              <a:xfrm rot="2700000">
                <a:off x="1649885" y="2991177"/>
                <a:ext cx="238012" cy="343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0" name="Shape 314"/>
            <p:cNvSpPr txBox="1"/>
            <p:nvPr/>
          </p:nvSpPr>
          <p:spPr>
            <a:xfrm>
              <a:off x="5925719" y="5015569"/>
              <a:ext cx="19995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ct val="110000"/>
              </a:pPr>
              <a:r>
                <a:rPr lang="en" sz="1000" b="1" dirty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Do not </a:t>
              </a:r>
              <a:r>
                <a:rPr lang="en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use</a:t>
              </a:r>
              <a:r>
                <a:rPr lang="en-US" sz="1000" b="1" dirty="0" smtClean="0">
                  <a:solidFill>
                    <a:srgbClr val="DB342B"/>
                  </a:solidFill>
                  <a:latin typeface="Lato"/>
                  <a:ea typeface="Lato"/>
                  <a:cs typeface="Lato"/>
                  <a:sym typeface="Lato"/>
                </a:rPr>
                <a:t> capital letters to add emphasis</a:t>
              </a:r>
              <a:endParaRPr lang="en" sz="1000" b="1" dirty="0">
                <a:solidFill>
                  <a:srgbClr val="DB34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9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288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Lato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to use capital letters: Putting it all together</dc:title>
  <dc:subject/>
  <dc:creator>SNHU</dc:creator>
  <cp:keywords/>
  <dc:description/>
  <cp:lastModifiedBy>Chris Glendening</cp:lastModifiedBy>
  <cp:revision>51</cp:revision>
  <cp:lastPrinted>2018-02-26T16:38:45Z</cp:lastPrinted>
  <dcterms:created xsi:type="dcterms:W3CDTF">2016-08-24T18:28:17Z</dcterms:created>
  <dcterms:modified xsi:type="dcterms:W3CDTF">2018-02-26T16:47:01Z</dcterms:modified>
  <cp:category/>
</cp:coreProperties>
</file>