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3"/>
  </p:notesMasterIdLst>
  <p:sldIdLst>
    <p:sldId id="260" r:id="rId2"/>
  </p:sldIdLst>
  <p:sldSz cx="9413875" cy="14173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2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656"/>
    <a:srgbClr val="5F9842"/>
    <a:srgbClr val="DB342B"/>
    <a:srgbClr val="AEB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97"/>
  </p:normalViewPr>
  <p:slideViewPr>
    <p:cSldViewPr snapToGrid="0" snapToObjects="1">
      <p:cViewPr>
        <p:scale>
          <a:sx n="60" d="100"/>
          <a:sy n="60" d="100"/>
        </p:scale>
        <p:origin x="22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685800"/>
            <a:ext cx="2276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654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1pPr>
    <a:lvl2pPr marL="740083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2pPr>
    <a:lvl3pPr marL="1480168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3pPr>
    <a:lvl4pPr marL="2220252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4pPr>
    <a:lvl5pPr marL="2960335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5pPr>
    <a:lvl6pPr marL="3700419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6pPr>
    <a:lvl7pPr marL="4440503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7pPr>
    <a:lvl8pPr marL="5180587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8pPr>
    <a:lvl9pPr marL="5920670" algn="l" defTabSz="1480168" rtl="0" eaLnBrk="1" latinLnBrk="0" hangingPunct="1">
      <a:defRPr sz="19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685800"/>
            <a:ext cx="2276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CS33.4 Subject-verb agreement</a:t>
            </a:r>
          </a:p>
        </p:txBody>
      </p:sp>
    </p:spTree>
    <p:extLst>
      <p:ext uri="{BB962C8B-B14F-4D97-AF65-F5344CB8AC3E}">
        <p14:creationId xmlns:p14="http://schemas.microsoft.com/office/powerpoint/2010/main" val="67913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20908" y="2051723"/>
            <a:ext cx="8772076" cy="565605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20900" y="7809593"/>
            <a:ext cx="8772076" cy="218405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20900" y="3047993"/>
            <a:ext cx="8772076" cy="541053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2"/>
            </a:lvl1pPr>
            <a:lvl2pPr lvl="1" algn="ctr">
              <a:spcBef>
                <a:spcPts val="0"/>
              </a:spcBef>
              <a:buSzPct val="100000"/>
              <a:defRPr sz="12002"/>
            </a:lvl2pPr>
            <a:lvl3pPr lvl="2" algn="ctr">
              <a:spcBef>
                <a:spcPts val="0"/>
              </a:spcBef>
              <a:buSzPct val="100000"/>
              <a:defRPr sz="12002"/>
            </a:lvl3pPr>
            <a:lvl4pPr lvl="3" algn="ctr">
              <a:spcBef>
                <a:spcPts val="0"/>
              </a:spcBef>
              <a:buSzPct val="100000"/>
              <a:defRPr sz="12002"/>
            </a:lvl4pPr>
            <a:lvl5pPr lvl="4" algn="ctr">
              <a:spcBef>
                <a:spcPts val="0"/>
              </a:spcBef>
              <a:buSzPct val="100000"/>
              <a:defRPr sz="12002"/>
            </a:lvl5pPr>
            <a:lvl6pPr lvl="5" algn="ctr">
              <a:spcBef>
                <a:spcPts val="0"/>
              </a:spcBef>
              <a:buSzPct val="100000"/>
              <a:defRPr sz="12002"/>
            </a:lvl6pPr>
            <a:lvl7pPr lvl="6" algn="ctr">
              <a:spcBef>
                <a:spcPts val="0"/>
              </a:spcBef>
              <a:buSzPct val="100000"/>
              <a:defRPr sz="12002"/>
            </a:lvl7pPr>
            <a:lvl8pPr lvl="7" algn="ctr">
              <a:spcBef>
                <a:spcPts val="0"/>
              </a:spcBef>
              <a:buSzPct val="100000"/>
              <a:defRPr sz="12002"/>
            </a:lvl8pPr>
            <a:lvl9pPr lvl="8" algn="ctr">
              <a:spcBef>
                <a:spcPts val="0"/>
              </a:spcBef>
              <a:buSzPct val="100000"/>
              <a:defRPr sz="12002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20900" y="8686134"/>
            <a:ext cx="8772076" cy="35844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20900" y="5926791"/>
            <a:ext cx="8772076" cy="231962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20900" y="1226294"/>
            <a:ext cx="8772076" cy="15781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20900" y="3175709"/>
            <a:ext cx="8772076" cy="94140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0900" y="1226294"/>
            <a:ext cx="8772076" cy="15781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20909" y="3175709"/>
            <a:ext cx="4117953" cy="94140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975031" y="3175709"/>
            <a:ext cx="4117953" cy="94140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20900" y="1226294"/>
            <a:ext cx="8772076" cy="15781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00" y="1530990"/>
            <a:ext cx="2890875" cy="20823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1"/>
            </a:lvl1pPr>
            <a:lvl2pPr lvl="1">
              <a:spcBef>
                <a:spcPts val="0"/>
              </a:spcBef>
              <a:buSzPct val="100000"/>
              <a:defRPr sz="2401"/>
            </a:lvl2pPr>
            <a:lvl3pPr lvl="2">
              <a:spcBef>
                <a:spcPts val="0"/>
              </a:spcBef>
              <a:buSzPct val="100000"/>
              <a:defRPr sz="2401"/>
            </a:lvl3pPr>
            <a:lvl4pPr lvl="3">
              <a:spcBef>
                <a:spcPts val="0"/>
              </a:spcBef>
              <a:buSzPct val="100000"/>
              <a:defRPr sz="2401"/>
            </a:lvl4pPr>
            <a:lvl5pPr lvl="4">
              <a:spcBef>
                <a:spcPts val="0"/>
              </a:spcBef>
              <a:buSzPct val="100000"/>
              <a:defRPr sz="2401"/>
            </a:lvl5pPr>
            <a:lvl6pPr lvl="5">
              <a:spcBef>
                <a:spcPts val="0"/>
              </a:spcBef>
              <a:buSzPct val="100000"/>
              <a:defRPr sz="2401"/>
            </a:lvl6pPr>
            <a:lvl7pPr lvl="6">
              <a:spcBef>
                <a:spcPts val="0"/>
              </a:spcBef>
              <a:buSzPct val="100000"/>
              <a:defRPr sz="2401"/>
            </a:lvl7pPr>
            <a:lvl8pPr lvl="7">
              <a:spcBef>
                <a:spcPts val="0"/>
              </a:spcBef>
              <a:buSzPct val="100000"/>
              <a:defRPr sz="2401"/>
            </a:lvl8pPr>
            <a:lvl9pPr lvl="8">
              <a:spcBef>
                <a:spcPts val="0"/>
              </a:spcBef>
              <a:buSzPct val="100000"/>
              <a:defRPr sz="240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20900" y="3829124"/>
            <a:ext cx="2890875" cy="876101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04720" y="1240416"/>
            <a:ext cx="6555738" cy="1127242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706937" y="-344"/>
            <a:ext cx="4706938" cy="1417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9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73336" y="3398082"/>
            <a:ext cx="4164590" cy="408456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1"/>
            </a:lvl1pPr>
            <a:lvl2pPr lvl="1" algn="ctr">
              <a:spcBef>
                <a:spcPts val="0"/>
              </a:spcBef>
              <a:buSzPct val="100000"/>
              <a:defRPr sz="4201"/>
            </a:lvl2pPr>
            <a:lvl3pPr lvl="2" algn="ctr">
              <a:spcBef>
                <a:spcPts val="0"/>
              </a:spcBef>
              <a:buSzPct val="100000"/>
              <a:defRPr sz="4201"/>
            </a:lvl3pPr>
            <a:lvl4pPr lvl="3" algn="ctr">
              <a:spcBef>
                <a:spcPts val="0"/>
              </a:spcBef>
              <a:buSzPct val="100000"/>
              <a:defRPr sz="4201"/>
            </a:lvl4pPr>
            <a:lvl5pPr lvl="4" algn="ctr">
              <a:spcBef>
                <a:spcPts val="0"/>
              </a:spcBef>
              <a:buSzPct val="100000"/>
              <a:defRPr sz="4201"/>
            </a:lvl5pPr>
            <a:lvl6pPr lvl="5" algn="ctr">
              <a:spcBef>
                <a:spcPts val="0"/>
              </a:spcBef>
              <a:buSzPct val="100000"/>
              <a:defRPr sz="4201"/>
            </a:lvl6pPr>
            <a:lvl7pPr lvl="6" algn="ctr">
              <a:spcBef>
                <a:spcPts val="0"/>
              </a:spcBef>
              <a:buSzPct val="100000"/>
              <a:defRPr sz="4201"/>
            </a:lvl7pPr>
            <a:lvl8pPr lvl="7" algn="ctr">
              <a:spcBef>
                <a:spcPts val="0"/>
              </a:spcBef>
              <a:buSzPct val="100000"/>
              <a:defRPr sz="4201"/>
            </a:lvl8pPr>
            <a:lvl9pPr lvl="8" algn="ctr">
              <a:spcBef>
                <a:spcPts val="0"/>
              </a:spcBef>
              <a:buSzPct val="100000"/>
              <a:defRPr sz="420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73336" y="7724034"/>
            <a:ext cx="4164590" cy="340338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085284" y="1995233"/>
            <a:ext cx="3950244" cy="1018205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20900" y="11657585"/>
            <a:ext cx="6175848" cy="166738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0900" y="1226294"/>
            <a:ext cx="8772076" cy="1578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20900" y="3175709"/>
            <a:ext cx="8772076" cy="9414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22512" y="12849752"/>
            <a:ext cx="564894" cy="108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80117" y="634081"/>
            <a:ext cx="7308663" cy="137898"/>
          </a:xfrm>
          <a:prstGeom prst="rect">
            <a:avLst/>
          </a:prstGeom>
          <a:noFill/>
          <a:ln>
            <a:noFill/>
          </a:ln>
        </p:spPr>
        <p:txBody>
          <a:bodyPr lIns="91425" tIns="91425" rIns="0" bIns="91425" anchor="t" anchorCtr="0">
            <a:noAutofit/>
          </a:bodyPr>
          <a:lstStyle/>
          <a:p>
            <a:r>
              <a:rPr lang="en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Sentence has one subject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225776" y="704908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695459" y="1145780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 noun:</a:t>
            </a:r>
            <a:r>
              <a:rPr lang="e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 Use a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</a:p>
        </p:txBody>
      </p:sp>
      <p:sp>
        <p:nvSpPr>
          <p:cNvPr id="208" name="Shape 380"/>
          <p:cNvSpPr txBox="1"/>
          <p:nvPr/>
        </p:nvSpPr>
        <p:spPr>
          <a:xfrm>
            <a:off x="695459" y="1713517"/>
            <a:ext cx="244904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 noun:</a:t>
            </a:r>
            <a:r>
              <a:rPr lang="e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 Use a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689094" y="2208809"/>
            <a:ext cx="2178205" cy="271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If the noun can’t be counted, use a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verb</a:t>
            </a:r>
          </a:p>
        </p:txBody>
      </p:sp>
      <p:sp>
        <p:nvSpPr>
          <p:cNvPr id="76" name="Shape 409"/>
          <p:cNvSpPr txBox="1"/>
          <p:nvPr/>
        </p:nvSpPr>
        <p:spPr>
          <a:xfrm>
            <a:off x="518381" y="4824971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Indefinite pronouns as subjects</a:t>
            </a:r>
            <a:r>
              <a:rPr lang="en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Anybody</a:t>
            </a:r>
            <a:r>
              <a:rPr lang="en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, both, each, etc.</a:t>
            </a:r>
          </a:p>
        </p:txBody>
      </p:sp>
      <p:cxnSp>
        <p:nvCxnSpPr>
          <p:cNvPr id="77" name="Shape 410"/>
          <p:cNvCxnSpPr/>
          <p:nvPr/>
        </p:nvCxnSpPr>
        <p:spPr>
          <a:xfrm>
            <a:off x="241919" y="4905104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336"/>
          <p:cNvSpPr txBox="1"/>
          <p:nvPr/>
        </p:nvSpPr>
        <p:spPr>
          <a:xfrm>
            <a:off x="6944766" y="5411510"/>
            <a:ext cx="2242129" cy="282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000" b="1" dirty="0" smtClean="0">
                <a:solidFill>
                  <a:srgbClr val="5F9842"/>
                </a:solidFill>
              </a:rPr>
              <a:t>“Each” </a:t>
            </a:r>
            <a:r>
              <a:rPr lang="en-US" sz="1000" dirty="0" smtClean="0"/>
              <a:t>is always singular.  Pronouns that begin with </a:t>
            </a:r>
            <a:r>
              <a:rPr lang="en-US" sz="1000" b="1" dirty="0" smtClean="0">
                <a:solidFill>
                  <a:srgbClr val="5F9842"/>
                </a:solidFill>
              </a:rPr>
              <a:t>“any” </a:t>
            </a:r>
            <a:r>
              <a:rPr lang="en-US" sz="1000" dirty="0" smtClean="0"/>
              <a:t>or </a:t>
            </a:r>
            <a:r>
              <a:rPr lang="en-US" sz="1000" b="1" dirty="0" smtClean="0">
                <a:solidFill>
                  <a:srgbClr val="5F9842"/>
                </a:solidFill>
              </a:rPr>
              <a:t>“every” </a:t>
            </a:r>
            <a:r>
              <a:rPr lang="en-US" sz="1000" dirty="0" smtClean="0"/>
              <a:t>are also singular.</a:t>
            </a:r>
            <a:endParaRPr lang="en-US" sz="1000" dirty="0"/>
          </a:p>
          <a:p>
            <a:endParaRPr lang="en" sz="801" b="1" dirty="0"/>
          </a:p>
        </p:txBody>
      </p:sp>
      <p:grpSp>
        <p:nvGrpSpPr>
          <p:cNvPr id="105" name="Shape 337"/>
          <p:cNvGrpSpPr/>
          <p:nvPr/>
        </p:nvGrpSpPr>
        <p:grpSpPr>
          <a:xfrm>
            <a:off x="6696378" y="5513971"/>
            <a:ext cx="248389" cy="241353"/>
            <a:chOff x="4503985" y="1347521"/>
            <a:chExt cx="297600" cy="297600"/>
          </a:xfrm>
        </p:grpSpPr>
        <p:sp>
          <p:nvSpPr>
            <p:cNvPr id="106" name="Shape 338"/>
            <p:cNvSpPr/>
            <p:nvPr/>
          </p:nvSpPr>
          <p:spPr>
            <a:xfrm>
              <a:off x="4503985" y="13475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3810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Shape 339"/>
            <p:cNvSpPr/>
            <p:nvPr/>
          </p:nvSpPr>
          <p:spPr>
            <a:xfrm>
              <a:off x="4589226" y="14313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1" name="Shape 409"/>
          <p:cNvSpPr txBox="1"/>
          <p:nvPr/>
        </p:nvSpPr>
        <p:spPr>
          <a:xfrm>
            <a:off x="489378" y="7532127"/>
            <a:ext cx="5317440" cy="160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is a collective noun </a:t>
            </a:r>
            <a:r>
              <a:rPr lang="en-US" sz="16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group</a:t>
            </a:r>
            <a:endParaRPr lang="en" sz="16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Shape 410"/>
          <p:cNvCxnSpPr/>
          <p:nvPr/>
        </p:nvCxnSpPr>
        <p:spPr>
          <a:xfrm>
            <a:off x="167740" y="7588428"/>
            <a:ext cx="8961120" cy="1936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TextBox 9"/>
          <p:cNvSpPr txBox="1"/>
          <p:nvPr/>
        </p:nvSpPr>
        <p:spPr>
          <a:xfrm>
            <a:off x="709814" y="8129707"/>
            <a:ext cx="248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Acting as a unit: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  </a:t>
            </a:r>
            <a:endParaRPr lang="en-US" sz="1200" dirty="0" smtClean="0">
              <a:solidFill>
                <a:schemeClr val="tx1"/>
              </a:solidFill>
              <a:latin typeface="Lato" panose="020F0502020204030203" pitchFamily="34" charset="0"/>
              <a:ea typeface="Lato" charset="0"/>
              <a:cs typeface="Lato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Use 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a </a:t>
            </a:r>
            <a:r>
              <a:rPr lang="en-US" sz="1200" b="1" dirty="0">
                <a:solidFill>
                  <a:srgbClr val="5F9842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singular</a:t>
            </a:r>
            <a:r>
              <a:rPr lang="en-US" sz="1200" dirty="0">
                <a:latin typeface="Lato" panose="020F0502020204030203" pitchFamily="34" charset="0"/>
                <a:ea typeface="Lato" charset="0"/>
                <a:cs typeface="Lato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verb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89094" y="8890269"/>
            <a:ext cx="257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Acting as individuals: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 </a:t>
            </a:r>
            <a:endParaRPr lang="en-US" sz="1200" dirty="0" smtClean="0">
              <a:solidFill>
                <a:schemeClr val="tx1"/>
              </a:solidFill>
              <a:latin typeface="Lato" panose="020F0502020204030203" pitchFamily="34" charset="0"/>
              <a:ea typeface="Lato" charset="0"/>
              <a:cs typeface="Lato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Use 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a </a:t>
            </a:r>
            <a:r>
              <a:rPr lang="en-US" sz="1200" b="1" dirty="0" smtClean="0">
                <a:solidFill>
                  <a:srgbClr val="5F9842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plural</a:t>
            </a:r>
            <a:r>
              <a:rPr lang="en-US" sz="1200" dirty="0" smtClean="0">
                <a:latin typeface="Lato" panose="020F0502020204030203" pitchFamily="34" charset="0"/>
                <a:ea typeface="Lato" charset="0"/>
                <a:cs typeface="Lato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verb</a:t>
            </a: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charset="0"/>
              <a:cs typeface="Lato" charset="0"/>
            </a:endParaRPr>
          </a:p>
        </p:txBody>
      </p:sp>
      <p:sp>
        <p:nvSpPr>
          <p:cNvPr id="140" name="Shape 409"/>
          <p:cNvSpPr txBox="1"/>
          <p:nvPr/>
        </p:nvSpPr>
        <p:spPr>
          <a:xfrm>
            <a:off x="495034" y="10188323"/>
            <a:ext cx="5317440" cy="160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Tricky situations</a:t>
            </a:r>
            <a:endParaRPr lang="en" sz="16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" name="Shape 410"/>
          <p:cNvCxnSpPr/>
          <p:nvPr/>
        </p:nvCxnSpPr>
        <p:spPr>
          <a:xfrm>
            <a:off x="167740" y="10259977"/>
            <a:ext cx="8961120" cy="1936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8" name="Shape 403"/>
          <p:cNvSpPr txBox="1"/>
          <p:nvPr/>
        </p:nvSpPr>
        <p:spPr>
          <a:xfrm>
            <a:off x="715470" y="10771008"/>
            <a:ext cx="2184382" cy="216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 separated from the verb: 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Find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subject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match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it!</a:t>
            </a:r>
            <a:endParaRPr lang="en" sz="12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0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Shape 336"/>
          <p:cNvSpPr txBox="1"/>
          <p:nvPr/>
        </p:nvSpPr>
        <p:spPr>
          <a:xfrm>
            <a:off x="6948971" y="1324091"/>
            <a:ext cx="2302882" cy="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000" b="1" dirty="0">
                <a:solidFill>
                  <a:srgbClr val="5F9842"/>
                </a:solidFill>
              </a:rPr>
              <a:t>Singular</a:t>
            </a:r>
            <a:r>
              <a:rPr lang="en-US" sz="1000" dirty="0"/>
              <a:t> regular verbs end in an </a:t>
            </a:r>
            <a:r>
              <a:rPr lang="en-US" sz="1000" b="1" dirty="0">
                <a:solidFill>
                  <a:srgbClr val="5F9842"/>
                </a:solidFill>
              </a:rPr>
              <a:t>–s</a:t>
            </a:r>
            <a:r>
              <a:rPr lang="en-US" sz="1000" dirty="0"/>
              <a:t>.</a:t>
            </a:r>
          </a:p>
          <a:p>
            <a:r>
              <a:rPr lang="en-US" sz="1000" b="1" dirty="0">
                <a:solidFill>
                  <a:srgbClr val="5F9842"/>
                </a:solidFill>
              </a:rPr>
              <a:t>Plural</a:t>
            </a:r>
            <a:r>
              <a:rPr lang="en-US" sz="1000" dirty="0"/>
              <a:t> regular verbs do not!</a:t>
            </a:r>
          </a:p>
          <a:p>
            <a:endParaRPr lang="en" sz="1000" b="1" dirty="0"/>
          </a:p>
        </p:txBody>
      </p:sp>
      <p:grpSp>
        <p:nvGrpSpPr>
          <p:cNvPr id="201" name="Shape 337"/>
          <p:cNvGrpSpPr/>
          <p:nvPr/>
        </p:nvGrpSpPr>
        <p:grpSpPr>
          <a:xfrm>
            <a:off x="6696378" y="1448642"/>
            <a:ext cx="262436" cy="241353"/>
            <a:chOff x="4503985" y="1347521"/>
            <a:chExt cx="297600" cy="297600"/>
          </a:xfrm>
        </p:grpSpPr>
        <p:sp>
          <p:nvSpPr>
            <p:cNvPr id="202" name="Shape 338"/>
            <p:cNvSpPr/>
            <p:nvPr/>
          </p:nvSpPr>
          <p:spPr>
            <a:xfrm>
              <a:off x="4503985" y="13475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3810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339"/>
            <p:cNvSpPr/>
            <p:nvPr/>
          </p:nvSpPr>
          <p:spPr>
            <a:xfrm>
              <a:off x="4589226" y="14313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9" name="Shape 409"/>
          <p:cNvSpPr txBox="1"/>
          <p:nvPr/>
        </p:nvSpPr>
        <p:spPr>
          <a:xfrm>
            <a:off x="477782" y="2935522"/>
            <a:ext cx="7444704" cy="167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Compound subjects</a:t>
            </a:r>
            <a:r>
              <a:rPr lang="en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 Subjects separated by “and” or “or”</a:t>
            </a:r>
          </a:p>
        </p:txBody>
      </p:sp>
      <p:cxnSp>
        <p:nvCxnSpPr>
          <p:cNvPr id="410" name="Shape 410"/>
          <p:cNvCxnSpPr/>
          <p:nvPr/>
        </p:nvCxnSpPr>
        <p:spPr>
          <a:xfrm>
            <a:off x="227547" y="3009228"/>
            <a:ext cx="8961120" cy="1936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715470" y="3583933"/>
            <a:ext cx="171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And</a:t>
            </a: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:  Use a </a:t>
            </a:r>
            <a:r>
              <a:rPr lang="en-US" sz="1200" b="1" dirty="0">
                <a:solidFill>
                  <a:srgbClr val="5F9842"/>
                </a:solidFill>
                <a:latin typeface="Lato" charset="0"/>
                <a:ea typeface="Lato" charset="0"/>
                <a:cs typeface="Lato" charset="0"/>
              </a:rPr>
              <a:t>plural</a:t>
            </a:r>
            <a:r>
              <a:rPr lang="en-US" sz="1200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verb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5392" y="4196512"/>
            <a:ext cx="227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Or:</a:t>
            </a: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Match the </a:t>
            </a:r>
            <a:r>
              <a:rPr lang="en-US" sz="1200" b="1" dirty="0">
                <a:solidFill>
                  <a:srgbClr val="5F9842"/>
                </a:solidFill>
                <a:latin typeface="Lato" charset="0"/>
                <a:ea typeface="Lato" charset="0"/>
                <a:cs typeface="Lato" charset="0"/>
              </a:rPr>
              <a:t>closest</a:t>
            </a:r>
            <a:r>
              <a:rPr lang="en-US" sz="1200" b="1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noun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95459" y="6538975"/>
            <a:ext cx="232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Plural: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  Use </a:t>
            </a:r>
            <a:r>
              <a:rPr lang="en-US" sz="1200" b="1" dirty="0">
                <a:solidFill>
                  <a:srgbClr val="5F9842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“are”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89094" y="5507136"/>
            <a:ext cx="232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Singular: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  Use </a:t>
            </a:r>
            <a:r>
              <a:rPr lang="en-US" sz="1200" b="1" dirty="0">
                <a:solidFill>
                  <a:srgbClr val="5F9842"/>
                </a:solidFill>
                <a:latin typeface="Lato" panose="020F0502020204030203" pitchFamily="34" charset="0"/>
                <a:ea typeface="Lato" charset="0"/>
                <a:cs typeface="Lato" charset="0"/>
              </a:rPr>
              <a:t>“is”</a:t>
            </a:r>
          </a:p>
        </p:txBody>
      </p:sp>
      <p:sp>
        <p:nvSpPr>
          <p:cNvPr id="225" name="Shape 336"/>
          <p:cNvSpPr txBox="1"/>
          <p:nvPr/>
        </p:nvSpPr>
        <p:spPr>
          <a:xfrm>
            <a:off x="3692246" y="9566070"/>
            <a:ext cx="5265041" cy="328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000" dirty="0"/>
              <a:t>If a group is acting as individuals, a writer will often phrase the sentence to make this clear.    The committee </a:t>
            </a:r>
            <a:r>
              <a:rPr lang="en-US" sz="1000" b="1" dirty="0">
                <a:solidFill>
                  <a:srgbClr val="5F9842"/>
                </a:solidFill>
              </a:rPr>
              <a:t>members</a:t>
            </a:r>
            <a:r>
              <a:rPr lang="en-US" sz="1000" dirty="0"/>
              <a:t> decide how to vote by reviewing the data.</a:t>
            </a:r>
            <a:endParaRPr lang="en" sz="801" b="1" dirty="0"/>
          </a:p>
        </p:txBody>
      </p:sp>
      <p:grpSp>
        <p:nvGrpSpPr>
          <p:cNvPr id="226" name="Shape 337"/>
          <p:cNvGrpSpPr/>
          <p:nvPr/>
        </p:nvGrpSpPr>
        <p:grpSpPr>
          <a:xfrm>
            <a:off x="3443857" y="9611032"/>
            <a:ext cx="248389" cy="241353"/>
            <a:chOff x="4503985" y="1347521"/>
            <a:chExt cx="297600" cy="297600"/>
          </a:xfrm>
        </p:grpSpPr>
        <p:sp>
          <p:nvSpPr>
            <p:cNvPr id="227" name="Shape 338"/>
            <p:cNvSpPr/>
            <p:nvPr/>
          </p:nvSpPr>
          <p:spPr>
            <a:xfrm>
              <a:off x="4503985" y="13475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3810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8" name="Shape 339"/>
            <p:cNvSpPr/>
            <p:nvPr/>
          </p:nvSpPr>
          <p:spPr>
            <a:xfrm>
              <a:off x="4589226" y="14313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1" name="Shape 336"/>
          <p:cNvSpPr txBox="1"/>
          <p:nvPr/>
        </p:nvSpPr>
        <p:spPr>
          <a:xfrm>
            <a:off x="3671386" y="11852059"/>
            <a:ext cx="3062577" cy="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000" dirty="0"/>
              <a:t>Don’t be misled by the </a:t>
            </a:r>
            <a:r>
              <a:rPr lang="en-US" sz="1000" dirty="0">
                <a:solidFill>
                  <a:srgbClr val="DB342B"/>
                </a:solidFill>
              </a:rPr>
              <a:t>intervening words!</a:t>
            </a:r>
            <a:endParaRPr lang="en" sz="801" b="1" dirty="0">
              <a:solidFill>
                <a:srgbClr val="DB342B"/>
              </a:solidFill>
            </a:endParaRPr>
          </a:p>
        </p:txBody>
      </p:sp>
      <p:grpSp>
        <p:nvGrpSpPr>
          <p:cNvPr id="232" name="Shape 337"/>
          <p:cNvGrpSpPr/>
          <p:nvPr/>
        </p:nvGrpSpPr>
        <p:grpSpPr>
          <a:xfrm>
            <a:off x="3439666" y="11890530"/>
            <a:ext cx="248389" cy="241353"/>
            <a:chOff x="4503985" y="1347521"/>
            <a:chExt cx="297600" cy="297600"/>
          </a:xfrm>
        </p:grpSpPr>
        <p:sp>
          <p:nvSpPr>
            <p:cNvPr id="233" name="Shape 338"/>
            <p:cNvSpPr/>
            <p:nvPr/>
          </p:nvSpPr>
          <p:spPr>
            <a:xfrm>
              <a:off x="4503985" y="13475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3810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" name="Shape 339"/>
            <p:cNvSpPr/>
            <p:nvPr/>
          </p:nvSpPr>
          <p:spPr>
            <a:xfrm>
              <a:off x="4589226" y="14313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5" name="Shape 403"/>
          <p:cNvSpPr txBox="1"/>
          <p:nvPr/>
        </p:nvSpPr>
        <p:spPr>
          <a:xfrm>
            <a:off x="719943" y="12416034"/>
            <a:ext cx="2184382" cy="216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There are and There is: 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Find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subject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match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it!</a:t>
            </a:r>
            <a:endParaRPr lang="en" sz="12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0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Shape 336"/>
          <p:cNvSpPr txBox="1"/>
          <p:nvPr/>
        </p:nvSpPr>
        <p:spPr>
          <a:xfrm>
            <a:off x="3692246" y="13395383"/>
            <a:ext cx="3041717" cy="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000" dirty="0"/>
              <a:t>Try rephrasing the sentence with the subject first:  “</a:t>
            </a:r>
            <a:r>
              <a:rPr lang="en-US" sz="1000" b="1" dirty="0">
                <a:solidFill>
                  <a:srgbClr val="5F9842"/>
                </a:solidFill>
              </a:rPr>
              <a:t>Bears</a:t>
            </a:r>
            <a:r>
              <a:rPr lang="en-US" sz="1000" b="1" dirty="0"/>
              <a:t> </a:t>
            </a:r>
            <a:r>
              <a:rPr lang="en-US" sz="1000" b="1" dirty="0">
                <a:solidFill>
                  <a:srgbClr val="5F9842"/>
                </a:solidFill>
              </a:rPr>
              <a:t>are</a:t>
            </a:r>
            <a:r>
              <a:rPr lang="en-US" sz="1000" b="1" dirty="0"/>
              <a:t> </a:t>
            </a:r>
            <a:r>
              <a:rPr lang="en-US" sz="1000" dirty="0"/>
              <a:t>near the camp.”</a:t>
            </a:r>
            <a:endParaRPr lang="en" sz="801" b="1" dirty="0"/>
          </a:p>
        </p:txBody>
      </p:sp>
      <p:grpSp>
        <p:nvGrpSpPr>
          <p:cNvPr id="238" name="Shape 337"/>
          <p:cNvGrpSpPr/>
          <p:nvPr/>
        </p:nvGrpSpPr>
        <p:grpSpPr>
          <a:xfrm>
            <a:off x="3436930" y="13468779"/>
            <a:ext cx="248389" cy="241353"/>
            <a:chOff x="4503985" y="1347521"/>
            <a:chExt cx="297600" cy="297600"/>
          </a:xfrm>
        </p:grpSpPr>
        <p:sp>
          <p:nvSpPr>
            <p:cNvPr id="239" name="Shape 338"/>
            <p:cNvSpPr/>
            <p:nvPr/>
          </p:nvSpPr>
          <p:spPr>
            <a:xfrm>
              <a:off x="4503985" y="13475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3810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" name="Shape 339"/>
            <p:cNvSpPr/>
            <p:nvPr/>
          </p:nvSpPr>
          <p:spPr>
            <a:xfrm>
              <a:off x="4589226" y="14313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4" name="Shape 409"/>
          <p:cNvSpPr txBox="1"/>
          <p:nvPr/>
        </p:nvSpPr>
        <p:spPr>
          <a:xfrm>
            <a:off x="92910" y="103549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Subject-verb </a:t>
            </a:r>
            <a:r>
              <a:rPr lang="en-US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agreement: Putting it all together</a:t>
            </a:r>
            <a:endParaRPr lang="en" sz="20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Shape 321"/>
          <p:cNvSpPr/>
          <p:nvPr/>
        </p:nvSpPr>
        <p:spPr>
          <a:xfrm>
            <a:off x="3439666" y="1183270"/>
            <a:ext cx="3026664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sleeps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 the sun.</a:t>
            </a:r>
          </a:p>
        </p:txBody>
      </p:sp>
      <p:sp>
        <p:nvSpPr>
          <p:cNvPr id="75" name="Shape 321"/>
          <p:cNvSpPr/>
          <p:nvPr/>
        </p:nvSpPr>
        <p:spPr>
          <a:xfrm>
            <a:off x="3439666" y="1785821"/>
            <a:ext cx="3026664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cats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sleep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 the sun.</a:t>
            </a:r>
          </a:p>
        </p:txBody>
      </p:sp>
      <p:sp>
        <p:nvSpPr>
          <p:cNvPr id="78" name="Shape 321"/>
          <p:cNvSpPr/>
          <p:nvPr/>
        </p:nvSpPr>
        <p:spPr>
          <a:xfrm>
            <a:off x="3439666" y="2349905"/>
            <a:ext cx="3026664" cy="28689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juice is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very fresh.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Shape 321"/>
          <p:cNvSpPr/>
          <p:nvPr/>
        </p:nvSpPr>
        <p:spPr>
          <a:xfrm>
            <a:off x="3439666" y="3575363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Kim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Dave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ride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bus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80" name="Shape 321"/>
          <p:cNvSpPr/>
          <p:nvPr/>
        </p:nvSpPr>
        <p:spPr>
          <a:xfrm>
            <a:off x="3439666" y="4215108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Soups or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salad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comes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with your meal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81" name="Shape 321"/>
          <p:cNvSpPr/>
          <p:nvPr/>
        </p:nvSpPr>
        <p:spPr>
          <a:xfrm>
            <a:off x="3439666" y="5535999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Anybody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welcome to try the pie or cake.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Shape 321"/>
          <p:cNvSpPr/>
          <p:nvPr/>
        </p:nvSpPr>
        <p:spPr>
          <a:xfrm>
            <a:off x="3439666" y="5932994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Each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delicious!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Shape 321"/>
          <p:cNvSpPr/>
          <p:nvPr/>
        </p:nvSpPr>
        <p:spPr>
          <a:xfrm>
            <a:off x="3439666" y="6576816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Both are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made here at the bakery.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Shape 321"/>
          <p:cNvSpPr/>
          <p:nvPr/>
        </p:nvSpPr>
        <p:spPr>
          <a:xfrm>
            <a:off x="3439666" y="6979026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Many are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tempted to try them.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Shape 321"/>
          <p:cNvSpPr/>
          <p:nvPr/>
        </p:nvSpPr>
        <p:spPr>
          <a:xfrm>
            <a:off x="3439666" y="8240635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committee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holds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regular meetings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90" name="Shape 321"/>
          <p:cNvSpPr/>
          <p:nvPr/>
        </p:nvSpPr>
        <p:spPr>
          <a:xfrm>
            <a:off x="3439666" y="8944170"/>
            <a:ext cx="3026664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committee decide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vote by reviewing the data.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Shape 321"/>
          <p:cNvSpPr/>
          <p:nvPr/>
        </p:nvSpPr>
        <p:spPr>
          <a:xfrm>
            <a:off x="3439666" y="10852222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choice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-US" sz="1200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campsites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limited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92" name="Shape 321"/>
          <p:cNvSpPr/>
          <p:nvPr/>
        </p:nvSpPr>
        <p:spPr>
          <a:xfrm>
            <a:off x="3439666" y="11253200"/>
            <a:ext cx="3026664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possibilities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for an uncomfortable </a:t>
            </a:r>
            <a:r>
              <a:rPr lang="en-US" sz="1200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night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are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endless.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Shape 321"/>
          <p:cNvSpPr/>
          <p:nvPr/>
        </p:nvSpPr>
        <p:spPr>
          <a:xfrm>
            <a:off x="3439666" y="12485597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There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are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bears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near the camp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94" name="Shape 321"/>
          <p:cNvSpPr/>
          <p:nvPr/>
        </p:nvSpPr>
        <p:spPr>
          <a:xfrm>
            <a:off x="3439666" y="12867692"/>
            <a:ext cx="302666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152" tIns="91425" rIns="4572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There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cub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with one of the bears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348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simple-light-2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Subject-verb agreement: Putting it all together</dc:title>
  <dc:subject/>
  <dc:creator>College for America</dc:creator>
  <cp:keywords/>
  <dc:description/>
  <cp:lastModifiedBy>Burr, Betsy</cp:lastModifiedBy>
  <cp:revision>81</cp:revision>
  <cp:lastPrinted>2016-11-22T18:31:44Z</cp:lastPrinted>
  <dcterms:modified xsi:type="dcterms:W3CDTF">2016-12-09T15:33:18Z</dcterms:modified>
  <cp:category/>
</cp:coreProperties>
</file>