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9409113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/>
    <p:restoredTop sz="95949"/>
  </p:normalViewPr>
  <p:slideViewPr>
    <p:cSldViewPr snapToGrid="0" snapToObjects="1">
      <p:cViewPr>
        <p:scale>
          <a:sx n="80" d="100"/>
          <a:sy n="80" d="100"/>
        </p:scale>
        <p:origin x="15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398DC-D7D0-7045-A955-55C6112A1D2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0138" y="1143000"/>
            <a:ext cx="2117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8D32-6F48-1147-8AEC-8A460954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0138" y="1143000"/>
            <a:ext cx="2117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8D32-6F48-1147-8AEC-8A4609541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84" y="2244726"/>
            <a:ext cx="7997746" cy="4775200"/>
          </a:xfrm>
        </p:spPr>
        <p:txBody>
          <a:bodyPr anchor="b"/>
          <a:lstStyle>
            <a:lvl1pPr algn="ctr"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139" y="7204076"/>
            <a:ext cx="7056835" cy="3311524"/>
          </a:xfrm>
        </p:spPr>
        <p:txBody>
          <a:bodyPr/>
          <a:lstStyle>
            <a:lvl1pPr marL="0" indent="0" algn="ctr">
              <a:buNone/>
              <a:defRPr sz="2470"/>
            </a:lvl1pPr>
            <a:lvl2pPr marL="470459" indent="0" algn="ctr">
              <a:buNone/>
              <a:defRPr sz="2058"/>
            </a:lvl2pPr>
            <a:lvl3pPr marL="940918" indent="0" algn="ctr">
              <a:buNone/>
              <a:defRPr sz="1852"/>
            </a:lvl3pPr>
            <a:lvl4pPr marL="1411376" indent="0" algn="ctr">
              <a:buNone/>
              <a:defRPr sz="1646"/>
            </a:lvl4pPr>
            <a:lvl5pPr marL="1881835" indent="0" algn="ctr">
              <a:buNone/>
              <a:defRPr sz="1646"/>
            </a:lvl5pPr>
            <a:lvl6pPr marL="2352294" indent="0" algn="ctr">
              <a:buNone/>
              <a:defRPr sz="1646"/>
            </a:lvl6pPr>
            <a:lvl7pPr marL="2822753" indent="0" algn="ctr">
              <a:buNone/>
              <a:defRPr sz="1646"/>
            </a:lvl7pPr>
            <a:lvl8pPr marL="3293212" indent="0" algn="ctr">
              <a:buNone/>
              <a:defRPr sz="1646"/>
            </a:lvl8pPr>
            <a:lvl9pPr marL="3763670" indent="0" algn="ctr">
              <a:buNone/>
              <a:defRPr sz="1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3397" y="730250"/>
            <a:ext cx="202884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877" y="730250"/>
            <a:ext cx="5968906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76" y="3419479"/>
            <a:ext cx="8115360" cy="5705474"/>
          </a:xfrm>
        </p:spPr>
        <p:txBody>
          <a:bodyPr anchor="b"/>
          <a:lstStyle>
            <a:lvl1pPr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76" y="9178929"/>
            <a:ext cx="8115360" cy="3000374"/>
          </a:xfrm>
        </p:spPr>
        <p:txBody>
          <a:bodyPr/>
          <a:lstStyle>
            <a:lvl1pPr marL="0" indent="0">
              <a:buNone/>
              <a:defRPr sz="2470">
                <a:solidFill>
                  <a:schemeClr val="tx1"/>
                </a:solidFill>
              </a:defRPr>
            </a:lvl1pPr>
            <a:lvl2pPr marL="470459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2pPr>
            <a:lvl3pPr marL="940918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411376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4pPr>
            <a:lvl5pPr marL="1881835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5pPr>
            <a:lvl6pPr marL="235229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6pPr>
            <a:lvl7pPr marL="2822753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7pPr>
            <a:lvl8pPr marL="3293212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8pPr>
            <a:lvl9pPr marL="376367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877" y="3651250"/>
            <a:ext cx="3998873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3363" y="3651250"/>
            <a:ext cx="3998873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730253"/>
            <a:ext cx="811536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03" y="3362326"/>
            <a:ext cx="3980495" cy="1647824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03" y="5010150"/>
            <a:ext cx="3980495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3364" y="3362326"/>
            <a:ext cx="4000099" cy="1647824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3364" y="5010150"/>
            <a:ext cx="4000099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914400"/>
            <a:ext cx="3034684" cy="3200400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099" y="1974853"/>
            <a:ext cx="4763363" cy="9747250"/>
          </a:xfrm>
        </p:spPr>
        <p:txBody>
          <a:bodyPr/>
          <a:lstStyle>
            <a:lvl1pPr>
              <a:defRPr sz="3293"/>
            </a:lvl1pPr>
            <a:lvl2pPr>
              <a:defRPr sz="2881"/>
            </a:lvl2pPr>
            <a:lvl3pPr>
              <a:defRPr sz="2470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114800"/>
            <a:ext cx="3034684" cy="7623176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914400"/>
            <a:ext cx="3034684" cy="3200400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0099" y="1974853"/>
            <a:ext cx="4763363" cy="9747250"/>
          </a:xfrm>
        </p:spPr>
        <p:txBody>
          <a:bodyPr anchor="t"/>
          <a:lstStyle>
            <a:lvl1pPr marL="0" indent="0">
              <a:buNone/>
              <a:defRPr sz="3293"/>
            </a:lvl1pPr>
            <a:lvl2pPr marL="470459" indent="0">
              <a:buNone/>
              <a:defRPr sz="2881"/>
            </a:lvl2pPr>
            <a:lvl3pPr marL="940918" indent="0">
              <a:buNone/>
              <a:defRPr sz="2470"/>
            </a:lvl3pPr>
            <a:lvl4pPr marL="1411376" indent="0">
              <a:buNone/>
              <a:defRPr sz="2058"/>
            </a:lvl4pPr>
            <a:lvl5pPr marL="1881835" indent="0">
              <a:buNone/>
              <a:defRPr sz="2058"/>
            </a:lvl5pPr>
            <a:lvl6pPr marL="2352294" indent="0">
              <a:buNone/>
              <a:defRPr sz="2058"/>
            </a:lvl6pPr>
            <a:lvl7pPr marL="2822753" indent="0">
              <a:buNone/>
              <a:defRPr sz="2058"/>
            </a:lvl7pPr>
            <a:lvl8pPr marL="3293212" indent="0">
              <a:buNone/>
              <a:defRPr sz="2058"/>
            </a:lvl8pPr>
            <a:lvl9pPr marL="3763670" indent="0">
              <a:buNone/>
              <a:defRPr sz="20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114800"/>
            <a:ext cx="3034684" cy="7623176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77" y="730253"/>
            <a:ext cx="81153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77" y="3651250"/>
            <a:ext cx="81153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877" y="12712703"/>
            <a:ext cx="2117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BF64-3C02-DA48-8035-627D54C2722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6769" y="12712703"/>
            <a:ext cx="317557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86" y="12712703"/>
            <a:ext cx="2117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1F6F-3478-FE47-808D-C2F9C4F4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40918" rtl="0" eaLnBrk="1" latinLnBrk="0" hangingPunct="1">
        <a:lnSpc>
          <a:spcPct val="90000"/>
        </a:lnSpc>
        <a:spcBef>
          <a:spcPct val="0"/>
        </a:spcBef>
        <a:buNone/>
        <a:defRPr sz="4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229" indent="-235229" algn="l" defTabSz="940918" rtl="0" eaLnBrk="1" latinLnBrk="0" hangingPunct="1">
        <a:lnSpc>
          <a:spcPct val="90000"/>
        </a:lnSpc>
        <a:spcBef>
          <a:spcPts val="1029"/>
        </a:spcBef>
        <a:buFont typeface="Arial" panose="020B0604020202020204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1pPr>
      <a:lvl2pPr marL="705688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0" kern="1200">
          <a:solidFill>
            <a:schemeClr val="tx1"/>
          </a:solidFill>
          <a:latin typeface="+mn-lt"/>
          <a:ea typeface="+mn-ea"/>
          <a:cs typeface="+mn-cs"/>
        </a:defRPr>
      </a:lvl2pPr>
      <a:lvl3pPr marL="1176147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2117065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587523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3057982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998900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70459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940918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11376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1881835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352294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2822753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293212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76367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92" y="69057"/>
            <a:ext cx="90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Personal </a:t>
            </a:r>
            <a:r>
              <a:rPr lang="en-US" sz="2000" b="1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pronouns</a:t>
            </a:r>
            <a:r>
              <a:rPr lang="en-US" sz="20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sz="2000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Putting it all together</a:t>
            </a:r>
            <a:endParaRPr lang="en-US" sz="2000" b="1" dirty="0">
              <a:solidFill>
                <a:srgbClr val="552656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3" name="Shape 378"/>
          <p:cNvCxnSpPr/>
          <p:nvPr/>
        </p:nvCxnSpPr>
        <p:spPr>
          <a:xfrm>
            <a:off x="170180" y="533335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Shape 409"/>
          <p:cNvSpPr txBox="1"/>
          <p:nvPr/>
        </p:nvSpPr>
        <p:spPr>
          <a:xfrm>
            <a:off x="270404" y="1006321"/>
            <a:ext cx="8860896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what pronoun to use</a:t>
            </a:r>
            <a:endParaRPr lang="en" sz="16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380"/>
          <p:cNvSpPr txBox="1"/>
          <p:nvPr/>
        </p:nvSpPr>
        <p:spPr>
          <a:xfrm>
            <a:off x="541966" y="485953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 feminine subject  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321"/>
          <p:cNvSpPr/>
          <p:nvPr/>
        </p:nvSpPr>
        <p:spPr>
          <a:xfrm>
            <a:off x="2967996" y="4852007"/>
            <a:ext cx="3929209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Jennifer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texts on her phone all day. 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even texts at the beach. 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380"/>
          <p:cNvSpPr txBox="1"/>
          <p:nvPr/>
        </p:nvSpPr>
        <p:spPr>
          <a:xfrm>
            <a:off x="531426" y="5384920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 neuter object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321"/>
          <p:cNvSpPr/>
          <p:nvPr/>
        </p:nvSpPr>
        <p:spPr>
          <a:xfrm>
            <a:off x="2967995" y="5451700"/>
            <a:ext cx="3929211" cy="320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parked 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 huge parking lot.   Now I can’t find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it.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 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380"/>
          <p:cNvSpPr txBox="1"/>
          <p:nvPr/>
        </p:nvSpPr>
        <p:spPr>
          <a:xfrm>
            <a:off x="531426" y="598527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Singular masculine 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321"/>
          <p:cNvSpPr/>
          <p:nvPr/>
        </p:nvSpPr>
        <p:spPr>
          <a:xfrm>
            <a:off x="2967995" y="5995126"/>
            <a:ext cx="3929209" cy="320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forgot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John’s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address.  I knew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his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address yesterday.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21"/>
          <p:cNvSpPr/>
          <p:nvPr/>
        </p:nvSpPr>
        <p:spPr>
          <a:xfrm>
            <a:off x="2967996" y="7032123"/>
            <a:ext cx="3929208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We couldn’t find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Carl and Ming’s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keys.  We looked everywhere for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keys.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321"/>
          <p:cNvSpPr/>
          <p:nvPr/>
        </p:nvSpPr>
        <p:spPr>
          <a:xfrm>
            <a:off x="2967996" y="6480645"/>
            <a:ext cx="3929208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John and Jennifer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walked to the car. 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They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remembered where it was.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" name="Shape 378"/>
          <p:cNvCxnSpPr/>
          <p:nvPr/>
        </p:nvCxnSpPr>
        <p:spPr>
          <a:xfrm>
            <a:off x="250164" y="7750522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409"/>
          <p:cNvSpPr txBox="1"/>
          <p:nvPr/>
        </p:nvSpPr>
        <p:spPr>
          <a:xfrm>
            <a:off x="264742" y="7760305"/>
            <a:ext cx="8771996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Using I or me in a sentence:   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6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for the subject and </a:t>
            </a:r>
            <a:r>
              <a:rPr lang="en-US" sz="16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me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for the object</a:t>
            </a:r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  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Name yourself second! 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Shape 380"/>
          <p:cNvSpPr txBox="1"/>
          <p:nvPr/>
        </p:nvSpPr>
        <p:spPr>
          <a:xfrm>
            <a:off x="518386" y="8474335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Naming yourself as a subject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321"/>
          <p:cNvSpPr/>
          <p:nvPr/>
        </p:nvSpPr>
        <p:spPr>
          <a:xfrm>
            <a:off x="3031666" y="8514671"/>
            <a:ext cx="3865542" cy="32293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She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went to the movies.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380"/>
          <p:cNvSpPr txBox="1"/>
          <p:nvPr/>
        </p:nvSpPr>
        <p:spPr>
          <a:xfrm>
            <a:off x="518386" y="917786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Naming yourself  as an object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321"/>
          <p:cNvSpPr/>
          <p:nvPr/>
        </p:nvSpPr>
        <p:spPr>
          <a:xfrm>
            <a:off x="3044084" y="9221205"/>
            <a:ext cx="3853123" cy="320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boss thanked Jen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for our work.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104282" y="8474335"/>
            <a:ext cx="2212901" cy="365904"/>
            <a:chOff x="5947907" y="8658690"/>
            <a:chExt cx="2666705" cy="365904"/>
          </a:xfrm>
        </p:grpSpPr>
        <p:sp>
          <p:nvSpPr>
            <p:cNvPr id="32" name="Shape 336"/>
            <p:cNvSpPr txBox="1"/>
            <p:nvPr/>
          </p:nvSpPr>
          <p:spPr>
            <a:xfrm>
              <a:off x="6200500" y="8658690"/>
              <a:ext cx="2414112" cy="297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To decide if you have chosen the right pronoun, try leaving the other pronoun out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  the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sentence and see if it sounds correct.</a:t>
              </a:r>
            </a:p>
            <a:p>
              <a:endParaRPr lang="en" sz="1000" b="1" dirty="0"/>
            </a:p>
          </p:txBody>
        </p:sp>
        <p:grpSp>
          <p:nvGrpSpPr>
            <p:cNvPr id="33" name="Shape 337"/>
            <p:cNvGrpSpPr/>
            <p:nvPr/>
          </p:nvGrpSpPr>
          <p:grpSpPr>
            <a:xfrm>
              <a:off x="5947907" y="8783241"/>
              <a:ext cx="262436" cy="241353"/>
              <a:chOff x="4503985" y="1347521"/>
              <a:chExt cx="297600" cy="297600"/>
            </a:xfrm>
          </p:grpSpPr>
          <p:sp>
            <p:nvSpPr>
              <p:cNvPr id="34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cxnSp>
        <p:nvCxnSpPr>
          <p:cNvPr id="36" name="Shape 378"/>
          <p:cNvCxnSpPr/>
          <p:nvPr/>
        </p:nvCxnSpPr>
        <p:spPr>
          <a:xfrm>
            <a:off x="270404" y="10001839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409"/>
          <p:cNvSpPr txBox="1"/>
          <p:nvPr/>
        </p:nvSpPr>
        <p:spPr>
          <a:xfrm>
            <a:off x="270404" y="10022463"/>
            <a:ext cx="8632964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Replacing singular nouns when you don’t know the gender:  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not use </a:t>
            </a:r>
            <a:r>
              <a:rPr lang="en-US" sz="16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Shape 380"/>
          <p:cNvSpPr txBox="1"/>
          <p:nvPr/>
        </p:nvSpPr>
        <p:spPr>
          <a:xfrm>
            <a:off x="555970" y="11090272"/>
            <a:ext cx="2593630" cy="221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both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his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her</a:t>
            </a:r>
            <a:endParaRPr lang="en" sz="1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321"/>
          <p:cNvSpPr/>
          <p:nvPr/>
        </p:nvSpPr>
        <p:spPr>
          <a:xfrm>
            <a:off x="3030457" y="11091188"/>
            <a:ext cx="3866750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Anybody could have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his or her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identity stolen.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104282" y="11231744"/>
            <a:ext cx="2212905" cy="526500"/>
            <a:chOff x="5523676" y="4997793"/>
            <a:chExt cx="2419979" cy="526500"/>
          </a:xfrm>
        </p:grpSpPr>
        <p:sp>
          <p:nvSpPr>
            <p:cNvPr id="41" name="Shape 309"/>
            <p:cNvSpPr/>
            <p:nvPr/>
          </p:nvSpPr>
          <p:spPr>
            <a:xfrm>
              <a:off x="5523676" y="4997793"/>
              <a:ext cx="2301000" cy="526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EB1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2" name="Shape 310"/>
            <p:cNvGrpSpPr/>
            <p:nvPr/>
          </p:nvGrpSpPr>
          <p:grpSpPr>
            <a:xfrm>
              <a:off x="5648146" y="5112252"/>
              <a:ext cx="297608" cy="297608"/>
              <a:chOff x="1552350" y="2791825"/>
              <a:chExt cx="433200" cy="433200"/>
            </a:xfrm>
          </p:grpSpPr>
          <p:sp>
            <p:nvSpPr>
              <p:cNvPr id="44" name="Shape 311"/>
              <p:cNvSpPr/>
              <p:nvPr/>
            </p:nvSpPr>
            <p:spPr>
              <a:xfrm>
                <a:off x="1552350" y="2791825"/>
                <a:ext cx="433200" cy="433200"/>
              </a:xfrm>
              <a:prstGeom prst="ellipse">
                <a:avLst/>
              </a:prstGeom>
              <a:solidFill>
                <a:srgbClr val="E16445"/>
              </a:solidFill>
              <a:ln w="28575" cap="flat" cmpd="sng">
                <a:solidFill>
                  <a:srgbClr val="EC998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Shape 312"/>
              <p:cNvSpPr/>
              <p:nvPr/>
            </p:nvSpPr>
            <p:spPr>
              <a:xfrm rot="-2700000">
                <a:off x="1649910" y="299122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313"/>
              <p:cNvSpPr/>
              <p:nvPr/>
            </p:nvSpPr>
            <p:spPr>
              <a:xfrm rot="2700000">
                <a:off x="1649885" y="299117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3" name="Shape 314"/>
            <p:cNvSpPr txBox="1"/>
            <p:nvPr/>
          </p:nvSpPr>
          <p:spPr>
            <a:xfrm>
              <a:off x="5944155" y="5044077"/>
              <a:ext cx="19995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ct val="110000"/>
              </a:pPr>
              <a:r>
                <a:rPr lang="en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Do not use</a:t>
              </a:r>
              <a:r>
                <a:rPr lang="en-US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 THEIR because the subject is singular.</a:t>
              </a:r>
              <a:endPara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9" name="Shape 321"/>
          <p:cNvSpPr/>
          <p:nvPr/>
        </p:nvSpPr>
        <p:spPr>
          <a:xfrm>
            <a:off x="3044084" y="11552647"/>
            <a:ext cx="3853123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employee should submit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his or her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report each week.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6946" y="12199960"/>
            <a:ext cx="228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ato" charset="0"/>
                <a:ea typeface="Lato" charset="0"/>
                <a:cs typeface="Lato" charset="0"/>
              </a:rPr>
              <a:t>Use one </a:t>
            </a:r>
            <a:r>
              <a:rPr lang="en-US" sz="1200" dirty="0">
                <a:latin typeface="Lato" charset="0"/>
                <a:ea typeface="Lato" charset="0"/>
                <a:cs typeface="Lato" charset="0"/>
              </a:rPr>
              <a:t>pronoun, either masculine or feminine</a:t>
            </a:r>
          </a:p>
        </p:txBody>
      </p:sp>
      <p:sp>
        <p:nvSpPr>
          <p:cNvPr id="51" name="Shape 321"/>
          <p:cNvSpPr/>
          <p:nvPr/>
        </p:nvSpPr>
        <p:spPr>
          <a:xfrm>
            <a:off x="3044085" y="12161984"/>
            <a:ext cx="3853122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employee should submit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report each week.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970" y="12785677"/>
            <a:ext cx="228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charset="0"/>
                <a:ea typeface="Lato" charset="0"/>
                <a:cs typeface="Lato" charset="0"/>
              </a:rPr>
              <a:t>Rewrite the sentence to make the subject plural</a:t>
            </a:r>
          </a:p>
        </p:txBody>
      </p:sp>
      <p:sp>
        <p:nvSpPr>
          <p:cNvPr id="53" name="Shape 321"/>
          <p:cNvSpPr/>
          <p:nvPr/>
        </p:nvSpPr>
        <p:spPr>
          <a:xfrm>
            <a:off x="3030457" y="12760688"/>
            <a:ext cx="3866750" cy="38404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should submit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reports each week.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Shape 380"/>
          <p:cNvSpPr txBox="1"/>
          <p:nvPr/>
        </p:nvSpPr>
        <p:spPr>
          <a:xfrm>
            <a:off x="531426" y="702257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 masculine possessive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Shape 380"/>
          <p:cNvSpPr txBox="1"/>
          <p:nvPr/>
        </p:nvSpPr>
        <p:spPr>
          <a:xfrm>
            <a:off x="518386" y="650083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 mixed gender subject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75" y="2320920"/>
            <a:ext cx="3524250" cy="200977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0" y="2331420"/>
            <a:ext cx="3505200" cy="199072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544585" y="2137118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52656"/>
                </a:solidFill>
                <a:latin typeface="Lato" panose="020F0502020204030203" pitchFamily="34" charset="0"/>
              </a:rPr>
              <a:t>Plural pronouns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1966" y="2136351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52656"/>
                </a:solidFill>
                <a:latin typeface="Lato" panose="020F0502020204030203" pitchFamily="34" charset="0"/>
              </a:rPr>
              <a:t>Singular pronouns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443" y="1413076"/>
            <a:ext cx="84585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Match the number 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(singular or plural), 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gender 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(masculine, feminine, neuter)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, and form 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(subject, object, possessive</a:t>
            </a:r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) of the noun you are replacing.</a:t>
            </a:r>
            <a:endParaRPr lang="en" sz="16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sp>
        <p:nvSpPr>
          <p:cNvPr id="73" name="Shape 380"/>
          <p:cNvSpPr txBox="1"/>
          <p:nvPr/>
        </p:nvSpPr>
        <p:spPr>
          <a:xfrm>
            <a:off x="541966" y="445825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Shape 380"/>
          <p:cNvSpPr txBox="1"/>
          <p:nvPr/>
        </p:nvSpPr>
        <p:spPr>
          <a:xfrm>
            <a:off x="541966" y="10550181"/>
            <a:ext cx="3067508" cy="246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Three different options: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Shape 409"/>
          <p:cNvSpPr txBox="1"/>
          <p:nvPr/>
        </p:nvSpPr>
        <p:spPr>
          <a:xfrm>
            <a:off x="250164" y="537280"/>
            <a:ext cx="8860896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US" sz="16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personal pronoun </a:t>
            </a:r>
            <a:r>
              <a:rPr lang="en-US" sz="16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a word that replaces a noun in a sentence. 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407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314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pronouns: Putting it all together</dc:title>
  <dc:subject/>
  <dc:creator>Chris Glendening</dc:creator>
  <cp:keywords/>
  <dc:description/>
  <cp:lastModifiedBy>Burr, Betsy</cp:lastModifiedBy>
  <cp:revision>46</cp:revision>
  <dcterms:created xsi:type="dcterms:W3CDTF">2016-08-22T18:27:22Z</dcterms:created>
  <dcterms:modified xsi:type="dcterms:W3CDTF">2016-12-09T15:25:35Z</dcterms:modified>
  <cp:category/>
</cp:coreProperties>
</file>