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6" r:id="rId3"/>
    <p:sldId id="283" r:id="rId4"/>
    <p:sldId id="288" r:id="rId5"/>
    <p:sldId id="286" r:id="rId6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  <a:srgbClr val="FABF63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>
        <p:scale>
          <a:sx n="72" d="100"/>
          <a:sy n="72" d="100"/>
        </p:scale>
        <p:origin x="726" y="-18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73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90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90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1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23"/>
            <a:ext cx="103632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6"/>
            <a:ext cx="53848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6"/>
            <a:ext cx="53848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2046817"/>
            <a:ext cx="5389033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899833"/>
            <a:ext cx="5389033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364067"/>
            <a:ext cx="4011084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72"/>
            <a:ext cx="6815667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913472"/>
            <a:ext cx="4011084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2"/>
            <a:ext cx="73152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3"/>
            <a:ext cx="73152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6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9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E1E8-96A3-42C1-B865-47D25A76D745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9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9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A7FA-5DEE-40B6-89C3-DB88356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6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3463" y="791405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means “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or “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.”  The symbol for percent is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1" y="6324601"/>
            <a:ext cx="397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eat one piece, you have eaten</a:t>
            </a:r>
          </a:p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out of 100</a:t>
            </a:r>
            <a:r>
              <a:rPr lang="en-US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pieces or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3275" y="1474509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pink lemonade cake is divided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into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equal pieces.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7448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meaning of percent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276" y="2209801"/>
            <a:ext cx="3686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867401" y="5683805"/>
            <a:ext cx="733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</a:t>
            </a:r>
            <a:endParaRPr lang="en-US" dirty="0">
              <a:solidFill>
                <a:srgbClr val="5F98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82107" y="1678324"/>
                <a:ext cx="4572000" cy="3932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solidFill>
                      <a:srgbClr val="5F98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 out of 100</a:t>
                </a:r>
                <a:r>
                  <a:rPr lang="en-US" dirty="0">
                    <a:solidFill>
                      <a:srgbClr val="5F98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pieces is </a:t>
                </a:r>
                <a:r>
                  <a:rPr lang="en-US" b="1" dirty="0">
                    <a:solidFill>
                      <a:srgbClr val="5F984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24%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cake</a:t>
                </a:r>
              </a:p>
              <a:p>
                <a:endParaRPr lang="en-US" dirty="0">
                  <a:latin typeface="Lato" panose="020F0502020204030203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24 out of 100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n-US" dirty="0">
                    <a:latin typeface="Lato" panose="020F050202020403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24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endParaRPr lang="en-US" sz="2800" dirty="0">
                  <a:latin typeface="Lato" panose="020F0502020204030203" pitchFamily="34" charset="0"/>
                </a:endParaRPr>
              </a:p>
              <a:p>
                <a:endParaRPr lang="en-US" dirty="0">
                  <a:latin typeface="Lato" panose="020F0502020204030203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÷100=0.24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0.24 = 24%      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and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24% = 0.24</a:t>
                </a:r>
              </a:p>
              <a:p>
                <a:endParaRPr lang="en-US" i="1" dirty="0">
                  <a:latin typeface="Cambria Math"/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07" y="1678323"/>
                <a:ext cx="4572000" cy="3932359"/>
              </a:xfrm>
              <a:prstGeom prst="rect">
                <a:avLst/>
              </a:prstGeom>
              <a:blipFill rotWithShape="0">
                <a:blip r:embed="rId2"/>
                <a:stretch>
                  <a:fillRect l="-1333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0" y="-446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Calculating percentage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80240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go back to the table for another piece, you see that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pieces have been eaten.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87048" y="2337516"/>
            <a:ext cx="2361933" cy="523220"/>
            <a:chOff x="6464121" y="2288294"/>
            <a:chExt cx="2361933" cy="52322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64121" y="2549904"/>
              <a:ext cx="533400" cy="0"/>
            </a:xfrm>
            <a:prstGeom prst="straightConnector1">
              <a:avLst/>
            </a:prstGeom>
            <a:ln w="28575">
              <a:solidFill>
                <a:srgbClr val="5F984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97521" y="2288294"/>
              <a:ext cx="1828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bar in a fraction means division.</a:t>
              </a: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8324"/>
            <a:ext cx="34861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95575" y="5124328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24% or  0.24</a:t>
            </a:r>
            <a:endParaRPr lang="en-US" dirty="0">
              <a:solidFill>
                <a:srgbClr val="5F98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18382"/>
              </p:ext>
            </p:extLst>
          </p:nvPr>
        </p:nvGraphicFramePr>
        <p:xfrm>
          <a:off x="5573852" y="5782959"/>
          <a:ext cx="350304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 you know? </a:t>
                      </a:r>
                    </a:p>
                  </a:txBody>
                  <a:tcPr>
                    <a:solidFill>
                      <a:srgbClr val="FABF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 is twenty-four one-hundredths.  You can also say  “zero point two four.”</a:t>
                      </a:r>
                    </a:p>
                  </a:txBody>
                  <a:tcPr>
                    <a:solidFill>
                      <a:srgbClr val="F4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9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00582" y="2726520"/>
                <a:ext cx="2667000" cy="3371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7 out of 25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÷25 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÷25=0.28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0.28 = </a:t>
                </a:r>
                <a:r>
                  <a:rPr lang="en-US" sz="2000" b="1" dirty="0">
                    <a:solidFill>
                      <a:srgbClr val="5F98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28%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82" y="2726520"/>
                <a:ext cx="2667000" cy="3371436"/>
              </a:xfrm>
              <a:prstGeom prst="rect">
                <a:avLst/>
              </a:prstGeom>
              <a:blipFill rotWithShape="0">
                <a:blip r:embed="rId2"/>
                <a:stretch>
                  <a:fillRect l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0" y="1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Any quantity can be written as a percentage!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1679846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chocolate cotton candy cake is divided into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pieces and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them have been eaten already.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0510" y="705809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28%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of this cake has been eaten.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726521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262437" y="6258602"/>
            <a:ext cx="87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</a:t>
            </a:r>
            <a:endParaRPr lang="en-US" dirty="0">
              <a:solidFill>
                <a:srgbClr val="5F98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80240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fraction does not have a denominator of 100, it can still be written as a percentage by dividing.    </a:t>
            </a:r>
          </a:p>
        </p:txBody>
      </p:sp>
    </p:spTree>
    <p:extLst>
      <p:ext uri="{BB962C8B-B14F-4D97-AF65-F5344CB8AC3E}">
        <p14:creationId xmlns:p14="http://schemas.microsoft.com/office/powerpoint/2010/main" val="317346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27" y="2281512"/>
            <a:ext cx="355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0" y="1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Comparisons using percentage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3164" y="183703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of 100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pieces have been eaten.</a:t>
            </a:r>
            <a:endParaRPr lang="en-US" dirty="0">
              <a:solidFill>
                <a:srgbClr val="5F984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4873" y="18288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of 25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pieces have been eaten</a:t>
            </a:r>
            <a:endParaRPr lang="en-US" dirty="0">
              <a:solidFill>
                <a:srgbClr val="5F984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266327">
            <a:off x="6200643" y="3945691"/>
            <a:ext cx="379379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of this cake has been eaten!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71170" y="5958061"/>
                <a:ext cx="3329597" cy="701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7 of 25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0.28 = </a:t>
                </a:r>
                <a:r>
                  <a:rPr lang="en-US" sz="2000" b="1" dirty="0">
                    <a:solidFill>
                      <a:srgbClr val="5F98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28%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69" y="5958060"/>
                <a:ext cx="3329597" cy="701859"/>
              </a:xfrm>
              <a:prstGeom prst="rect">
                <a:avLst/>
              </a:prstGeom>
              <a:blipFill rotWithShape="0">
                <a:blip r:embed="rId3"/>
                <a:stretch>
                  <a:fillRect l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98315" y="5955625"/>
                <a:ext cx="3810000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24 of 100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0.24 = </a:t>
                </a:r>
                <a:r>
                  <a:rPr lang="en-US" sz="2000" b="1" dirty="0">
                    <a:solidFill>
                      <a:srgbClr val="5F98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24%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15" y="5955624"/>
                <a:ext cx="3810000" cy="704295"/>
              </a:xfrm>
              <a:prstGeom prst="rect">
                <a:avLst/>
              </a:prstGeom>
              <a:blipFill rotWithShape="0">
                <a:blip r:embed="rId4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24401" y="694622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than </a:t>
            </a:r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  <a:r>
              <a:rPr lang="en-US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71" y="2474111"/>
            <a:ext cx="34861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98204" y="7462653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have eaten more of the chocolate cotton candy cake!</a:t>
            </a:r>
            <a:endParaRPr lang="en-US" dirty="0">
              <a:solidFill>
                <a:srgbClr val="5F98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28800" y="80240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people eaten more of the pink lemonade cake or the chocolate cotton candy cake?  </a:t>
            </a:r>
          </a:p>
        </p:txBody>
      </p:sp>
    </p:spTree>
    <p:extLst>
      <p:ext uri="{BB962C8B-B14F-4D97-AF65-F5344CB8AC3E}">
        <p14:creationId xmlns:p14="http://schemas.microsoft.com/office/powerpoint/2010/main" val="27988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104" y="10283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More comparisons using percentage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9919" y="1258709"/>
            <a:ext cx="401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of 40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tasters loved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Banana Cream Pie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4548" y="1255819"/>
            <a:ext cx="380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of 50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tasters loved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Mango Siracha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11153" y="5368076"/>
                <a:ext cx="3962395" cy="1839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36 out of 50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sz="2800" dirty="0">
                  <a:latin typeface="Lato" panose="020F0502020204030203" pitchFamily="34" charset="0"/>
                </a:endParaRPr>
              </a:p>
              <a:p>
                <a:endParaRPr lang="en-US" sz="1400" dirty="0">
                  <a:latin typeface="Lato" panose="020F0502020204030203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36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÷50=0.72=</m:t>
                    </m:r>
                    <m:r>
                      <a:rPr lang="en-US" sz="2000" b="1" i="1">
                        <a:solidFill>
                          <a:srgbClr val="5F98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𝟕𝟐</m:t>
                    </m:r>
                    <m:r>
                      <a:rPr lang="en-US" sz="2000" b="1" i="1">
                        <a:solidFill>
                          <a:srgbClr val="5F98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53" y="5368076"/>
                <a:ext cx="3962395" cy="1839478"/>
              </a:xfrm>
              <a:prstGeom prst="rect">
                <a:avLst/>
              </a:prstGeom>
              <a:blipFill rotWithShape="0">
                <a:blip r:embed="rId2"/>
                <a:stretch>
                  <a:fillRect l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20584" y="5368077"/>
                <a:ext cx="3772761" cy="1839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34 out of 40 is</a:t>
                </a:r>
                <a:r>
                  <a:rPr lang="en-US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sz="2800" dirty="0">
                  <a:latin typeface="Lato" panose="020F0502020204030203" pitchFamily="34" charset="0"/>
                </a:endParaRPr>
              </a:p>
              <a:p>
                <a:endParaRPr lang="en-US" sz="1400" dirty="0">
                  <a:latin typeface="Lato" panose="020F0502020204030203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34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÷40=0.85=</m:t>
                    </m:r>
                    <m:r>
                      <a:rPr lang="en-US" sz="2000" b="1" i="1">
                        <a:solidFill>
                          <a:srgbClr val="5F98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  <m:r>
                      <a:rPr lang="en-US" sz="2000" b="1" i="1">
                        <a:solidFill>
                          <a:srgbClr val="5F98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84" y="5368077"/>
                <a:ext cx="3772761" cy="1839478"/>
              </a:xfrm>
              <a:prstGeom prst="rect">
                <a:avLst/>
              </a:prstGeom>
              <a:blipFill rotWithShape="0">
                <a:blip r:embed="rId3"/>
                <a:stretch>
                  <a:fillRect l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52600" y="7121842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tasters loved Banana Cream Pie.</a:t>
            </a:r>
          </a:p>
          <a:p>
            <a:pPr algn="ctr"/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tasters loved Mango Siracha.  </a:t>
            </a:r>
          </a:p>
          <a:p>
            <a:pPr algn="ctr"/>
            <a:r>
              <a:rPr lang="en-US" b="1" dirty="0">
                <a:solidFill>
                  <a:srgbClr val="5F98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Banana Cream Pie was more popular!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66" y="2031306"/>
            <a:ext cx="3674234" cy="260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021318"/>
            <a:ext cx="3413241" cy="30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 rot="20266327">
            <a:off x="3366382" y="2878164"/>
            <a:ext cx="164923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Popular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1904047"/>
            <a:ext cx="8153401" cy="3352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80240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ice cream flavor was more popular in a taste test?</a:t>
            </a:r>
          </a:p>
        </p:txBody>
      </p:sp>
    </p:spTree>
    <p:extLst>
      <p:ext uri="{BB962C8B-B14F-4D97-AF65-F5344CB8AC3E}">
        <p14:creationId xmlns:p14="http://schemas.microsoft.com/office/powerpoint/2010/main" val="126896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382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Percentage</dc:title>
  <dc:creator>Sandee House</dc:creator>
  <cp:lastModifiedBy>Burr, Betsy</cp:lastModifiedBy>
  <cp:revision>71</cp:revision>
  <dcterms:created xsi:type="dcterms:W3CDTF">2016-08-18T02:58:12Z</dcterms:created>
  <dcterms:modified xsi:type="dcterms:W3CDTF">2018-07-12T17:46:42Z</dcterms:modified>
</cp:coreProperties>
</file>