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1440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851688f_0_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85168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885d2ea1_0_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885d2e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6385e168_0_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6385e1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6385e168_0_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6385e1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used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6385e168_0_1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6385e1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used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   Firefox and Chrome handle the alignment differently!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f9d063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f9d0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c921d25_0_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c921d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4daaa0ad_0_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4daaa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c921d25_0_4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c921d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0522c181_0_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0522c1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885d2ea1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885d2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0522c181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0522c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51950" y="6534150"/>
            <a:ext cx="54345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ird2-02-02.png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74" y="6634575"/>
            <a:ext cx="1269975" cy="126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d2-01.png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825" y="6725350"/>
            <a:ext cx="1269975" cy="126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d2-02-02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826" y="3251763"/>
            <a:ext cx="1269975" cy="126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d2-01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397" y="1743427"/>
            <a:ext cx="1269975" cy="126997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9298" y="2295913"/>
            <a:ext cx="543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Subject: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Who or what is acting in the sentence?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11988" y="2778358"/>
            <a:ext cx="15840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</a:t>
            </a:r>
            <a:endParaRPr b="1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09312" y="3667468"/>
            <a:ext cx="367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Verb: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What are the birds doing?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495506" y="4308539"/>
            <a:ext cx="2358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</a:t>
            </a:r>
            <a:r>
              <a:rPr b="1" lang="en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build</a:t>
            </a:r>
            <a:endParaRPr b="1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09312" y="5100812"/>
            <a:ext cx="458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object: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What do the birds build?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80686" y="5673909"/>
            <a:ext cx="2358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</a:t>
            </a:r>
            <a:r>
              <a:rPr b="1" lang="en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build</a:t>
            </a:r>
            <a:r>
              <a:rPr b="1" lang="en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nests</a:t>
            </a:r>
            <a:endParaRPr b="1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986631" y="8056854"/>
            <a:ext cx="56532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  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24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24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build </a:t>
            </a:r>
            <a:r>
              <a:rPr lang="en" sz="24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24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24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nests</a:t>
            </a:r>
            <a:endParaRPr sz="24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86629" y="7713893"/>
            <a:ext cx="1366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endParaRPr b="1" sz="10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429816" y="7713882"/>
            <a:ext cx="77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endParaRPr b="1" sz="10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97983" y="7713882"/>
            <a:ext cx="158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</a:t>
            </a:r>
            <a:endParaRPr b="1" sz="10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82425" y="388625"/>
            <a:ext cx="661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Subject, Verb, and Direct Object</a:t>
            </a:r>
            <a:endParaRPr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rd2-03.png" id="70" name="Google Shape;70;p13"/>
          <p:cNvPicPr preferRelativeResize="0"/>
          <p:nvPr/>
        </p:nvPicPr>
        <p:blipFill rotWithShape="1">
          <a:blip r:embed="rId5">
            <a:alphaModFix/>
          </a:blip>
          <a:srcRect b="2950" l="-4040" r="15427" t="17094"/>
          <a:stretch/>
        </p:blipFill>
        <p:spPr>
          <a:xfrm>
            <a:off x="5818523" y="4898093"/>
            <a:ext cx="1584120" cy="815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d2-03.png" id="71" name="Google Shape;71;p13"/>
          <p:cNvPicPr preferRelativeResize="0"/>
          <p:nvPr/>
        </p:nvPicPr>
        <p:blipFill rotWithShape="1">
          <a:blip r:embed="rId5">
            <a:alphaModFix/>
          </a:blip>
          <a:srcRect b="2950" l="-4040" r="15427" t="17094"/>
          <a:stretch/>
        </p:blipFill>
        <p:spPr>
          <a:xfrm>
            <a:off x="4623792" y="6937883"/>
            <a:ext cx="1584120" cy="81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2.png" id="351" name="Google Shape;351;p22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70200" y="0"/>
            <a:ext cx="4643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944901" y="906875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solidFill>
                  <a:srgbClr val="552656"/>
                </a:solidFill>
              </a:rPr>
              <a:t> </a:t>
            </a:r>
            <a:r>
              <a:rPr lang="en" sz="1800"/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They ______  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 rotWithShape="1">
          <a:blip r:embed="rId4">
            <a:alphaModFix/>
          </a:blip>
          <a:srcRect b="25599" l="20070" r="20533" t="16846"/>
          <a:stretch/>
        </p:blipFill>
        <p:spPr>
          <a:xfrm>
            <a:off x="1595487" y="2034538"/>
            <a:ext cx="1873575" cy="18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18669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they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1806600" y="2456950"/>
            <a:ext cx="1264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PRONOUN</a:t>
            </a:r>
            <a:endParaRPr b="1" sz="800"/>
          </a:p>
        </p:txBody>
      </p:sp>
      <p:sp>
        <p:nvSpPr>
          <p:cNvPr id="357" name="Google Shape;357;p22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pic>
        <p:nvPicPr>
          <p:cNvPr descr="Artboard 3.png" id="359" name="Google Shape;359;p22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>
            <a:off x="3858575" y="6428050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4386634" y="6756926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362" name="Google Shape;362;p22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2636200" y="6339675"/>
            <a:ext cx="2856683" cy="1815500"/>
            <a:chOff x="2636200" y="6339675"/>
            <a:chExt cx="2856683" cy="1815500"/>
          </a:xfrm>
        </p:grpSpPr>
        <p:sp>
          <p:nvSpPr>
            <p:cNvPr id="366" name="Google Shape;366;p22"/>
            <p:cNvSpPr txBox="1"/>
            <p:nvPr/>
          </p:nvSpPr>
          <p:spPr>
            <a:xfrm>
              <a:off x="4498383" y="6992364"/>
              <a:ext cx="9945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95010"/>
                  </a:solidFill>
                  <a:latin typeface="Lato"/>
                  <a:ea typeface="Lato"/>
                  <a:cs typeface="Lato"/>
                  <a:sym typeface="Lato"/>
                </a:rPr>
                <a:t>run</a:t>
              </a:r>
              <a:endParaRPr b="1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67" name="Google Shape;367;p22"/>
            <p:cNvPicPr preferRelativeResize="0"/>
            <p:nvPr/>
          </p:nvPicPr>
          <p:blipFill rotWithShape="1">
            <a:blip r:embed="rId4">
              <a:alphaModFix/>
            </a:blip>
            <a:srcRect b="25599" l="20070" r="20533" t="16846"/>
            <a:stretch/>
          </p:blipFill>
          <p:spPr>
            <a:xfrm>
              <a:off x="2636200" y="6339675"/>
              <a:ext cx="1873575" cy="18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2"/>
            <p:cNvSpPr txBox="1"/>
            <p:nvPr/>
          </p:nvSpPr>
          <p:spPr>
            <a:xfrm>
              <a:off x="2918625" y="7003275"/>
              <a:ext cx="10497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they</a:t>
              </a:r>
              <a:endParaRPr b="1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2731375" y="6762075"/>
            <a:ext cx="122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PRONOUN</a:t>
            </a:r>
            <a:endParaRPr b="1" sz="800"/>
          </a:p>
        </p:txBody>
      </p:sp>
      <p:pic>
        <p:nvPicPr>
          <p:cNvPr descr="Artboard 3.png" id="370" name="Google Shape;370;p22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 rot="-901028">
            <a:off x="42041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373" name="Google Shape;373;p22"/>
          <p:cNvSpPr txBox="1"/>
          <p:nvPr/>
        </p:nvSpPr>
        <p:spPr>
          <a:xfrm>
            <a:off x="943825" y="5725425"/>
            <a:ext cx="709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plural pronoun takes a plural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They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1032263" y="66275"/>
            <a:ext cx="3000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75" name="Google Shape;375;p22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22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377" name="Google Shape;377;p22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pic>
        <p:nvPicPr>
          <p:cNvPr id="379" name="Google Shape;37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900" y="3828950"/>
            <a:ext cx="5048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2"/>
          <p:cNvSpPr txBox="1"/>
          <p:nvPr/>
        </p:nvSpPr>
        <p:spPr>
          <a:xfrm>
            <a:off x="1449725" y="3816275"/>
            <a:ext cx="1675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Careful!  </a:t>
            </a:r>
            <a:r>
              <a:rPr b="1" lang="en"/>
              <a:t>They</a:t>
            </a:r>
            <a:r>
              <a:rPr lang="en"/>
              <a:t> is a plural pronoun, even though it does not end in -s!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2.png" id="385" name="Google Shape;385;p23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>
            <a:off x="1883387" y="6123250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386" name="Google Shape;386;p23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>
            <a:off x="2431599" y="19002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3"/>
          <p:cNvSpPr txBox="1"/>
          <p:nvPr/>
        </p:nvSpPr>
        <p:spPr>
          <a:xfrm>
            <a:off x="398700" y="37085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405625" y="11315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 the noun to its correct verb: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2831800" y="2611839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2831801" y="2459138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cxnSp>
        <p:nvCxnSpPr>
          <p:cNvPr id="391" name="Google Shape;391;p23"/>
          <p:cNvCxnSpPr/>
          <p:nvPr/>
        </p:nvCxnSpPr>
        <p:spPr>
          <a:xfrm>
            <a:off x="387925" y="5624950"/>
            <a:ext cx="6608700" cy="13800"/>
          </a:xfrm>
          <a:prstGeom prst="straightConnector1">
            <a:avLst/>
          </a:prstGeom>
          <a:noFill/>
          <a:ln cap="flat" cmpd="sng" w="9525">
            <a:solidFill>
              <a:srgbClr val="01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rtboard 3.png" id="392" name="Google Shape;392;p23"/>
          <p:cNvPicPr preferRelativeResize="0"/>
          <p:nvPr/>
        </p:nvPicPr>
        <p:blipFill rotWithShape="1">
          <a:blip r:embed="rId4">
            <a:alphaModFix/>
          </a:blip>
          <a:srcRect b="31679" l="26240" r="23336" t="18966"/>
          <a:stretch/>
        </p:blipFill>
        <p:spPr>
          <a:xfrm>
            <a:off x="2473150" y="3758913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3"/>
          <p:cNvSpPr txBox="1"/>
          <p:nvPr/>
        </p:nvSpPr>
        <p:spPr>
          <a:xfrm>
            <a:off x="3093258" y="4399452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2981509" y="4240214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395" name="Google Shape;395;p23"/>
          <p:cNvSpPr/>
          <p:nvPr/>
        </p:nvSpPr>
        <p:spPr>
          <a:xfrm>
            <a:off x="3826301" y="6740574"/>
            <a:ext cx="404100" cy="404100"/>
          </a:xfrm>
          <a:prstGeom prst="ellipse">
            <a:avLst/>
          </a:prstGeom>
          <a:solidFill>
            <a:srgbClr val="5F9842"/>
          </a:solidFill>
          <a:ln cap="flat" cmpd="sng" w="28575">
            <a:solidFill>
              <a:srgbClr val="75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 rot="2597919">
            <a:off x="3910219" y="6976119"/>
            <a:ext cx="107174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 rot="8004825">
            <a:off x="3958773" y="6927706"/>
            <a:ext cx="206908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4470625" y="6740575"/>
            <a:ext cx="3480600" cy="7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</a:rPr>
              <a:t>A singular noun takes a singular verb.</a:t>
            </a:r>
            <a:endParaRPr b="1">
              <a:solidFill>
                <a:srgbClr val="5F9842"/>
              </a:solidFill>
            </a:endParaRPr>
          </a:p>
        </p:txBody>
      </p:sp>
      <p:pic>
        <p:nvPicPr>
          <p:cNvPr descr="Artboard 11.png" id="399" name="Google Shape;399;p23"/>
          <p:cNvPicPr preferRelativeResize="0"/>
          <p:nvPr/>
        </p:nvPicPr>
        <p:blipFill rotWithShape="1">
          <a:blip r:embed="rId5">
            <a:alphaModFix/>
          </a:blip>
          <a:srcRect b="23511" l="11667" r="15179" t="12475"/>
          <a:stretch/>
        </p:blipFill>
        <p:spPr>
          <a:xfrm>
            <a:off x="344838" y="284045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/>
          <p:nvPr/>
        </p:nvSpPr>
        <p:spPr>
          <a:xfrm>
            <a:off x="605138" y="35893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594114" y="3424388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</a:t>
            </a:r>
            <a:r>
              <a:rPr b="1" lang="en" sz="800"/>
              <a:t> NOUN</a:t>
            </a:r>
            <a:endParaRPr b="1" sz="800"/>
          </a:p>
        </p:txBody>
      </p:sp>
      <p:pic>
        <p:nvPicPr>
          <p:cNvPr descr="Artboard 11.png" id="402" name="Google Shape;402;p23"/>
          <p:cNvPicPr preferRelativeResize="0"/>
          <p:nvPr/>
        </p:nvPicPr>
        <p:blipFill rotWithShape="1">
          <a:blip r:embed="rId5">
            <a:alphaModFix/>
          </a:blip>
          <a:srcRect b="23511" l="11667" r="15179" t="12475"/>
          <a:stretch/>
        </p:blipFill>
        <p:spPr>
          <a:xfrm>
            <a:off x="398688" y="6098175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 txBox="1"/>
          <p:nvPr/>
        </p:nvSpPr>
        <p:spPr>
          <a:xfrm>
            <a:off x="658988" y="6847113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647964" y="6682113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NOUN</a:t>
            </a:r>
            <a:endParaRPr b="1" sz="800"/>
          </a:p>
        </p:txBody>
      </p:sp>
      <p:sp>
        <p:nvSpPr>
          <p:cNvPr id="405" name="Google Shape;405;p23"/>
          <p:cNvSpPr txBox="1"/>
          <p:nvPr/>
        </p:nvSpPr>
        <p:spPr>
          <a:xfrm>
            <a:off x="2283587" y="6834889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2283589" y="6682188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sp>
        <p:nvSpPr>
          <p:cNvPr id="407" name="Google Shape;407;p23"/>
          <p:cNvSpPr txBox="1"/>
          <p:nvPr/>
        </p:nvSpPr>
        <p:spPr>
          <a:xfrm>
            <a:off x="5272225" y="972075"/>
            <a:ext cx="22737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slides, not used.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/>
        </p:nvSpPr>
        <p:spPr>
          <a:xfrm>
            <a:off x="398700" y="37085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405625" y="11315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 the noun to its correct verb: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2831800" y="2611839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415" name="Google Shape;415;p24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>
            <a:off x="2428687" y="2026038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3.png" id="416" name="Google Shape;416;p24"/>
          <p:cNvPicPr preferRelativeResize="0"/>
          <p:nvPr/>
        </p:nvPicPr>
        <p:blipFill rotWithShape="1">
          <a:blip r:embed="rId4">
            <a:alphaModFix/>
          </a:blip>
          <a:srcRect b="31679" l="26240" r="23336" t="18966"/>
          <a:stretch/>
        </p:blipFill>
        <p:spPr>
          <a:xfrm>
            <a:off x="1744675" y="6428025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2364783" y="6992364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8" name="Google Shape;418;p24"/>
          <p:cNvPicPr preferRelativeResize="0"/>
          <p:nvPr/>
        </p:nvPicPr>
        <p:blipFill rotWithShape="1">
          <a:blip r:embed="rId5">
            <a:alphaModFix/>
          </a:blip>
          <a:srcRect b="25599" l="20070" r="20533" t="16846"/>
          <a:stretch/>
        </p:blipFill>
        <p:spPr>
          <a:xfrm>
            <a:off x="502600" y="6339675"/>
            <a:ext cx="1873575" cy="18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4"/>
          <p:cNvSpPr txBox="1"/>
          <p:nvPr/>
        </p:nvSpPr>
        <p:spPr>
          <a:xfrm>
            <a:off x="785025" y="7003275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Waiters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24"/>
          <p:cNvCxnSpPr/>
          <p:nvPr/>
        </p:nvCxnSpPr>
        <p:spPr>
          <a:xfrm>
            <a:off x="387925" y="5929750"/>
            <a:ext cx="6608700" cy="13800"/>
          </a:xfrm>
          <a:prstGeom prst="straightConnector1">
            <a:avLst/>
          </a:prstGeom>
          <a:noFill/>
          <a:ln cap="flat" cmpd="sng" w="9525">
            <a:solidFill>
              <a:srgbClr val="01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4"/>
          <p:cNvSpPr/>
          <p:nvPr/>
        </p:nvSpPr>
        <p:spPr>
          <a:xfrm>
            <a:off x="3826301" y="7045374"/>
            <a:ext cx="404100" cy="404100"/>
          </a:xfrm>
          <a:prstGeom prst="ellipse">
            <a:avLst/>
          </a:prstGeom>
          <a:solidFill>
            <a:srgbClr val="5F9842"/>
          </a:solidFill>
          <a:ln cap="flat" cmpd="sng" w="28575">
            <a:solidFill>
              <a:srgbClr val="75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 rot="2597919">
            <a:off x="3910219" y="7280919"/>
            <a:ext cx="107174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 rot="8004825">
            <a:off x="3958773" y="7232506"/>
            <a:ext cx="206908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 txBox="1"/>
          <p:nvPr/>
        </p:nvSpPr>
        <p:spPr>
          <a:xfrm>
            <a:off x="4470625" y="7045375"/>
            <a:ext cx="3480600" cy="7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</a:rPr>
              <a:t>A plural noun takes a plural verb.</a:t>
            </a:r>
            <a:endParaRPr b="1">
              <a:solidFill>
                <a:srgbClr val="5F9842"/>
              </a:solidFill>
            </a:endParaRPr>
          </a:p>
        </p:txBody>
      </p:sp>
      <p:pic>
        <p:nvPicPr>
          <p:cNvPr descr="Artboard 3.png" id="425" name="Google Shape;425;p24"/>
          <p:cNvPicPr preferRelativeResize="0"/>
          <p:nvPr/>
        </p:nvPicPr>
        <p:blipFill rotWithShape="1">
          <a:blip r:embed="rId4">
            <a:alphaModFix/>
          </a:blip>
          <a:srcRect b="31679" l="26240" r="23336" t="18966"/>
          <a:stretch/>
        </p:blipFill>
        <p:spPr>
          <a:xfrm>
            <a:off x="2473150" y="4210713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/>
        </p:nvSpPr>
        <p:spPr>
          <a:xfrm>
            <a:off x="3093258" y="4775052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5">
            <a:alphaModFix/>
          </a:blip>
          <a:srcRect b="25599" l="20070" r="20533" t="16846"/>
          <a:stretch/>
        </p:blipFill>
        <p:spPr>
          <a:xfrm>
            <a:off x="502600" y="3059563"/>
            <a:ext cx="1873575" cy="18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 txBox="1"/>
          <p:nvPr/>
        </p:nvSpPr>
        <p:spPr>
          <a:xfrm>
            <a:off x="785025" y="3723163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Waiters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2632375" y="1715000"/>
            <a:ext cx="128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Singular </a:t>
            </a:r>
            <a:r>
              <a:rPr b="1" lang="en" sz="1200"/>
              <a:t>Verb</a:t>
            </a:r>
            <a:endParaRPr b="1" sz="1200"/>
          </a:p>
        </p:txBody>
      </p:sp>
      <p:sp>
        <p:nvSpPr>
          <p:cNvPr id="430" name="Google Shape;430;p24"/>
          <p:cNvSpPr txBox="1"/>
          <p:nvPr/>
        </p:nvSpPr>
        <p:spPr>
          <a:xfrm>
            <a:off x="2544700" y="3934075"/>
            <a:ext cx="14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Plural Verb</a:t>
            </a:r>
            <a:endParaRPr b="1" sz="1200"/>
          </a:p>
        </p:txBody>
      </p:sp>
      <p:sp>
        <p:nvSpPr>
          <p:cNvPr id="431" name="Google Shape;431;p24"/>
          <p:cNvSpPr txBox="1"/>
          <p:nvPr/>
        </p:nvSpPr>
        <p:spPr>
          <a:xfrm>
            <a:off x="1834725" y="6153125"/>
            <a:ext cx="14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Plural Verb</a:t>
            </a:r>
            <a:endParaRPr b="1" sz="1200"/>
          </a:p>
        </p:txBody>
      </p:sp>
      <p:sp>
        <p:nvSpPr>
          <p:cNvPr id="432" name="Google Shape;432;p24"/>
          <p:cNvSpPr txBox="1"/>
          <p:nvPr/>
        </p:nvSpPr>
        <p:spPr>
          <a:xfrm>
            <a:off x="669075" y="6137750"/>
            <a:ext cx="116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Plural Noun</a:t>
            </a:r>
            <a:endParaRPr b="1" sz="1200"/>
          </a:p>
        </p:txBody>
      </p:sp>
      <p:sp>
        <p:nvSpPr>
          <p:cNvPr id="433" name="Google Shape;433;p24"/>
          <p:cNvSpPr txBox="1"/>
          <p:nvPr/>
        </p:nvSpPr>
        <p:spPr>
          <a:xfrm>
            <a:off x="595750" y="2840884"/>
            <a:ext cx="128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Plural Noun</a:t>
            </a:r>
            <a:endParaRPr b="1" sz="1200"/>
          </a:p>
        </p:txBody>
      </p:sp>
      <p:sp>
        <p:nvSpPr>
          <p:cNvPr id="434" name="Google Shape;434;p24"/>
          <p:cNvSpPr txBox="1"/>
          <p:nvPr/>
        </p:nvSpPr>
        <p:spPr>
          <a:xfrm>
            <a:off x="5272225" y="972075"/>
            <a:ext cx="22737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slides, not used.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/>
        </p:nvSpPr>
        <p:spPr>
          <a:xfrm>
            <a:off x="398700" y="37085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405625" y="11315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 the noun to its correct verb: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1" name="Google Shape;441;p25"/>
          <p:cNvCxnSpPr/>
          <p:nvPr/>
        </p:nvCxnSpPr>
        <p:spPr>
          <a:xfrm>
            <a:off x="387925" y="5929750"/>
            <a:ext cx="6608700" cy="13800"/>
          </a:xfrm>
          <a:prstGeom prst="straightConnector1">
            <a:avLst/>
          </a:prstGeom>
          <a:noFill/>
          <a:ln cap="flat" cmpd="sng" w="9525">
            <a:solidFill>
              <a:srgbClr val="01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5"/>
          <p:cNvSpPr/>
          <p:nvPr/>
        </p:nvSpPr>
        <p:spPr>
          <a:xfrm>
            <a:off x="3826301" y="7045374"/>
            <a:ext cx="404100" cy="404100"/>
          </a:xfrm>
          <a:prstGeom prst="ellipse">
            <a:avLst/>
          </a:prstGeom>
          <a:solidFill>
            <a:srgbClr val="5F9842"/>
          </a:solidFill>
          <a:ln cap="flat" cmpd="sng" w="28575">
            <a:solidFill>
              <a:srgbClr val="75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 rot="2597919">
            <a:off x="3910219" y="7280919"/>
            <a:ext cx="107174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 rot="8004825">
            <a:off x="3958773" y="7232506"/>
            <a:ext cx="206908" cy="3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4470625" y="7045375"/>
            <a:ext cx="3480600" cy="7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9842"/>
                </a:solidFill>
              </a:rPr>
              <a:t>A singular noun takes a singular verb.</a:t>
            </a:r>
            <a:endParaRPr b="1">
              <a:solidFill>
                <a:srgbClr val="5F9842"/>
              </a:solidFill>
            </a:endParaRPr>
          </a:p>
        </p:txBody>
      </p:sp>
      <p:pic>
        <p:nvPicPr>
          <p:cNvPr descr="Artboard 11.png" id="446" name="Google Shape;446;p25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344838" y="284045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5"/>
          <p:cNvSpPr txBox="1"/>
          <p:nvPr/>
        </p:nvSpPr>
        <p:spPr>
          <a:xfrm>
            <a:off x="605138" y="35131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1.png" id="448" name="Google Shape;448;p25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398688" y="6402975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5"/>
          <p:cNvSpPr txBox="1"/>
          <p:nvPr/>
        </p:nvSpPr>
        <p:spPr>
          <a:xfrm>
            <a:off x="658988" y="7075713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2283587" y="7063489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2831800" y="2611839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452" name="Google Shape;452;p25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2428687" y="2026038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3.png" id="453" name="Google Shape;453;p25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>
            <a:off x="2473150" y="4210713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5"/>
          <p:cNvSpPr txBox="1"/>
          <p:nvPr/>
        </p:nvSpPr>
        <p:spPr>
          <a:xfrm>
            <a:off x="3093258" y="4775052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2632375" y="1715000"/>
            <a:ext cx="128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Singular Verb</a:t>
            </a:r>
            <a:endParaRPr b="1" sz="1200"/>
          </a:p>
        </p:txBody>
      </p:sp>
      <p:sp>
        <p:nvSpPr>
          <p:cNvPr id="456" name="Google Shape;456;p25"/>
          <p:cNvSpPr txBox="1"/>
          <p:nvPr/>
        </p:nvSpPr>
        <p:spPr>
          <a:xfrm>
            <a:off x="2544700" y="3934075"/>
            <a:ext cx="14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Plural Verb</a:t>
            </a:r>
            <a:endParaRPr b="1" sz="1200"/>
          </a:p>
        </p:txBody>
      </p:sp>
      <p:sp>
        <p:nvSpPr>
          <p:cNvPr id="457" name="Google Shape;457;p25"/>
          <p:cNvSpPr txBox="1"/>
          <p:nvPr/>
        </p:nvSpPr>
        <p:spPr>
          <a:xfrm>
            <a:off x="413000" y="2590768"/>
            <a:ext cx="154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Singular Noun</a:t>
            </a:r>
            <a:endParaRPr b="1" sz="1200"/>
          </a:p>
        </p:txBody>
      </p:sp>
      <p:sp>
        <p:nvSpPr>
          <p:cNvPr id="458" name="Google Shape;458;p25"/>
          <p:cNvSpPr txBox="1"/>
          <p:nvPr/>
        </p:nvSpPr>
        <p:spPr>
          <a:xfrm>
            <a:off x="1987425" y="6153125"/>
            <a:ext cx="14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Singular </a:t>
            </a:r>
            <a:r>
              <a:rPr b="1" lang="en" sz="1200"/>
              <a:t>Verb</a:t>
            </a:r>
            <a:endParaRPr b="1" sz="1200"/>
          </a:p>
        </p:txBody>
      </p:sp>
      <p:sp>
        <p:nvSpPr>
          <p:cNvPr id="459" name="Google Shape;459;p25"/>
          <p:cNvSpPr txBox="1"/>
          <p:nvPr/>
        </p:nvSpPr>
        <p:spPr>
          <a:xfrm>
            <a:off x="471050" y="6137750"/>
            <a:ext cx="14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Singular Noun</a:t>
            </a:r>
            <a:endParaRPr b="1" sz="1200"/>
          </a:p>
        </p:txBody>
      </p:sp>
      <p:pic>
        <p:nvPicPr>
          <p:cNvPr descr="Artboard 12.png" id="460" name="Google Shape;460;p25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1882537" y="647115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/>
          <p:nvPr/>
        </p:nvSpPr>
        <p:spPr>
          <a:xfrm>
            <a:off x="5272225" y="972075"/>
            <a:ext cx="22737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slides, not used.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934025" y="6987125"/>
            <a:ext cx="3597000" cy="906600"/>
          </a:xfrm>
          <a:prstGeom prst="rect">
            <a:avLst/>
          </a:prstGeom>
          <a:solidFill>
            <a:srgbClr val="5F9842">
              <a:alpha val="1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436563" y="1877238"/>
            <a:ext cx="3667500" cy="9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44850" y="6987126"/>
            <a:ext cx="4687200" cy="906600"/>
          </a:xfrm>
          <a:prstGeom prst="rect">
            <a:avLst/>
          </a:prstGeom>
          <a:solidFill>
            <a:srgbClr val="DB342B">
              <a:alpha val="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48050" y="63870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Independent and Dependent clauses</a:t>
            </a:r>
            <a:endParaRPr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08512" y="1387875"/>
            <a:ext cx="4718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clause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can stand on its own: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722812" y="2210997"/>
            <a:ext cx="3763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build 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8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nests</a:t>
            </a:r>
            <a:endParaRPr sz="18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730489" y="2063363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endParaRPr b="1" sz="7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764891" y="2063363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endParaRPr b="1" sz="7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705433" y="2063363"/>
            <a:ext cx="1229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</a:t>
            </a:r>
            <a:endParaRPr b="1" sz="7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089866" y="2803336"/>
            <a:ext cx="360900" cy="350100"/>
          </a:xfrm>
          <a:prstGeom prst="triangle">
            <a:avLst>
              <a:gd fmla="val 50000" name="adj"/>
            </a:avLst>
          </a:prstGeom>
          <a:solidFill>
            <a:srgbClr val="01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208525" y="3387000"/>
            <a:ext cx="578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Adding 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marker word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such as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“because”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makes this 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dependent clause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It’s not complete anymore: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 rot="-899927">
            <a:off x="3231038" y="4508109"/>
            <a:ext cx="3763932" cy="56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build 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8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nests</a:t>
            </a:r>
            <a:endParaRPr sz="18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 rot="-899084">
            <a:off x="3215720" y="4777775"/>
            <a:ext cx="602177" cy="26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endParaRPr b="1" sz="7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 rot="-899084">
            <a:off x="4167341" y="4550900"/>
            <a:ext cx="602177" cy="26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endParaRPr b="1" sz="7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 rot="-899777">
            <a:off x="5112730" y="4227130"/>
            <a:ext cx="1228955" cy="26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</a:t>
            </a:r>
            <a:endParaRPr b="1" sz="7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101766" y="5322538"/>
            <a:ext cx="360900" cy="350100"/>
          </a:xfrm>
          <a:prstGeom prst="triangle">
            <a:avLst>
              <a:gd fmla="val 50000" name="adj"/>
            </a:avLst>
          </a:prstGeom>
          <a:solidFill>
            <a:srgbClr val="01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 rot="-899777">
            <a:off x="1955128" y="5189600"/>
            <a:ext cx="1228955" cy="56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because</a:t>
            </a:r>
            <a:endParaRPr>
              <a:solidFill>
                <a:srgbClr val="E3AC23"/>
              </a:solidFill>
            </a:endParaRPr>
          </a:p>
        </p:txBody>
      </p:sp>
      <p:cxnSp>
        <p:nvCxnSpPr>
          <p:cNvPr id="93" name="Google Shape;93;p14"/>
          <p:cNvCxnSpPr/>
          <p:nvPr/>
        </p:nvCxnSpPr>
        <p:spPr>
          <a:xfrm rot="-899910">
            <a:off x="1614211" y="4431880"/>
            <a:ext cx="48525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6496517" y="3799650"/>
            <a:ext cx="0" cy="91997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 rot="-899910">
            <a:off x="1855948" y="5334054"/>
            <a:ext cx="48525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3038611" y="4726193"/>
            <a:ext cx="0" cy="91997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1826166" y="5051395"/>
            <a:ext cx="0" cy="93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 txBox="1"/>
          <p:nvPr/>
        </p:nvSpPr>
        <p:spPr>
          <a:xfrm rot="-899886">
            <a:off x="1881067" y="5071412"/>
            <a:ext cx="1079266" cy="26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MARKER WORD</a:t>
            </a:r>
            <a:endParaRPr b="1" sz="7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8513" y="6345750"/>
            <a:ext cx="6708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 an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independent clause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make its meaning complete: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744351" y="7301791"/>
            <a:ext cx="3763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birds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build 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8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nests</a:t>
            </a:r>
            <a:endParaRPr sz="18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 rot="1713">
            <a:off x="1752028" y="7154307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endParaRPr b="1" sz="7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 rot="1713">
            <a:off x="2710230" y="7154307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endParaRPr b="1" sz="7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689516" y="7157934"/>
            <a:ext cx="1229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</a:t>
            </a:r>
            <a:endParaRPr b="1" sz="7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089866" y="7895996"/>
            <a:ext cx="360900" cy="350100"/>
          </a:xfrm>
          <a:prstGeom prst="triangle">
            <a:avLst>
              <a:gd fmla="val 50000" name="adj"/>
            </a:avLst>
          </a:prstGeom>
          <a:solidFill>
            <a:srgbClr val="01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78725" y="7301777"/>
            <a:ext cx="1229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because</a:t>
            </a:r>
            <a:endParaRPr>
              <a:solidFill>
                <a:srgbClr val="E3AC23"/>
              </a:solidFill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256702" y="6974623"/>
            <a:ext cx="828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8530439" y="6967082"/>
            <a:ext cx="0" cy="92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256702" y="7883384"/>
            <a:ext cx="828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62264" y="6969507"/>
            <a:ext cx="0" cy="9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378725" y="7154157"/>
            <a:ext cx="1079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3AC23"/>
                </a:solidFill>
                <a:latin typeface="Lato"/>
                <a:ea typeface="Lato"/>
                <a:cs typeface="Lato"/>
                <a:sym typeface="Lato"/>
              </a:rPr>
              <a:t>MARKER WORD</a:t>
            </a:r>
            <a:endParaRPr b="1" sz="700">
              <a:solidFill>
                <a:srgbClr val="E3AC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171676" y="7301791"/>
            <a:ext cx="3763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they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need 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8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twigs</a:t>
            </a:r>
            <a:endParaRPr sz="18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 rot="1713">
            <a:off x="5179353" y="7154307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endParaRPr b="1" sz="7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 rot="1713">
            <a:off x="6094081" y="7154307"/>
            <a:ext cx="602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  <a:endParaRPr b="1" sz="7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066337" y="7157934"/>
            <a:ext cx="1229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DIRECT OBJECT</a:t>
            </a:r>
            <a:endParaRPr b="1" sz="7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782566" y="7321186"/>
            <a:ext cx="602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418650" y="7321186"/>
            <a:ext cx="602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28513" y="8480450"/>
            <a:ext cx="8283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dependent clause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an independent clause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is a complete sentence!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46300" y="21845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86075" y="6697238"/>
            <a:ext cx="1641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DEPENDENT CLAUSE</a:t>
            </a:r>
            <a:endParaRPr b="1" sz="900">
              <a:solidFill>
                <a:srgbClr val="DB34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862725" y="6697238"/>
            <a:ext cx="1641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b="1" lang="en" sz="9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DEPENDENT CLAUSE</a:t>
            </a:r>
            <a:endParaRPr b="1" sz="9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2.png" id="125" name="Google Shape;125;p15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70200" y="0"/>
            <a:ext cx="4643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4901" y="906875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solidFill>
                  <a:srgbClr val="552656"/>
                </a:solidFill>
              </a:rPr>
              <a:t> </a:t>
            </a:r>
            <a:r>
              <a:rPr lang="en" sz="1800"/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Many waiters ______ 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b="25599" l="20070" r="20533" t="16846"/>
          <a:stretch/>
        </p:blipFill>
        <p:spPr>
          <a:xfrm>
            <a:off x="1595487" y="2034538"/>
            <a:ext cx="1873575" cy="18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18669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aiters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866889" y="2456938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</a:t>
            </a:r>
            <a:r>
              <a:rPr b="1" lang="en" sz="800"/>
              <a:t>NOUN</a:t>
            </a:r>
            <a:endParaRPr b="1" sz="800"/>
          </a:p>
        </p:txBody>
      </p:sp>
      <p:sp>
        <p:nvSpPr>
          <p:cNvPr id="131" name="Google Shape;131;p15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pic>
        <p:nvPicPr>
          <p:cNvPr descr="Artboard 3.png" id="133" name="Google Shape;133;p15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>
            <a:off x="3858575" y="6428050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4386634" y="6756926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136" name="Google Shape;136;p15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636200" y="6339675"/>
            <a:ext cx="2856683" cy="1815500"/>
            <a:chOff x="2636200" y="6339675"/>
            <a:chExt cx="2856683" cy="1815500"/>
          </a:xfrm>
        </p:grpSpPr>
        <p:sp>
          <p:nvSpPr>
            <p:cNvPr id="140" name="Google Shape;140;p15"/>
            <p:cNvSpPr txBox="1"/>
            <p:nvPr/>
          </p:nvSpPr>
          <p:spPr>
            <a:xfrm>
              <a:off x="4498383" y="6992364"/>
              <a:ext cx="9945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95010"/>
                  </a:solidFill>
                  <a:latin typeface="Lato"/>
                  <a:ea typeface="Lato"/>
                  <a:cs typeface="Lato"/>
                  <a:sym typeface="Lato"/>
                </a:rPr>
                <a:t>take</a:t>
              </a:r>
              <a:endParaRPr b="1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1" name="Google Shape;141;p15"/>
            <p:cNvPicPr preferRelativeResize="0"/>
            <p:nvPr/>
          </p:nvPicPr>
          <p:blipFill rotWithShape="1">
            <a:blip r:embed="rId4">
              <a:alphaModFix/>
            </a:blip>
            <a:srcRect b="25599" l="20070" r="20533" t="16846"/>
            <a:stretch/>
          </p:blipFill>
          <p:spPr>
            <a:xfrm>
              <a:off x="2636200" y="6339675"/>
              <a:ext cx="1873575" cy="18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5"/>
            <p:cNvSpPr txBox="1"/>
            <p:nvPr/>
          </p:nvSpPr>
          <p:spPr>
            <a:xfrm>
              <a:off x="2918625" y="7003275"/>
              <a:ext cx="10497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w</a:t>
              </a:r>
              <a:r>
                <a:rPr b="1" lang="en" sz="180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aiters</a:t>
              </a:r>
              <a:endParaRPr b="1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3" name="Google Shape;143;p15"/>
          <p:cNvSpPr txBox="1"/>
          <p:nvPr/>
        </p:nvSpPr>
        <p:spPr>
          <a:xfrm>
            <a:off x="2907601" y="6762075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NOUN</a:t>
            </a:r>
            <a:endParaRPr b="1" sz="800"/>
          </a:p>
        </p:txBody>
      </p:sp>
      <p:pic>
        <p:nvPicPr>
          <p:cNvPr descr="Artboard 3.png" id="144" name="Google Shape;144;p15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175" y="3748075"/>
            <a:ext cx="5048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943825" y="5725425"/>
            <a:ext cx="709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plural noun takes a plural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Many w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aiters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032263" y="66275"/>
            <a:ext cx="3000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5"/>
          <p:cNvSpPr txBox="1"/>
          <p:nvPr/>
        </p:nvSpPr>
        <p:spPr>
          <a:xfrm>
            <a:off x="5978000" y="3850025"/>
            <a:ext cx="3000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Careful!  Plural verbs do NOT end in -s.  </a:t>
            </a:r>
            <a:endParaRPr sz="1200"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153" name="Google Shape;153;p15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2.png" id="159" name="Google Shape;159;p16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70200" y="0"/>
            <a:ext cx="4643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44901" y="906875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solidFill>
                  <a:srgbClr val="552656"/>
                </a:solidFill>
              </a:rPr>
              <a:t> </a:t>
            </a:r>
            <a:r>
              <a:rPr lang="en" sz="1800"/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They  ______ 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25599" l="20070" r="20533" t="16846"/>
          <a:stretch/>
        </p:blipFill>
        <p:spPr>
          <a:xfrm>
            <a:off x="1595487" y="2034538"/>
            <a:ext cx="1873575" cy="18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18669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they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794821" y="2456950"/>
            <a:ext cx="1258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PRONOUN</a:t>
            </a:r>
            <a:endParaRPr b="1" sz="800"/>
          </a:p>
        </p:txBody>
      </p:sp>
      <p:sp>
        <p:nvSpPr>
          <p:cNvPr id="165" name="Google Shape;165;p16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pic>
        <p:nvPicPr>
          <p:cNvPr descr="Artboard 3.png" id="167" name="Google Shape;167;p16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>
            <a:off x="3858575" y="6428050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4386634" y="6756926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grpSp>
        <p:nvGrpSpPr>
          <p:cNvPr id="169" name="Google Shape;169;p16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170" name="Google Shape;170;p16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636200" y="6339675"/>
            <a:ext cx="2856683" cy="1815500"/>
            <a:chOff x="2636200" y="6339675"/>
            <a:chExt cx="2856683" cy="1815500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4498383" y="6992364"/>
              <a:ext cx="9945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95010"/>
                  </a:solidFill>
                  <a:latin typeface="Lato"/>
                  <a:ea typeface="Lato"/>
                  <a:cs typeface="Lato"/>
                  <a:sym typeface="Lato"/>
                </a:rPr>
                <a:t>take</a:t>
              </a:r>
              <a:endParaRPr b="1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75" name="Google Shape;175;p16"/>
            <p:cNvPicPr preferRelativeResize="0"/>
            <p:nvPr/>
          </p:nvPicPr>
          <p:blipFill rotWithShape="1">
            <a:blip r:embed="rId4">
              <a:alphaModFix/>
            </a:blip>
            <a:srcRect b="25599" l="20070" r="20533" t="16846"/>
            <a:stretch/>
          </p:blipFill>
          <p:spPr>
            <a:xfrm>
              <a:off x="2636200" y="6339675"/>
              <a:ext cx="1873575" cy="18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6"/>
            <p:cNvSpPr txBox="1"/>
            <p:nvPr/>
          </p:nvSpPr>
          <p:spPr>
            <a:xfrm>
              <a:off x="2918625" y="7003275"/>
              <a:ext cx="10497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they</a:t>
              </a:r>
              <a:endParaRPr b="1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>
            <a:off x="2907601" y="6762075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NOUN</a:t>
            </a:r>
            <a:endParaRPr b="1" sz="800"/>
          </a:p>
        </p:txBody>
      </p:sp>
      <p:pic>
        <p:nvPicPr>
          <p:cNvPr descr="Artboard 3.png" id="178" name="Google Shape;178;p16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pic>
        <p:nvPicPr>
          <p:cNvPr id="181" name="Google Shape;1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900" y="3828950"/>
            <a:ext cx="5048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 txBox="1"/>
          <p:nvPr/>
        </p:nvSpPr>
        <p:spPr>
          <a:xfrm>
            <a:off x="943825" y="5725425"/>
            <a:ext cx="709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plural pronoun takes a plural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They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1032263" y="66275"/>
            <a:ext cx="3000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84" name="Google Shape;184;p16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 txBox="1"/>
          <p:nvPr/>
        </p:nvSpPr>
        <p:spPr>
          <a:xfrm>
            <a:off x="1449725" y="3816275"/>
            <a:ext cx="1675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Careful!  </a:t>
            </a:r>
            <a:r>
              <a:rPr b="1" lang="en" sz="1200"/>
              <a:t>They</a:t>
            </a:r>
            <a:r>
              <a:rPr lang="en" sz="1200"/>
              <a:t> is a plural pronoun, even though it does not end in -s!</a:t>
            </a:r>
            <a:endParaRPr sz="1200"/>
          </a:p>
        </p:txBody>
      </p:sp>
      <p:grpSp>
        <p:nvGrpSpPr>
          <p:cNvPr id="186" name="Google Shape;186;p16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187" name="Google Shape;187;p16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1.png" id="193" name="Google Shape;193;p17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1426713" y="2008250"/>
            <a:ext cx="1930087" cy="16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194" name="Google Shape;194;p17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70200" y="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943825" y="9029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  A waiter ______ 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7907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795802" y="2473225"/>
            <a:ext cx="1191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</a:t>
            </a:r>
            <a:r>
              <a:rPr b="1" lang="en" sz="800"/>
              <a:t> NOUN</a:t>
            </a:r>
            <a:endParaRPr b="1" sz="800"/>
          </a:p>
        </p:txBody>
      </p:sp>
      <p:sp>
        <p:nvSpPr>
          <p:cNvPr id="199" name="Google Shape;199;p17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202" name="Google Shape;202;p17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rtboard 3.png" id="205" name="Google Shape;205;p17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ake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208" name="Google Shape;208;p17"/>
          <p:cNvSpPr txBox="1"/>
          <p:nvPr/>
        </p:nvSpPr>
        <p:spPr>
          <a:xfrm>
            <a:off x="943825" y="5725425"/>
            <a:ext cx="7256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singular noun takes a singular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 waiter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209" name="Google Shape;209;p17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3999298" y="6425876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1.png" id="210" name="Google Shape;210;p17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2514600" y="640080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>
            <a:off x="2774899" y="714973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aiter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2763875" y="6887115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NOUN</a:t>
            </a:r>
            <a:endParaRPr b="1" sz="800"/>
          </a:p>
        </p:txBody>
      </p:sp>
      <p:sp>
        <p:nvSpPr>
          <p:cNvPr id="213" name="Google Shape;213;p17"/>
          <p:cNvSpPr txBox="1"/>
          <p:nvPr/>
        </p:nvSpPr>
        <p:spPr>
          <a:xfrm>
            <a:off x="4399499" y="7137515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4399500" y="6887190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sp>
        <p:nvSpPr>
          <p:cNvPr id="215" name="Google Shape;215;p17"/>
          <p:cNvSpPr txBox="1"/>
          <p:nvPr/>
        </p:nvSpPr>
        <p:spPr>
          <a:xfrm>
            <a:off x="6542445" y="2544918"/>
            <a:ext cx="2338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Careful!  Singular verbs DO end in an -s!</a:t>
            </a:r>
            <a:endParaRPr sz="1200"/>
          </a:p>
        </p:txBody>
      </p:sp>
      <p:cxnSp>
        <p:nvCxnSpPr>
          <p:cNvPr id="216" name="Google Shape;216;p17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17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218" name="Google Shape;218;p17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pic>
        <p:nvPicPr>
          <p:cNvPr id="220" name="Google Shape;2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7620" y="2542850"/>
            <a:ext cx="5048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1.png" id="225" name="Google Shape;225;p18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1426713" y="2008250"/>
            <a:ext cx="1930087" cy="16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226" name="Google Shape;226;p18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0200" y="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943825" y="9029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  He  ______  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17907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673300" y="2473225"/>
            <a:ext cx="131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 PRONOUN</a:t>
            </a:r>
            <a:endParaRPr b="1" sz="800"/>
          </a:p>
        </p:txBody>
      </p:sp>
      <p:sp>
        <p:nvSpPr>
          <p:cNvPr id="231" name="Google Shape;231;p18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234" name="Google Shape;234;p18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rtboard 3.png" id="237" name="Google Shape;237;p18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240" name="Google Shape;240;p18"/>
          <p:cNvSpPr txBox="1"/>
          <p:nvPr/>
        </p:nvSpPr>
        <p:spPr>
          <a:xfrm>
            <a:off x="943825" y="5725425"/>
            <a:ext cx="7256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singular pronoun takes a singular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orders.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241" name="Google Shape;241;p18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3999298" y="6425876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1.png" id="242" name="Google Shape;242;p18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2514600" y="640080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 txBox="1"/>
          <p:nvPr/>
        </p:nvSpPr>
        <p:spPr>
          <a:xfrm>
            <a:off x="2774899" y="714973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2703575" y="6887125"/>
            <a:ext cx="131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PRONOUN</a:t>
            </a:r>
            <a:endParaRPr b="1" sz="800"/>
          </a:p>
        </p:txBody>
      </p:sp>
      <p:sp>
        <p:nvSpPr>
          <p:cNvPr id="245" name="Google Shape;245;p18"/>
          <p:cNvSpPr txBox="1"/>
          <p:nvPr/>
        </p:nvSpPr>
        <p:spPr>
          <a:xfrm>
            <a:off x="4399499" y="7137515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takes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399500" y="6887190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cxnSp>
        <p:nvCxnSpPr>
          <p:cNvPr id="247" name="Google Shape;247;p18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8" name="Google Shape;248;p18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249" name="Google Shape;249;p18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1.png" id="255" name="Google Shape;255;p19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1426713" y="2008250"/>
            <a:ext cx="1930087" cy="16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256" name="Google Shape;256;p19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70200" y="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943825" y="9029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  A tiger ______   quickly.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7907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tige</a:t>
            </a: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1795802" y="2473225"/>
            <a:ext cx="1191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 NOUN</a:t>
            </a:r>
            <a:endParaRPr b="1" sz="800"/>
          </a:p>
        </p:txBody>
      </p:sp>
      <p:sp>
        <p:nvSpPr>
          <p:cNvPr id="261" name="Google Shape;261;p19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264" name="Google Shape;264;p19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rtboard 3.png" id="267" name="Google Shape;267;p19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270" name="Google Shape;270;p19"/>
          <p:cNvSpPr txBox="1"/>
          <p:nvPr/>
        </p:nvSpPr>
        <p:spPr>
          <a:xfrm>
            <a:off x="943825" y="5725425"/>
            <a:ext cx="7256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singular noun takes a singular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 tiger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271" name="Google Shape;271;p19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3999298" y="6425876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1.png" id="272" name="Google Shape;272;p19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2514600" y="640080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2774899" y="714973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tiger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2763875" y="6887115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NOUN</a:t>
            </a:r>
            <a:endParaRPr b="1" sz="800"/>
          </a:p>
        </p:txBody>
      </p:sp>
      <p:sp>
        <p:nvSpPr>
          <p:cNvPr id="275" name="Google Shape;275;p19"/>
          <p:cNvSpPr txBox="1"/>
          <p:nvPr/>
        </p:nvSpPr>
        <p:spPr>
          <a:xfrm>
            <a:off x="4399499" y="7137515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399500" y="6887190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cxnSp>
        <p:nvCxnSpPr>
          <p:cNvPr id="277" name="Google Shape;277;p19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8" name="Google Shape;278;p19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279" name="Google Shape;279;p19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281" name="Google Shape;281;p19"/>
          <p:cNvSpPr txBox="1"/>
          <p:nvPr/>
        </p:nvSpPr>
        <p:spPr>
          <a:xfrm>
            <a:off x="6542449" y="2544925"/>
            <a:ext cx="1583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Careful!  Singular verbs DO end in an -s!</a:t>
            </a:r>
            <a:endParaRPr/>
          </a:p>
        </p:txBody>
      </p:sp>
      <p:pic>
        <p:nvPicPr>
          <p:cNvPr id="282" name="Google Shape;2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7620" y="2542850"/>
            <a:ext cx="5048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1.png" id="287" name="Google Shape;287;p20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1426713" y="2008250"/>
            <a:ext cx="1930087" cy="16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288" name="Google Shape;288;p20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70200" y="0"/>
            <a:ext cx="4643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943825" y="902900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  It  ______   quickly.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17907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1633750" y="2473225"/>
            <a:ext cx="135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 PRONOUN</a:t>
            </a:r>
            <a:endParaRPr b="1" sz="800"/>
          </a:p>
        </p:txBody>
      </p:sp>
      <p:sp>
        <p:nvSpPr>
          <p:cNvPr id="293" name="Google Shape;293;p20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grpSp>
        <p:nvGrpSpPr>
          <p:cNvPr id="295" name="Google Shape;295;p20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296" name="Google Shape;296;p20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rtboard 3.png" id="299" name="Google Shape;299;p20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 rot="-901028">
            <a:off x="41279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302" name="Google Shape;302;p20"/>
          <p:cNvSpPr txBox="1"/>
          <p:nvPr/>
        </p:nvSpPr>
        <p:spPr>
          <a:xfrm>
            <a:off x="943825" y="5725425"/>
            <a:ext cx="7256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singular pronoun takes a singular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runs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tboard 12.png" id="303" name="Google Shape;303;p20"/>
          <p:cNvPicPr preferRelativeResize="0"/>
          <p:nvPr/>
        </p:nvPicPr>
        <p:blipFill rotWithShape="1">
          <a:blip r:embed="rId4">
            <a:alphaModFix/>
          </a:blip>
          <a:srcRect b="22833" l="18489" r="15945" t="13634"/>
          <a:stretch/>
        </p:blipFill>
        <p:spPr>
          <a:xfrm>
            <a:off x="3999298" y="6425876"/>
            <a:ext cx="1703529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1.png" id="304" name="Google Shape;304;p20"/>
          <p:cNvPicPr preferRelativeResize="0"/>
          <p:nvPr/>
        </p:nvPicPr>
        <p:blipFill rotWithShape="1">
          <a:blip r:embed="rId3">
            <a:alphaModFix/>
          </a:blip>
          <a:srcRect b="23511" l="11667" r="15179" t="12475"/>
          <a:stretch/>
        </p:blipFill>
        <p:spPr>
          <a:xfrm>
            <a:off x="2514600" y="6400800"/>
            <a:ext cx="1930087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2774899" y="714973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2630050" y="6887125"/>
            <a:ext cx="1477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PRONOUN</a:t>
            </a:r>
            <a:endParaRPr b="1" sz="800"/>
          </a:p>
        </p:txBody>
      </p:sp>
      <p:sp>
        <p:nvSpPr>
          <p:cNvPr id="307" name="Google Shape;307;p20"/>
          <p:cNvSpPr txBox="1"/>
          <p:nvPr/>
        </p:nvSpPr>
        <p:spPr>
          <a:xfrm>
            <a:off x="4399499" y="7137515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4399500" y="6887190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cxnSp>
        <p:nvCxnSpPr>
          <p:cNvPr id="309" name="Google Shape;309;p20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20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311" name="Google Shape;311;p20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board 12.png" id="317" name="Google Shape;317;p21"/>
          <p:cNvPicPr preferRelativeResize="0"/>
          <p:nvPr/>
        </p:nvPicPr>
        <p:blipFill rotWithShape="1">
          <a:blip r:embed="rId3">
            <a:alphaModFix/>
          </a:blip>
          <a:srcRect b="22833" l="18489" r="15945" t="13634"/>
          <a:stretch/>
        </p:blipFill>
        <p:spPr>
          <a:xfrm rot="713464">
            <a:off x="4336599" y="1671600"/>
            <a:ext cx="1703529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 txBox="1"/>
          <p:nvPr/>
        </p:nvSpPr>
        <p:spPr>
          <a:xfrm>
            <a:off x="70200" y="0"/>
            <a:ext cx="4643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Verb Agreement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944901" y="906875"/>
            <a:ext cx="68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Which verb should you use?</a:t>
            </a:r>
            <a:r>
              <a:rPr lang="en" sz="1800">
                <a:solidFill>
                  <a:srgbClr val="552656"/>
                </a:solidFill>
              </a:rPr>
              <a:t> </a:t>
            </a:r>
            <a:r>
              <a:rPr lang="en" sz="1800"/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Many tigers ______  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 b="25599" l="20070" r="20533" t="16846"/>
          <a:stretch/>
        </p:blipFill>
        <p:spPr>
          <a:xfrm>
            <a:off x="1595487" y="2034538"/>
            <a:ext cx="1873575" cy="18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1866900" y="2706588"/>
            <a:ext cx="1049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tige</a:t>
            </a:r>
            <a:r>
              <a:rPr b="1" lang="en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rs</a:t>
            </a:r>
            <a:endParaRPr b="1" sz="180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1866889" y="2456938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NOUN</a:t>
            </a:r>
            <a:endParaRPr b="1" sz="800"/>
          </a:p>
        </p:txBody>
      </p:sp>
      <p:sp>
        <p:nvSpPr>
          <p:cNvPr id="323" name="Google Shape;323;p21"/>
          <p:cNvSpPr txBox="1"/>
          <p:nvPr/>
        </p:nvSpPr>
        <p:spPr>
          <a:xfrm rot="685918">
            <a:off x="4840615" y="2288562"/>
            <a:ext cx="994429" cy="2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 rot="645266">
            <a:off x="4812994" y="2078208"/>
            <a:ext cx="1049839" cy="3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SINGULAR VERB</a:t>
            </a:r>
            <a:endParaRPr b="1" sz="800"/>
          </a:p>
        </p:txBody>
      </p:sp>
      <p:pic>
        <p:nvPicPr>
          <p:cNvPr descr="Artboard 3.png" id="325" name="Google Shape;325;p21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>
            <a:off x="3858575" y="6428050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4386634" y="6756926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grpSp>
        <p:nvGrpSpPr>
          <p:cNvPr id="327" name="Google Shape;327;p21"/>
          <p:cNvGrpSpPr/>
          <p:nvPr/>
        </p:nvGrpSpPr>
        <p:grpSpPr>
          <a:xfrm>
            <a:off x="539726" y="5686327"/>
            <a:ext cx="404100" cy="404100"/>
            <a:chOff x="3826301" y="6740574"/>
            <a:chExt cx="404100" cy="404100"/>
          </a:xfrm>
        </p:grpSpPr>
        <p:sp>
          <p:nvSpPr>
            <p:cNvPr id="328" name="Google Shape;328;p21"/>
            <p:cNvSpPr/>
            <p:nvPr/>
          </p:nvSpPr>
          <p:spPr>
            <a:xfrm>
              <a:off x="3826301" y="6740574"/>
              <a:ext cx="404100" cy="404100"/>
            </a:xfrm>
            <a:prstGeom prst="ellipse">
              <a:avLst/>
            </a:prstGeom>
            <a:solidFill>
              <a:srgbClr val="5F9842"/>
            </a:solidFill>
            <a:ln cap="flat" cmpd="sng" w="28575">
              <a:solidFill>
                <a:srgbClr val="75B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 rot="8004825">
              <a:off x="3958773" y="6927706"/>
              <a:ext cx="206908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 rot="2597919">
              <a:off x="3910219" y="6976119"/>
              <a:ext cx="107174" cy="31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2636200" y="6339675"/>
            <a:ext cx="2856683" cy="1815500"/>
            <a:chOff x="2636200" y="6339675"/>
            <a:chExt cx="2856683" cy="1815500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4498383" y="6992364"/>
              <a:ext cx="9945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95010"/>
                  </a:solidFill>
                  <a:latin typeface="Lato"/>
                  <a:ea typeface="Lato"/>
                  <a:cs typeface="Lato"/>
                  <a:sym typeface="Lato"/>
                </a:rPr>
                <a:t>run</a:t>
              </a:r>
              <a:endParaRPr b="1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33" name="Google Shape;333;p21"/>
            <p:cNvPicPr preferRelativeResize="0"/>
            <p:nvPr/>
          </p:nvPicPr>
          <p:blipFill rotWithShape="1">
            <a:blip r:embed="rId4">
              <a:alphaModFix/>
            </a:blip>
            <a:srcRect b="25599" l="20070" r="20533" t="16846"/>
            <a:stretch/>
          </p:blipFill>
          <p:spPr>
            <a:xfrm>
              <a:off x="2636200" y="6339675"/>
              <a:ext cx="1873575" cy="18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21"/>
            <p:cNvSpPr txBox="1"/>
            <p:nvPr/>
          </p:nvSpPr>
          <p:spPr>
            <a:xfrm>
              <a:off x="2918625" y="7003275"/>
              <a:ext cx="10497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52656"/>
                  </a:solidFill>
                  <a:latin typeface="Lato"/>
                  <a:ea typeface="Lato"/>
                  <a:cs typeface="Lato"/>
                  <a:sym typeface="Lato"/>
                </a:rPr>
                <a:t>tigers</a:t>
              </a:r>
              <a:endParaRPr b="1" sz="18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2907601" y="6762075"/>
            <a:ext cx="104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NOUN</a:t>
            </a:r>
            <a:endParaRPr b="1" sz="800"/>
          </a:p>
        </p:txBody>
      </p:sp>
      <p:pic>
        <p:nvPicPr>
          <p:cNvPr descr="Artboard 3.png" id="336" name="Google Shape;336;p21"/>
          <p:cNvPicPr preferRelativeResize="0"/>
          <p:nvPr/>
        </p:nvPicPr>
        <p:blipFill rotWithShape="1">
          <a:blip r:embed="rId5">
            <a:alphaModFix/>
          </a:blip>
          <a:srcRect b="31679" l="26240" r="23336" t="18966"/>
          <a:stretch/>
        </p:blipFill>
        <p:spPr>
          <a:xfrm rot="-869640">
            <a:off x="3558050" y="3426687"/>
            <a:ext cx="1614600" cy="1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 rot="-901028">
            <a:off x="4204143" y="3890518"/>
            <a:ext cx="994566" cy="291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01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endParaRPr b="1" sz="1800">
              <a:solidFill>
                <a:srgbClr val="69501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 rot="-815016">
            <a:off x="3837830" y="3696006"/>
            <a:ext cx="1049969" cy="38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PLURAL VERB</a:t>
            </a:r>
            <a:endParaRPr b="1" sz="800"/>
          </a:p>
        </p:txBody>
      </p:sp>
      <p:sp>
        <p:nvSpPr>
          <p:cNvPr id="339" name="Google Shape;339;p21"/>
          <p:cNvSpPr txBox="1"/>
          <p:nvPr/>
        </p:nvSpPr>
        <p:spPr>
          <a:xfrm>
            <a:off x="943825" y="5725425"/>
            <a:ext cx="709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 plural noun takes a plural verb:</a:t>
            </a:r>
            <a:r>
              <a:rPr b="1" lang="en" sz="1800">
                <a:solidFill>
                  <a:srgbClr val="5F9842"/>
                </a:solidFill>
              </a:rPr>
              <a:t>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Many tigers </a:t>
            </a:r>
            <a:r>
              <a:rPr b="1" lang="en" sz="18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quickly.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032263" y="66275"/>
            <a:ext cx="3000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41" name="Google Shape;341;p21"/>
          <p:cNvCxnSpPr/>
          <p:nvPr/>
        </p:nvCxnSpPr>
        <p:spPr>
          <a:xfrm>
            <a:off x="457200" y="5334000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" name="Google Shape;342;p21"/>
          <p:cNvGrpSpPr/>
          <p:nvPr/>
        </p:nvGrpSpPr>
        <p:grpSpPr>
          <a:xfrm>
            <a:off x="539726" y="869949"/>
            <a:ext cx="437050" cy="442076"/>
            <a:chOff x="539726" y="919376"/>
            <a:chExt cx="437050" cy="442076"/>
          </a:xfrm>
        </p:grpSpPr>
        <p:sp>
          <p:nvSpPr>
            <p:cNvPr id="343" name="Google Shape;343;p21"/>
            <p:cNvSpPr/>
            <p:nvPr/>
          </p:nvSpPr>
          <p:spPr>
            <a:xfrm>
              <a:off x="539726" y="957352"/>
              <a:ext cx="404100" cy="404100"/>
            </a:xfrm>
            <a:prstGeom prst="ellipse">
              <a:avLst/>
            </a:prstGeom>
            <a:solidFill>
              <a:srgbClr val="924194"/>
            </a:solidFill>
            <a:ln cap="flat" cmpd="sng" w="2857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72676" y="919376"/>
              <a:ext cx="40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?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pic>
        <p:nvPicPr>
          <p:cNvPr id="345" name="Google Shape;3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175" y="3748075"/>
            <a:ext cx="5048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5978000" y="3850025"/>
            <a:ext cx="1941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Careful!  Plural verbs do NOT end in -s.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