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9" r:id="rId2"/>
  </p:sldIdLst>
  <p:sldSz cx="9409113" cy="164782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9842"/>
    <a:srgbClr val="552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97"/>
  </p:normalViewPr>
  <p:slideViewPr>
    <p:cSldViewPr snapToGrid="0" snapToObjects="1">
      <p:cViewPr>
        <p:scale>
          <a:sx n="70" d="100"/>
          <a:sy n="70" d="100"/>
        </p:scale>
        <p:origin x="268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6E894-70D6-D84D-AE8A-B4276128010C}" type="datetimeFigureOut">
              <a:rPr lang="en-US" smtClean="0"/>
              <a:t>12/9/16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7938" y="1143000"/>
            <a:ext cx="1762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2434C-17E2-C249-8B2D-9E18CE910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7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7938" y="1143000"/>
            <a:ext cx="1762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434C-17E2-C249-8B2D-9E18CE910D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0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684" y="2696789"/>
            <a:ext cx="7997746" cy="5736872"/>
          </a:xfrm>
        </p:spPr>
        <p:txBody>
          <a:bodyPr anchor="b"/>
          <a:lstStyle>
            <a:lvl1pPr algn="ctr">
              <a:defRPr sz="617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6139" y="8654897"/>
            <a:ext cx="7056835" cy="3978428"/>
          </a:xfrm>
        </p:spPr>
        <p:txBody>
          <a:bodyPr/>
          <a:lstStyle>
            <a:lvl1pPr marL="0" indent="0" algn="ctr">
              <a:buNone/>
              <a:defRPr sz="2470"/>
            </a:lvl1pPr>
            <a:lvl2pPr marL="470459" indent="0" algn="ctr">
              <a:buNone/>
              <a:defRPr sz="2058"/>
            </a:lvl2pPr>
            <a:lvl3pPr marL="940918" indent="0" algn="ctr">
              <a:buNone/>
              <a:defRPr sz="1852"/>
            </a:lvl3pPr>
            <a:lvl4pPr marL="1411376" indent="0" algn="ctr">
              <a:buNone/>
              <a:defRPr sz="1646"/>
            </a:lvl4pPr>
            <a:lvl5pPr marL="1881835" indent="0" algn="ctr">
              <a:buNone/>
              <a:defRPr sz="1646"/>
            </a:lvl5pPr>
            <a:lvl6pPr marL="2352294" indent="0" algn="ctr">
              <a:buNone/>
              <a:defRPr sz="1646"/>
            </a:lvl6pPr>
            <a:lvl7pPr marL="2822753" indent="0" algn="ctr">
              <a:buNone/>
              <a:defRPr sz="1646"/>
            </a:lvl7pPr>
            <a:lvl8pPr marL="3293212" indent="0" algn="ctr">
              <a:buNone/>
              <a:defRPr sz="1646"/>
            </a:lvl8pPr>
            <a:lvl9pPr marL="3763670" indent="0" algn="ctr">
              <a:buNone/>
              <a:defRPr sz="164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7203-F775-DD4D-9E66-E1860057B60C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895C-FAF5-EB4B-8DF9-6E751887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7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7203-F775-DD4D-9E66-E1860057B60C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895C-FAF5-EB4B-8DF9-6E751887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3397" y="877314"/>
            <a:ext cx="2028840" cy="139645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6877" y="877314"/>
            <a:ext cx="5968906" cy="139645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7203-F775-DD4D-9E66-E1860057B60C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895C-FAF5-EB4B-8DF9-6E751887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8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7203-F775-DD4D-9E66-E1860057B60C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895C-FAF5-EB4B-8DF9-6E751887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9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976" y="4108124"/>
            <a:ext cx="8115360" cy="6854493"/>
          </a:xfrm>
        </p:spPr>
        <p:txBody>
          <a:bodyPr anchor="b"/>
          <a:lstStyle>
            <a:lvl1pPr>
              <a:defRPr sz="617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976" y="11027463"/>
            <a:ext cx="8115360" cy="3604616"/>
          </a:xfrm>
        </p:spPr>
        <p:txBody>
          <a:bodyPr/>
          <a:lstStyle>
            <a:lvl1pPr marL="0" indent="0">
              <a:buNone/>
              <a:defRPr sz="2470">
                <a:solidFill>
                  <a:schemeClr val="tx1"/>
                </a:solidFill>
              </a:defRPr>
            </a:lvl1pPr>
            <a:lvl2pPr marL="470459" indent="0">
              <a:buNone/>
              <a:defRPr sz="2058">
                <a:solidFill>
                  <a:schemeClr val="tx1">
                    <a:tint val="75000"/>
                  </a:schemeClr>
                </a:solidFill>
              </a:defRPr>
            </a:lvl2pPr>
            <a:lvl3pPr marL="940918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3pPr>
            <a:lvl4pPr marL="1411376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4pPr>
            <a:lvl5pPr marL="1881835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5pPr>
            <a:lvl6pPr marL="2352294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6pPr>
            <a:lvl7pPr marL="2822753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7pPr>
            <a:lvl8pPr marL="3293212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8pPr>
            <a:lvl9pPr marL="3763670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7203-F775-DD4D-9E66-E1860057B60C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895C-FAF5-EB4B-8DF9-6E751887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1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877" y="4386571"/>
            <a:ext cx="3998873" cy="104552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3363" y="4386571"/>
            <a:ext cx="3998873" cy="104552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7203-F775-DD4D-9E66-E1860057B60C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895C-FAF5-EB4B-8DF9-6E751887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9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02" y="877318"/>
            <a:ext cx="8115360" cy="3185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103" y="4039461"/>
            <a:ext cx="3980495" cy="1979677"/>
          </a:xfrm>
        </p:spPr>
        <p:txBody>
          <a:bodyPr anchor="b"/>
          <a:lstStyle>
            <a:lvl1pPr marL="0" indent="0">
              <a:buNone/>
              <a:defRPr sz="2470" b="1"/>
            </a:lvl1pPr>
            <a:lvl2pPr marL="470459" indent="0">
              <a:buNone/>
              <a:defRPr sz="2058" b="1"/>
            </a:lvl2pPr>
            <a:lvl3pPr marL="940918" indent="0">
              <a:buNone/>
              <a:defRPr sz="1852" b="1"/>
            </a:lvl3pPr>
            <a:lvl4pPr marL="1411376" indent="0">
              <a:buNone/>
              <a:defRPr sz="1646" b="1"/>
            </a:lvl4pPr>
            <a:lvl5pPr marL="1881835" indent="0">
              <a:buNone/>
              <a:defRPr sz="1646" b="1"/>
            </a:lvl5pPr>
            <a:lvl6pPr marL="2352294" indent="0">
              <a:buNone/>
              <a:defRPr sz="1646" b="1"/>
            </a:lvl6pPr>
            <a:lvl7pPr marL="2822753" indent="0">
              <a:buNone/>
              <a:defRPr sz="1646" b="1"/>
            </a:lvl7pPr>
            <a:lvl8pPr marL="3293212" indent="0">
              <a:buNone/>
              <a:defRPr sz="1646" b="1"/>
            </a:lvl8pPr>
            <a:lvl9pPr marL="3763670" indent="0">
              <a:buNone/>
              <a:defRPr sz="16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103" y="6019139"/>
            <a:ext cx="3980495" cy="88532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3364" y="4039461"/>
            <a:ext cx="4000099" cy="1979677"/>
          </a:xfrm>
        </p:spPr>
        <p:txBody>
          <a:bodyPr anchor="b"/>
          <a:lstStyle>
            <a:lvl1pPr marL="0" indent="0">
              <a:buNone/>
              <a:defRPr sz="2470" b="1"/>
            </a:lvl1pPr>
            <a:lvl2pPr marL="470459" indent="0">
              <a:buNone/>
              <a:defRPr sz="2058" b="1"/>
            </a:lvl2pPr>
            <a:lvl3pPr marL="940918" indent="0">
              <a:buNone/>
              <a:defRPr sz="1852" b="1"/>
            </a:lvl3pPr>
            <a:lvl4pPr marL="1411376" indent="0">
              <a:buNone/>
              <a:defRPr sz="1646" b="1"/>
            </a:lvl4pPr>
            <a:lvl5pPr marL="1881835" indent="0">
              <a:buNone/>
              <a:defRPr sz="1646" b="1"/>
            </a:lvl5pPr>
            <a:lvl6pPr marL="2352294" indent="0">
              <a:buNone/>
              <a:defRPr sz="1646" b="1"/>
            </a:lvl6pPr>
            <a:lvl7pPr marL="2822753" indent="0">
              <a:buNone/>
              <a:defRPr sz="1646" b="1"/>
            </a:lvl7pPr>
            <a:lvl8pPr marL="3293212" indent="0">
              <a:buNone/>
              <a:defRPr sz="1646" b="1"/>
            </a:lvl8pPr>
            <a:lvl9pPr marL="3763670" indent="0">
              <a:buNone/>
              <a:defRPr sz="16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3364" y="6019139"/>
            <a:ext cx="4000099" cy="88532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7203-F775-DD4D-9E66-E1860057B60C}" type="datetimeFigureOut">
              <a:rPr lang="en-US" smtClean="0"/>
              <a:t>12/9/16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895C-FAF5-EB4B-8DF9-6E751887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7203-F775-DD4D-9E66-E1860057B60C}" type="datetimeFigureOut">
              <a:rPr lang="en-US" smtClean="0"/>
              <a:t>12/9/16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895C-FAF5-EB4B-8DF9-6E751887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7203-F775-DD4D-9E66-E1860057B60C}" type="datetimeFigureOut">
              <a:rPr lang="en-US" smtClean="0"/>
              <a:t>12/9/16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895C-FAF5-EB4B-8DF9-6E751887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9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02" y="1098550"/>
            <a:ext cx="3034684" cy="3844925"/>
          </a:xfrm>
        </p:spPr>
        <p:txBody>
          <a:bodyPr anchor="b"/>
          <a:lstStyle>
            <a:lvl1pPr>
              <a:defRPr sz="32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099" y="2372566"/>
            <a:ext cx="4763363" cy="11710238"/>
          </a:xfrm>
        </p:spPr>
        <p:txBody>
          <a:bodyPr/>
          <a:lstStyle>
            <a:lvl1pPr>
              <a:defRPr sz="3293"/>
            </a:lvl1pPr>
            <a:lvl2pPr>
              <a:defRPr sz="2881"/>
            </a:lvl2pPr>
            <a:lvl3pPr>
              <a:defRPr sz="2470"/>
            </a:lvl3pPr>
            <a:lvl4pPr>
              <a:defRPr sz="2058"/>
            </a:lvl4pPr>
            <a:lvl5pPr>
              <a:defRPr sz="2058"/>
            </a:lvl5pPr>
            <a:lvl6pPr>
              <a:defRPr sz="2058"/>
            </a:lvl6pPr>
            <a:lvl7pPr>
              <a:defRPr sz="2058"/>
            </a:lvl7pPr>
            <a:lvl8pPr>
              <a:defRPr sz="2058"/>
            </a:lvl8pPr>
            <a:lvl9pPr>
              <a:defRPr sz="20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102" y="4943475"/>
            <a:ext cx="3034684" cy="9158399"/>
          </a:xfrm>
        </p:spPr>
        <p:txBody>
          <a:bodyPr/>
          <a:lstStyle>
            <a:lvl1pPr marL="0" indent="0">
              <a:buNone/>
              <a:defRPr sz="1646"/>
            </a:lvl1pPr>
            <a:lvl2pPr marL="470459" indent="0">
              <a:buNone/>
              <a:defRPr sz="1441"/>
            </a:lvl2pPr>
            <a:lvl3pPr marL="940918" indent="0">
              <a:buNone/>
              <a:defRPr sz="1235"/>
            </a:lvl3pPr>
            <a:lvl4pPr marL="1411376" indent="0">
              <a:buNone/>
              <a:defRPr sz="1029"/>
            </a:lvl4pPr>
            <a:lvl5pPr marL="1881835" indent="0">
              <a:buNone/>
              <a:defRPr sz="1029"/>
            </a:lvl5pPr>
            <a:lvl6pPr marL="2352294" indent="0">
              <a:buNone/>
              <a:defRPr sz="1029"/>
            </a:lvl6pPr>
            <a:lvl7pPr marL="2822753" indent="0">
              <a:buNone/>
              <a:defRPr sz="1029"/>
            </a:lvl7pPr>
            <a:lvl8pPr marL="3293212" indent="0">
              <a:buNone/>
              <a:defRPr sz="1029"/>
            </a:lvl8pPr>
            <a:lvl9pPr marL="3763670" indent="0">
              <a:buNone/>
              <a:defRPr sz="102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7203-F775-DD4D-9E66-E1860057B60C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895C-FAF5-EB4B-8DF9-6E751887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4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02" y="1098550"/>
            <a:ext cx="3034684" cy="3844925"/>
          </a:xfrm>
        </p:spPr>
        <p:txBody>
          <a:bodyPr anchor="b"/>
          <a:lstStyle>
            <a:lvl1pPr>
              <a:defRPr sz="32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0099" y="2372566"/>
            <a:ext cx="4763363" cy="11710238"/>
          </a:xfrm>
        </p:spPr>
        <p:txBody>
          <a:bodyPr anchor="t"/>
          <a:lstStyle>
            <a:lvl1pPr marL="0" indent="0">
              <a:buNone/>
              <a:defRPr sz="3293"/>
            </a:lvl1pPr>
            <a:lvl2pPr marL="470459" indent="0">
              <a:buNone/>
              <a:defRPr sz="2881"/>
            </a:lvl2pPr>
            <a:lvl3pPr marL="940918" indent="0">
              <a:buNone/>
              <a:defRPr sz="2470"/>
            </a:lvl3pPr>
            <a:lvl4pPr marL="1411376" indent="0">
              <a:buNone/>
              <a:defRPr sz="2058"/>
            </a:lvl4pPr>
            <a:lvl5pPr marL="1881835" indent="0">
              <a:buNone/>
              <a:defRPr sz="2058"/>
            </a:lvl5pPr>
            <a:lvl6pPr marL="2352294" indent="0">
              <a:buNone/>
              <a:defRPr sz="2058"/>
            </a:lvl6pPr>
            <a:lvl7pPr marL="2822753" indent="0">
              <a:buNone/>
              <a:defRPr sz="2058"/>
            </a:lvl7pPr>
            <a:lvl8pPr marL="3293212" indent="0">
              <a:buNone/>
              <a:defRPr sz="2058"/>
            </a:lvl8pPr>
            <a:lvl9pPr marL="3763670" indent="0">
              <a:buNone/>
              <a:defRPr sz="205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102" y="4943475"/>
            <a:ext cx="3034684" cy="9158399"/>
          </a:xfrm>
        </p:spPr>
        <p:txBody>
          <a:bodyPr/>
          <a:lstStyle>
            <a:lvl1pPr marL="0" indent="0">
              <a:buNone/>
              <a:defRPr sz="1646"/>
            </a:lvl1pPr>
            <a:lvl2pPr marL="470459" indent="0">
              <a:buNone/>
              <a:defRPr sz="1441"/>
            </a:lvl2pPr>
            <a:lvl3pPr marL="940918" indent="0">
              <a:buNone/>
              <a:defRPr sz="1235"/>
            </a:lvl3pPr>
            <a:lvl4pPr marL="1411376" indent="0">
              <a:buNone/>
              <a:defRPr sz="1029"/>
            </a:lvl4pPr>
            <a:lvl5pPr marL="1881835" indent="0">
              <a:buNone/>
              <a:defRPr sz="1029"/>
            </a:lvl5pPr>
            <a:lvl6pPr marL="2352294" indent="0">
              <a:buNone/>
              <a:defRPr sz="1029"/>
            </a:lvl6pPr>
            <a:lvl7pPr marL="2822753" indent="0">
              <a:buNone/>
              <a:defRPr sz="1029"/>
            </a:lvl7pPr>
            <a:lvl8pPr marL="3293212" indent="0">
              <a:buNone/>
              <a:defRPr sz="1029"/>
            </a:lvl8pPr>
            <a:lvl9pPr marL="3763670" indent="0">
              <a:buNone/>
              <a:defRPr sz="102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7203-F775-DD4D-9E66-E1860057B60C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895C-FAF5-EB4B-8DF9-6E751887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877" y="877318"/>
            <a:ext cx="8115360" cy="318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877" y="4386571"/>
            <a:ext cx="8115360" cy="10455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6877" y="15272900"/>
            <a:ext cx="2117050" cy="877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97203-F775-DD4D-9E66-E1860057B60C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6769" y="15272900"/>
            <a:ext cx="3175576" cy="877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5186" y="15272900"/>
            <a:ext cx="2117050" cy="877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6895C-FAF5-EB4B-8DF9-6E751887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8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40918" rtl="0" eaLnBrk="1" latinLnBrk="0" hangingPunct="1">
        <a:lnSpc>
          <a:spcPct val="90000"/>
        </a:lnSpc>
        <a:spcBef>
          <a:spcPct val="0"/>
        </a:spcBef>
        <a:buNone/>
        <a:defRPr sz="45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229" indent="-235229" algn="l" defTabSz="940918" rtl="0" eaLnBrk="1" latinLnBrk="0" hangingPunct="1">
        <a:lnSpc>
          <a:spcPct val="90000"/>
        </a:lnSpc>
        <a:spcBef>
          <a:spcPts val="1029"/>
        </a:spcBef>
        <a:buFont typeface="Arial" panose="020B0604020202020204" pitchFamily="34" charset="0"/>
        <a:buChar char="•"/>
        <a:defRPr sz="2881" kern="1200">
          <a:solidFill>
            <a:schemeClr val="tx1"/>
          </a:solidFill>
          <a:latin typeface="+mn-lt"/>
          <a:ea typeface="+mn-ea"/>
          <a:cs typeface="+mn-cs"/>
        </a:defRPr>
      </a:lvl1pPr>
      <a:lvl2pPr marL="705688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2470" kern="1200">
          <a:solidFill>
            <a:schemeClr val="tx1"/>
          </a:solidFill>
          <a:latin typeface="+mn-lt"/>
          <a:ea typeface="+mn-ea"/>
          <a:cs typeface="+mn-cs"/>
        </a:defRPr>
      </a:lvl2pPr>
      <a:lvl3pPr marL="1176147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3pPr>
      <a:lvl4pPr marL="1646606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4pPr>
      <a:lvl5pPr marL="2117065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5pPr>
      <a:lvl6pPr marL="2587523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6pPr>
      <a:lvl7pPr marL="3057982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8pPr>
      <a:lvl9pPr marL="3998900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1pPr>
      <a:lvl2pPr marL="470459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2pPr>
      <a:lvl3pPr marL="940918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3pPr>
      <a:lvl4pPr marL="1411376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4pPr>
      <a:lvl5pPr marL="1881835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5pPr>
      <a:lvl6pPr marL="2352294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6pPr>
      <a:lvl7pPr marL="2822753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7pPr>
      <a:lvl8pPr marL="3293212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8pPr>
      <a:lvl9pPr marL="3763670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17784"/>
            <a:ext cx="588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552656"/>
                </a:solidFill>
                <a:latin typeface="Lato" charset="0"/>
                <a:ea typeface="Lato" charset="0"/>
                <a:cs typeface="Lato" charset="0"/>
              </a:rPr>
              <a:t>Choose </a:t>
            </a:r>
            <a:r>
              <a:rPr lang="en-US" sz="2000" b="1" dirty="0">
                <a:solidFill>
                  <a:srgbClr val="552656"/>
                </a:solidFill>
                <a:latin typeface="Lato" charset="0"/>
                <a:ea typeface="Lato" charset="0"/>
                <a:cs typeface="Lato" charset="0"/>
              </a:rPr>
              <a:t>the right verb </a:t>
            </a:r>
            <a:r>
              <a:rPr lang="en-US" sz="2000" b="1" dirty="0" smtClean="0">
                <a:solidFill>
                  <a:srgbClr val="552656"/>
                </a:solidFill>
                <a:latin typeface="Lato" charset="0"/>
                <a:ea typeface="Lato" charset="0"/>
                <a:cs typeface="Lato" charset="0"/>
              </a:rPr>
              <a:t>tense: </a:t>
            </a:r>
            <a:r>
              <a:rPr lang="en-US" sz="2000" dirty="0" smtClean="0">
                <a:solidFill>
                  <a:srgbClr val="552656"/>
                </a:solidFill>
                <a:latin typeface="Lato" charset="0"/>
                <a:ea typeface="Lato" charset="0"/>
                <a:cs typeface="Lato" charset="0"/>
              </a:rPr>
              <a:t>Putting it all together</a:t>
            </a:r>
            <a:endParaRPr lang="en-US" sz="2000" b="1" dirty="0">
              <a:solidFill>
                <a:srgbClr val="552656"/>
              </a:solidFill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4" name="Shape 378"/>
          <p:cNvCxnSpPr/>
          <p:nvPr/>
        </p:nvCxnSpPr>
        <p:spPr>
          <a:xfrm>
            <a:off x="156028" y="417894"/>
            <a:ext cx="896112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Shape 409"/>
          <p:cNvSpPr txBox="1"/>
          <p:nvPr/>
        </p:nvSpPr>
        <p:spPr>
          <a:xfrm>
            <a:off x="270403" y="417900"/>
            <a:ext cx="7251192" cy="314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Present tense</a:t>
            </a:r>
            <a:endParaRPr lang="en" sz="16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Shape 380"/>
          <p:cNvSpPr txBox="1"/>
          <p:nvPr/>
        </p:nvSpPr>
        <p:spPr>
          <a:xfrm>
            <a:off x="825090" y="1529518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When it follows a singular noun or </a:t>
            </a:r>
            <a:r>
              <a:rPr lang="en-US" sz="1200" i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he, she,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or </a:t>
            </a:r>
            <a:r>
              <a:rPr lang="en-US" sz="1200" i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it</a:t>
            </a:r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Add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–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or </a:t>
            </a:r>
            <a:r>
              <a:rPr lang="en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–</a:t>
            </a:r>
            <a:r>
              <a:rPr lang="en-US" sz="1200" b="1" dirty="0" err="1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es</a:t>
            </a:r>
            <a:endParaRPr lang="en" sz="12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Shape 321"/>
          <p:cNvSpPr/>
          <p:nvPr/>
        </p:nvSpPr>
        <p:spPr>
          <a:xfrm>
            <a:off x="3874988" y="1638393"/>
            <a:ext cx="2889504" cy="282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She runs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to catch the train.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380"/>
          <p:cNvSpPr txBox="1"/>
          <p:nvPr/>
        </p:nvSpPr>
        <p:spPr>
          <a:xfrm>
            <a:off x="825090" y="2290261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If it’s happening while you’re speaking</a:t>
            </a:r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Use “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 am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”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or “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I’m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”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Shape 321"/>
          <p:cNvSpPr/>
          <p:nvPr/>
        </p:nvSpPr>
        <p:spPr>
          <a:xfrm>
            <a:off x="3874988" y="2378068"/>
            <a:ext cx="2889504" cy="3657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 am running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to catch the train right now!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Shape 321"/>
          <p:cNvSpPr/>
          <p:nvPr/>
        </p:nvSpPr>
        <p:spPr>
          <a:xfrm>
            <a:off x="3874988" y="3335001"/>
            <a:ext cx="2889504" cy="3657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have learned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 lesson about leaving on time.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hape 378"/>
          <p:cNvCxnSpPr/>
          <p:nvPr/>
        </p:nvCxnSpPr>
        <p:spPr>
          <a:xfrm>
            <a:off x="156028" y="3941179"/>
            <a:ext cx="896112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409"/>
          <p:cNvSpPr txBox="1"/>
          <p:nvPr/>
        </p:nvSpPr>
        <p:spPr>
          <a:xfrm>
            <a:off x="270403" y="3942796"/>
            <a:ext cx="7251192" cy="314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Past tense</a:t>
            </a:r>
            <a:endParaRPr lang="en" sz="16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Shape 380"/>
          <p:cNvSpPr txBox="1"/>
          <p:nvPr/>
        </p:nvSpPr>
        <p:spPr>
          <a:xfrm>
            <a:off x="825090" y="5058692"/>
            <a:ext cx="2085867" cy="2077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For a single event in the past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: Add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–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or </a:t>
            </a:r>
            <a:r>
              <a:rPr lang="en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–</a:t>
            </a:r>
            <a:r>
              <a:rPr lang="en-US" sz="1200" b="1" dirty="0" err="1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ed</a:t>
            </a:r>
            <a:endParaRPr lang="en" sz="12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Shape 321"/>
          <p:cNvSpPr/>
          <p:nvPr/>
        </p:nvSpPr>
        <p:spPr>
          <a:xfrm>
            <a:off x="3874988" y="4489941"/>
            <a:ext cx="2889504" cy="3657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She walked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to the train station this morning.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" name="Shape 380"/>
          <p:cNvSpPr txBox="1"/>
          <p:nvPr/>
        </p:nvSpPr>
        <p:spPr>
          <a:xfrm>
            <a:off x="804070" y="5622937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For two past events, one before the other</a:t>
            </a:r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Use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the verb “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had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”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" name="Shape 321"/>
          <p:cNvSpPr/>
          <p:nvPr/>
        </p:nvSpPr>
        <p:spPr>
          <a:xfrm>
            <a:off x="3895678" y="5711382"/>
            <a:ext cx="2889504" cy="3657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She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had reached</a:t>
            </a:r>
            <a:r>
              <a:rPr lang="en-US" sz="12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train when it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 </a:t>
            </a:r>
            <a:endParaRPr lang="en-US" sz="1200" dirty="0" smtClean="0">
              <a:latin typeface="Lato"/>
              <a:ea typeface="Lato"/>
              <a:cs typeface="Lato"/>
              <a:sym typeface="Lato"/>
            </a:endParaRPr>
          </a:p>
          <a:p>
            <a:r>
              <a:rPr lang="en-US" sz="1200" b="1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pulled</a:t>
            </a:r>
            <a:r>
              <a:rPr lang="en-US" sz="120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away.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" name="Shape 380"/>
          <p:cNvSpPr txBox="1"/>
          <p:nvPr/>
        </p:nvSpPr>
        <p:spPr>
          <a:xfrm>
            <a:off x="555969" y="4392209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Describes an event in the past</a:t>
            </a:r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" name="Shape 321"/>
          <p:cNvSpPr/>
          <p:nvPr/>
        </p:nvSpPr>
        <p:spPr>
          <a:xfrm>
            <a:off x="3895678" y="5167962"/>
            <a:ext cx="2889504" cy="282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train </a:t>
            </a:r>
            <a:r>
              <a:rPr lang="en-US" sz="1200" b="1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pulled</a:t>
            </a:r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away.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100283" y="5137808"/>
            <a:ext cx="1977036" cy="801842"/>
            <a:chOff x="6975895" y="5385189"/>
            <a:chExt cx="1977036" cy="689444"/>
          </a:xfrm>
        </p:grpSpPr>
        <p:sp>
          <p:nvSpPr>
            <p:cNvPr id="25" name="Shape 309"/>
            <p:cNvSpPr/>
            <p:nvPr/>
          </p:nvSpPr>
          <p:spPr>
            <a:xfrm>
              <a:off x="6975895" y="5385189"/>
              <a:ext cx="1977036" cy="689444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AEB1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26" name="Shape 310"/>
            <p:cNvGrpSpPr/>
            <p:nvPr/>
          </p:nvGrpSpPr>
          <p:grpSpPr>
            <a:xfrm>
              <a:off x="7100284" y="5552269"/>
              <a:ext cx="296924" cy="278024"/>
              <a:chOff x="1552350" y="2791825"/>
              <a:chExt cx="432204" cy="404694"/>
            </a:xfrm>
          </p:grpSpPr>
          <p:sp>
            <p:nvSpPr>
              <p:cNvPr id="59" name="Shape 311"/>
              <p:cNvSpPr/>
              <p:nvPr/>
            </p:nvSpPr>
            <p:spPr>
              <a:xfrm>
                <a:off x="1552350" y="2791825"/>
                <a:ext cx="432204" cy="404694"/>
              </a:xfrm>
              <a:prstGeom prst="ellipse">
                <a:avLst/>
              </a:prstGeom>
              <a:solidFill>
                <a:srgbClr val="E16445"/>
              </a:solidFill>
              <a:ln w="28575" cap="flat" cmpd="sng">
                <a:solidFill>
                  <a:srgbClr val="EC998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0" name="Shape 312"/>
              <p:cNvSpPr/>
              <p:nvPr/>
            </p:nvSpPr>
            <p:spPr>
              <a:xfrm rot="-2700000">
                <a:off x="1649910" y="2991227"/>
                <a:ext cx="238012" cy="343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1" name="Shape 313"/>
              <p:cNvSpPr/>
              <p:nvPr/>
            </p:nvSpPr>
            <p:spPr>
              <a:xfrm rot="2700000">
                <a:off x="1649885" y="2991177"/>
                <a:ext cx="238012" cy="343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7" name="Shape 314"/>
            <p:cNvSpPr txBox="1"/>
            <p:nvPr/>
          </p:nvSpPr>
          <p:spPr>
            <a:xfrm>
              <a:off x="7425877" y="5388803"/>
              <a:ext cx="1395000" cy="2841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buClr>
                  <a:schemeClr val="dk1"/>
                </a:buClr>
                <a:buSzPct val="110000"/>
              </a:pPr>
              <a:r>
                <a:rPr lang="en" sz="1000" b="1" dirty="0">
                  <a:solidFill>
                    <a:srgbClr val="DB342B"/>
                  </a:solidFill>
                  <a:latin typeface="Lato"/>
                  <a:ea typeface="Lato"/>
                  <a:cs typeface="Lato"/>
                  <a:sym typeface="Lato"/>
                </a:rPr>
                <a:t>Do not use </a:t>
              </a:r>
              <a:r>
                <a:rPr lang="en-US" sz="1000" b="1" dirty="0">
                  <a:solidFill>
                    <a:srgbClr val="DB342B"/>
                  </a:solidFill>
                  <a:latin typeface="Lato"/>
                  <a:ea typeface="Lato"/>
                  <a:cs typeface="Lato"/>
                  <a:sym typeface="Lato"/>
                </a:rPr>
                <a:t>HAD </a:t>
              </a:r>
              <a:r>
                <a:rPr lang="en-US" sz="1000" b="1" dirty="0" smtClean="0">
                  <a:solidFill>
                    <a:srgbClr val="DB342B"/>
                  </a:solidFill>
                  <a:latin typeface="Lato"/>
                  <a:ea typeface="Lato"/>
                  <a:cs typeface="Lato"/>
                  <a:sym typeface="Lato"/>
                </a:rPr>
                <a:t>when describing </a:t>
              </a:r>
              <a:r>
                <a:rPr lang="en-US" sz="1000" b="1" dirty="0">
                  <a:solidFill>
                    <a:srgbClr val="DB342B"/>
                  </a:solidFill>
                  <a:latin typeface="Lato"/>
                  <a:ea typeface="Lato"/>
                  <a:cs typeface="Lato"/>
                  <a:sym typeface="Lato"/>
                </a:rPr>
                <a:t>a single event in the </a:t>
              </a:r>
              <a:r>
                <a:rPr lang="en-US" sz="1000" b="1" dirty="0" smtClean="0">
                  <a:solidFill>
                    <a:srgbClr val="DB342B"/>
                  </a:solidFill>
                  <a:latin typeface="Lato"/>
                  <a:ea typeface="Lato"/>
                  <a:cs typeface="Lato"/>
                  <a:sym typeface="Lato"/>
                </a:rPr>
                <a:t>past.</a:t>
              </a:r>
              <a:endParaRPr lang="en" sz="1000" b="1" dirty="0">
                <a:solidFill>
                  <a:srgbClr val="DB342B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28" name="Shape 378"/>
          <p:cNvCxnSpPr/>
          <p:nvPr/>
        </p:nvCxnSpPr>
        <p:spPr>
          <a:xfrm>
            <a:off x="116199" y="6890573"/>
            <a:ext cx="896112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" name="Shape 409"/>
          <p:cNvSpPr txBox="1"/>
          <p:nvPr/>
        </p:nvSpPr>
        <p:spPr>
          <a:xfrm>
            <a:off x="270403" y="6901559"/>
            <a:ext cx="7251192" cy="314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Future tense</a:t>
            </a:r>
            <a:endParaRPr lang="en" sz="16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Shape 380"/>
          <p:cNvSpPr txBox="1"/>
          <p:nvPr/>
        </p:nvSpPr>
        <p:spPr>
          <a:xfrm>
            <a:off x="555969" y="7574738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How to form it: </a:t>
            </a:r>
          </a:p>
          <a:p>
            <a:endParaRPr lang="en-US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" name="Shape 321"/>
          <p:cNvSpPr/>
          <p:nvPr/>
        </p:nvSpPr>
        <p:spPr>
          <a:xfrm>
            <a:off x="3874988" y="8002864"/>
            <a:ext cx="2889504" cy="3657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We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will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be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late and we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will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miss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train.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" name="Shape 378"/>
          <p:cNvCxnSpPr/>
          <p:nvPr/>
        </p:nvCxnSpPr>
        <p:spPr>
          <a:xfrm>
            <a:off x="156028" y="8517437"/>
            <a:ext cx="896112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409"/>
          <p:cNvSpPr txBox="1"/>
          <p:nvPr/>
        </p:nvSpPr>
        <p:spPr>
          <a:xfrm>
            <a:off x="270403" y="8524006"/>
            <a:ext cx="7251192" cy="314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Showing order of events</a:t>
            </a:r>
            <a:endParaRPr lang="en" sz="16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" name="Shape 380"/>
          <p:cNvSpPr txBox="1"/>
          <p:nvPr/>
        </p:nvSpPr>
        <p:spPr>
          <a:xfrm>
            <a:off x="821598" y="11028501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Shift from present to past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Shape 321"/>
          <p:cNvSpPr/>
          <p:nvPr/>
        </p:nvSpPr>
        <p:spPr>
          <a:xfrm>
            <a:off x="3874988" y="11065342"/>
            <a:ext cx="2889504" cy="3657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She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is happy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that she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caught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train.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" name="Shape 380"/>
          <p:cNvSpPr txBox="1"/>
          <p:nvPr/>
        </p:nvSpPr>
        <p:spPr>
          <a:xfrm>
            <a:off x="821598" y="11821848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Shift from past to future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" name="Shape 321"/>
          <p:cNvSpPr/>
          <p:nvPr/>
        </p:nvSpPr>
        <p:spPr>
          <a:xfrm>
            <a:off x="3874988" y="11907019"/>
            <a:ext cx="2889504" cy="3657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almost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missed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train and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will leave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earlier next time.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" name="Shape 378"/>
          <p:cNvCxnSpPr/>
          <p:nvPr/>
        </p:nvCxnSpPr>
        <p:spPr>
          <a:xfrm>
            <a:off x="156028" y="12448717"/>
            <a:ext cx="896112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" name="Shape 409"/>
          <p:cNvSpPr txBox="1"/>
          <p:nvPr/>
        </p:nvSpPr>
        <p:spPr>
          <a:xfrm>
            <a:off x="270403" y="12466097"/>
            <a:ext cx="7251192" cy="314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Avoiding common errors</a:t>
            </a:r>
            <a:endParaRPr lang="en" sz="16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Shape 380"/>
          <p:cNvSpPr txBox="1"/>
          <p:nvPr/>
        </p:nvSpPr>
        <p:spPr>
          <a:xfrm>
            <a:off x="821598" y="13281473"/>
            <a:ext cx="2911130" cy="2288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“Lie” means to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rest in a reclining position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.  The past tense of “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lie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” is “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lay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”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" name="Shape 321"/>
          <p:cNvSpPr/>
          <p:nvPr/>
        </p:nvSpPr>
        <p:spPr>
          <a:xfrm>
            <a:off x="3896483" y="13367677"/>
            <a:ext cx="2889504" cy="28346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Yesterday a bear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lay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on my towel. . 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Shape 380"/>
          <p:cNvSpPr txBox="1"/>
          <p:nvPr/>
        </p:nvSpPr>
        <p:spPr>
          <a:xfrm>
            <a:off x="803595" y="13829435"/>
            <a:ext cx="2911131" cy="2628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“Lay” means to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put or place something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.  The past tense of “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lay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” is “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laid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”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" name="Shape 321"/>
          <p:cNvSpPr/>
          <p:nvPr/>
        </p:nvSpPr>
        <p:spPr>
          <a:xfrm>
            <a:off x="3895998" y="13888649"/>
            <a:ext cx="2889504" cy="28346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. . .after I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laid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it down on the beach.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" name="Shape 380"/>
          <p:cNvSpPr txBox="1"/>
          <p:nvPr/>
        </p:nvSpPr>
        <p:spPr>
          <a:xfrm>
            <a:off x="821598" y="14932644"/>
            <a:ext cx="2893128" cy="169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“Choose” means to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select one option from a group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.  The past tense of “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choose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” is “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chose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”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Shape 321"/>
          <p:cNvSpPr/>
          <p:nvPr/>
        </p:nvSpPr>
        <p:spPr>
          <a:xfrm>
            <a:off x="3895678" y="15517095"/>
            <a:ext cx="2889504" cy="3657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Yesterday, I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chose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to go to the beach without sunscreen.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30136" y="6409575"/>
            <a:ext cx="6439413" cy="291338"/>
            <a:chOff x="730135" y="6574675"/>
            <a:chExt cx="6439413" cy="291338"/>
          </a:xfrm>
        </p:grpSpPr>
        <p:sp>
          <p:nvSpPr>
            <p:cNvPr id="55" name="Shape 336"/>
            <p:cNvSpPr txBox="1"/>
            <p:nvPr/>
          </p:nvSpPr>
          <p:spPr>
            <a:xfrm>
              <a:off x="1051992" y="6574675"/>
              <a:ext cx="6117556" cy="29133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Some verbs do not follow a pattern for forming the past tense.  Check a dictionary if you are not sure.</a:t>
              </a:r>
            </a:p>
            <a:p>
              <a:endParaRPr lang="en" sz="1000" b="1" dirty="0"/>
            </a:p>
          </p:txBody>
        </p:sp>
        <p:grpSp>
          <p:nvGrpSpPr>
            <p:cNvPr id="56" name="Shape 337"/>
            <p:cNvGrpSpPr/>
            <p:nvPr/>
          </p:nvGrpSpPr>
          <p:grpSpPr>
            <a:xfrm>
              <a:off x="730135" y="6614948"/>
              <a:ext cx="262436" cy="241353"/>
              <a:chOff x="4503985" y="1347521"/>
              <a:chExt cx="297600" cy="297600"/>
            </a:xfrm>
          </p:grpSpPr>
          <p:sp>
            <p:nvSpPr>
              <p:cNvPr id="57" name="Shape 338"/>
              <p:cNvSpPr/>
              <p:nvPr/>
            </p:nvSpPr>
            <p:spPr>
              <a:xfrm>
                <a:off x="4503985" y="1347521"/>
                <a:ext cx="297600" cy="297600"/>
              </a:xfrm>
              <a:prstGeom prst="ellipse">
                <a:avLst/>
              </a:prstGeom>
              <a:solidFill>
                <a:srgbClr val="E3AC23"/>
              </a:solidFill>
              <a:ln w="38100" cap="flat" cmpd="sng">
                <a:solidFill>
                  <a:srgbClr val="FABF1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8" name="Shape 339"/>
              <p:cNvSpPr/>
              <p:nvPr/>
            </p:nvSpPr>
            <p:spPr>
              <a:xfrm>
                <a:off x="4589226" y="1431388"/>
                <a:ext cx="132600" cy="1146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6901600" y="9589168"/>
            <a:ext cx="2352851" cy="395641"/>
            <a:chOff x="3283350" y="5937736"/>
            <a:chExt cx="2352851" cy="395641"/>
          </a:xfrm>
        </p:grpSpPr>
        <p:sp>
          <p:nvSpPr>
            <p:cNvPr id="51" name="Shape 336"/>
            <p:cNvSpPr txBox="1"/>
            <p:nvPr/>
          </p:nvSpPr>
          <p:spPr>
            <a:xfrm>
              <a:off x="3503583" y="5937736"/>
              <a:ext cx="2132618" cy="30458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Use one tense when the story doesn’t rely on time or when all of the events happened at the same time.</a:t>
              </a:r>
            </a:p>
            <a:p>
              <a:endParaRPr lang="en" sz="1000" b="1" dirty="0"/>
            </a:p>
          </p:txBody>
        </p:sp>
        <p:grpSp>
          <p:nvGrpSpPr>
            <p:cNvPr id="52" name="Shape 337"/>
            <p:cNvGrpSpPr/>
            <p:nvPr/>
          </p:nvGrpSpPr>
          <p:grpSpPr>
            <a:xfrm>
              <a:off x="3283350" y="6092024"/>
              <a:ext cx="262436" cy="241353"/>
              <a:chOff x="4599095" y="1375575"/>
              <a:chExt cx="297600" cy="297600"/>
            </a:xfrm>
          </p:grpSpPr>
          <p:sp>
            <p:nvSpPr>
              <p:cNvPr id="53" name="Shape 338"/>
              <p:cNvSpPr/>
              <p:nvPr/>
            </p:nvSpPr>
            <p:spPr>
              <a:xfrm>
                <a:off x="4599095" y="1375575"/>
                <a:ext cx="297600" cy="297600"/>
              </a:xfrm>
              <a:prstGeom prst="ellipse">
                <a:avLst/>
              </a:prstGeom>
              <a:solidFill>
                <a:srgbClr val="E3AC23"/>
              </a:solidFill>
              <a:ln w="38100" cap="flat" cmpd="sng">
                <a:solidFill>
                  <a:srgbClr val="FABF1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4" name="Shape 339"/>
              <p:cNvSpPr/>
              <p:nvPr/>
            </p:nvSpPr>
            <p:spPr>
              <a:xfrm>
                <a:off x="4669888" y="1446065"/>
                <a:ext cx="132600" cy="1146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62" name="Shape 380"/>
          <p:cNvSpPr txBox="1"/>
          <p:nvPr/>
        </p:nvSpPr>
        <p:spPr>
          <a:xfrm>
            <a:off x="561955" y="8865024"/>
            <a:ext cx="3818997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Decide when events occurred and use the same tense: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Shape 380"/>
          <p:cNvSpPr txBox="1"/>
          <p:nvPr/>
        </p:nvSpPr>
        <p:spPr>
          <a:xfrm>
            <a:off x="804070" y="9279024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Events in the past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Shape 321"/>
          <p:cNvSpPr/>
          <p:nvPr/>
        </p:nvSpPr>
        <p:spPr>
          <a:xfrm>
            <a:off x="3874988" y="9367538"/>
            <a:ext cx="2889504" cy="3657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He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stubbed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his toe and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spilled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coffee on himself.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Shape 380"/>
          <p:cNvSpPr txBox="1"/>
          <p:nvPr/>
        </p:nvSpPr>
        <p:spPr>
          <a:xfrm>
            <a:off x="821598" y="10051437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Events in the present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Shape 321"/>
          <p:cNvSpPr/>
          <p:nvPr/>
        </p:nvSpPr>
        <p:spPr>
          <a:xfrm>
            <a:off x="3874988" y="10113007"/>
            <a:ext cx="2889504" cy="3657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He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stubs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his toe and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spills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coffee on himself.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Shape 380"/>
          <p:cNvSpPr txBox="1"/>
          <p:nvPr/>
        </p:nvSpPr>
        <p:spPr>
          <a:xfrm>
            <a:off x="555969" y="10643291"/>
            <a:ext cx="5043940" cy="22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0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Shift tense ONLY when the events happened at different times: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6901600" y="11321533"/>
            <a:ext cx="2462519" cy="365904"/>
            <a:chOff x="3199478" y="5944721"/>
            <a:chExt cx="2462519" cy="365904"/>
          </a:xfrm>
        </p:grpSpPr>
        <p:sp>
          <p:nvSpPr>
            <p:cNvPr id="73" name="Shape 336"/>
            <p:cNvSpPr txBox="1"/>
            <p:nvPr/>
          </p:nvSpPr>
          <p:spPr>
            <a:xfrm>
              <a:off x="3452070" y="5944721"/>
              <a:ext cx="2209927" cy="2855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Think about when each event occurred and choose the correct tense.</a:t>
              </a:r>
            </a:p>
            <a:p>
              <a:endParaRPr lang="en" sz="1000" b="1" dirty="0"/>
            </a:p>
          </p:txBody>
        </p:sp>
        <p:grpSp>
          <p:nvGrpSpPr>
            <p:cNvPr id="74" name="Shape 337"/>
            <p:cNvGrpSpPr/>
            <p:nvPr/>
          </p:nvGrpSpPr>
          <p:grpSpPr>
            <a:xfrm>
              <a:off x="3199478" y="6069272"/>
              <a:ext cx="262436" cy="241353"/>
              <a:chOff x="4503985" y="1347521"/>
              <a:chExt cx="297600" cy="297600"/>
            </a:xfrm>
          </p:grpSpPr>
          <p:sp>
            <p:nvSpPr>
              <p:cNvPr id="75" name="Shape 338"/>
              <p:cNvSpPr/>
              <p:nvPr/>
            </p:nvSpPr>
            <p:spPr>
              <a:xfrm>
                <a:off x="4503985" y="1347521"/>
                <a:ext cx="297600" cy="297600"/>
              </a:xfrm>
              <a:prstGeom prst="ellipse">
                <a:avLst/>
              </a:prstGeom>
              <a:solidFill>
                <a:srgbClr val="E3AC23"/>
              </a:solidFill>
              <a:ln w="38100" cap="flat" cmpd="sng">
                <a:solidFill>
                  <a:srgbClr val="FABF1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6" name="Shape 339"/>
              <p:cNvSpPr/>
              <p:nvPr/>
            </p:nvSpPr>
            <p:spPr>
              <a:xfrm>
                <a:off x="4589226" y="1431388"/>
                <a:ext cx="132600" cy="1146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77" name="Shape 380"/>
          <p:cNvSpPr txBox="1"/>
          <p:nvPr/>
        </p:nvSpPr>
        <p:spPr>
          <a:xfrm>
            <a:off x="561955" y="12869226"/>
            <a:ext cx="3818997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Lie vs. Lay</a:t>
            </a:r>
          </a:p>
        </p:txBody>
      </p:sp>
      <p:sp>
        <p:nvSpPr>
          <p:cNvPr id="78" name="Shape 380"/>
          <p:cNvSpPr txBox="1"/>
          <p:nvPr/>
        </p:nvSpPr>
        <p:spPr>
          <a:xfrm>
            <a:off x="561955" y="14611933"/>
            <a:ext cx="3818997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Choose vs Chose</a:t>
            </a:r>
          </a:p>
        </p:txBody>
      </p:sp>
      <p:sp>
        <p:nvSpPr>
          <p:cNvPr id="79" name="Shape 321"/>
          <p:cNvSpPr/>
          <p:nvPr/>
        </p:nvSpPr>
        <p:spPr>
          <a:xfrm>
            <a:off x="3895678" y="15001200"/>
            <a:ext cx="2889504" cy="3657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Today, I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choose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to stay inside, out of the sun.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164036" y="13200495"/>
            <a:ext cx="1506765" cy="999734"/>
            <a:chOff x="7071292" y="12497620"/>
            <a:chExt cx="1506765" cy="999734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1292" y="12939851"/>
              <a:ext cx="1506765" cy="557503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153" y="12497620"/>
              <a:ext cx="1055042" cy="756113"/>
            </a:xfrm>
            <a:prstGeom prst="rect">
              <a:avLst/>
            </a:prstGeom>
          </p:spPr>
        </p:pic>
      </p:grpSp>
      <p:sp>
        <p:nvSpPr>
          <p:cNvPr id="84" name="Shape 380"/>
          <p:cNvSpPr txBox="1"/>
          <p:nvPr/>
        </p:nvSpPr>
        <p:spPr>
          <a:xfrm>
            <a:off x="555969" y="785007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0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Describes an event in the present</a:t>
            </a:r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Shape 321"/>
          <p:cNvSpPr/>
          <p:nvPr/>
        </p:nvSpPr>
        <p:spPr>
          <a:xfrm>
            <a:off x="3895678" y="850223"/>
            <a:ext cx="2890309" cy="28346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Each morning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, I run</a:t>
            </a:r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to catch the train.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728901" y="3244403"/>
            <a:ext cx="2570677" cy="376561"/>
            <a:chOff x="6578280" y="3628442"/>
            <a:chExt cx="2570677" cy="376561"/>
          </a:xfrm>
        </p:grpSpPr>
        <p:sp>
          <p:nvSpPr>
            <p:cNvPr id="88" name="Shape 336"/>
            <p:cNvSpPr txBox="1"/>
            <p:nvPr/>
          </p:nvSpPr>
          <p:spPr>
            <a:xfrm>
              <a:off x="6830872" y="3628442"/>
              <a:ext cx="2318085" cy="27033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When an event began in the past and continues into the present, use the verb </a:t>
              </a:r>
              <a:r>
                <a:rPr lang="en-US" sz="1000" b="1" i="1" dirty="0">
                  <a:solidFill>
                    <a:srgbClr val="5F9842"/>
                  </a:solidFill>
                  <a:latin typeface="Arial" charset="0"/>
                  <a:ea typeface="Arial" charset="0"/>
                  <a:cs typeface="Arial" charset="0"/>
                </a:rPr>
                <a:t>have</a:t>
              </a:r>
              <a:r>
                <a:rPr lang="en-US" sz="100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or </a:t>
              </a:r>
              <a:r>
                <a:rPr lang="en-US" sz="1000" b="1" i="1" dirty="0">
                  <a:solidFill>
                    <a:srgbClr val="5F9842"/>
                  </a:solidFill>
                  <a:latin typeface="Arial" charset="0"/>
                  <a:ea typeface="Arial" charset="0"/>
                  <a:cs typeface="Arial" charset="0"/>
                </a:rPr>
                <a:t>has</a:t>
              </a:r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.</a:t>
              </a:r>
            </a:p>
            <a:p>
              <a:endParaRPr lang="en" sz="1000" b="1" dirty="0"/>
            </a:p>
          </p:txBody>
        </p:sp>
        <p:grpSp>
          <p:nvGrpSpPr>
            <p:cNvPr id="89" name="Shape 337"/>
            <p:cNvGrpSpPr/>
            <p:nvPr/>
          </p:nvGrpSpPr>
          <p:grpSpPr>
            <a:xfrm>
              <a:off x="6578280" y="3763650"/>
              <a:ext cx="262436" cy="241353"/>
              <a:chOff x="4503985" y="1347521"/>
              <a:chExt cx="297600" cy="297600"/>
            </a:xfrm>
          </p:grpSpPr>
          <p:sp>
            <p:nvSpPr>
              <p:cNvPr id="90" name="Shape 338"/>
              <p:cNvSpPr/>
              <p:nvPr/>
            </p:nvSpPr>
            <p:spPr>
              <a:xfrm>
                <a:off x="4503985" y="1347521"/>
                <a:ext cx="297600" cy="297600"/>
              </a:xfrm>
              <a:prstGeom prst="ellipse">
                <a:avLst/>
              </a:prstGeom>
              <a:solidFill>
                <a:srgbClr val="E3AC23"/>
              </a:solidFill>
              <a:ln w="38100" cap="flat" cmpd="sng">
                <a:solidFill>
                  <a:srgbClr val="FABF1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91" name="Shape 339"/>
              <p:cNvSpPr/>
              <p:nvPr/>
            </p:nvSpPr>
            <p:spPr>
              <a:xfrm>
                <a:off x="4589226" y="1431388"/>
                <a:ext cx="132600" cy="1146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92" name="Shape 380"/>
          <p:cNvSpPr txBox="1"/>
          <p:nvPr/>
        </p:nvSpPr>
        <p:spPr>
          <a:xfrm>
            <a:off x="555969" y="7199430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Describes an event in the future</a:t>
            </a:r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Shape 321"/>
          <p:cNvSpPr/>
          <p:nvPr/>
        </p:nvSpPr>
        <p:spPr>
          <a:xfrm>
            <a:off x="3895678" y="7240710"/>
            <a:ext cx="2889504" cy="282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train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will leave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soon.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Shape 380"/>
          <p:cNvSpPr txBox="1"/>
          <p:nvPr/>
        </p:nvSpPr>
        <p:spPr>
          <a:xfrm>
            <a:off x="555969" y="1189963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How to form it: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Shape 380"/>
          <p:cNvSpPr txBox="1"/>
          <p:nvPr/>
        </p:nvSpPr>
        <p:spPr>
          <a:xfrm>
            <a:off x="555969" y="4759955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How to form it</a:t>
            </a:r>
            <a:r>
              <a:rPr lang="en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endParaRPr lang="en-US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Shape 380"/>
          <p:cNvSpPr txBox="1"/>
          <p:nvPr/>
        </p:nvSpPr>
        <p:spPr>
          <a:xfrm>
            <a:off x="825090" y="7913787"/>
            <a:ext cx="2474488" cy="2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Use the verb “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will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”</a:t>
            </a:r>
            <a:endParaRPr lang="en" sz="12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4956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499</Words>
  <Application>Microsoft Macintosh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Lato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Choose the right verb tense: Putting it all together</dc:title>
  <dc:subject/>
  <dc:creator>College for America</dc:creator>
  <cp:keywords/>
  <dc:description/>
  <cp:lastModifiedBy>Chris Glendening</cp:lastModifiedBy>
  <cp:revision>105</cp:revision>
  <cp:lastPrinted>2016-08-24T15:39:15Z</cp:lastPrinted>
  <dcterms:created xsi:type="dcterms:W3CDTF">2016-08-19T15:03:44Z</dcterms:created>
  <dcterms:modified xsi:type="dcterms:W3CDTF">2016-12-09T18:40:32Z</dcterms:modified>
  <cp:category/>
</cp:coreProperties>
</file>