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</p:sldMasterIdLst>
  <p:notesMasterIdLst>
    <p:notesMasterId r:id="rId3"/>
  </p:notesMasterIdLst>
  <p:sldIdLst>
    <p:sldId id="259" r:id="rId2"/>
  </p:sldIdLst>
  <p:sldSz cx="7772400" cy="6400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B1C0"/>
    <a:srgbClr val="552656"/>
    <a:srgbClr val="02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97"/>
  </p:normalViewPr>
  <p:slideViewPr>
    <p:cSldViewPr snapToGrid="0">
      <p:cViewPr varScale="1">
        <p:scale>
          <a:sx n="111" d="100"/>
          <a:sy n="111" d="100"/>
        </p:scale>
        <p:origin x="2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347788" y="685800"/>
            <a:ext cx="41624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15216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347788" y="685800"/>
            <a:ext cx="41624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93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64952" y="926583"/>
            <a:ext cx="7242510" cy="255434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64945" y="3526912"/>
            <a:ext cx="7242510" cy="98634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201588" y="5803114"/>
            <a:ext cx="466395" cy="4898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4945" y="1376512"/>
            <a:ext cx="7242510" cy="244346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64945" y="3922770"/>
            <a:ext cx="7242510" cy="16187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201588" y="5803114"/>
            <a:ext cx="466395" cy="4898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201588" y="5803114"/>
            <a:ext cx="466395" cy="4898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64945" y="2676615"/>
            <a:ext cx="7242510" cy="104757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201588" y="5803114"/>
            <a:ext cx="466395" cy="4898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64945" y="553810"/>
            <a:ext cx="7242510" cy="71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64945" y="1434191"/>
            <a:ext cx="7242510" cy="4251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201588" y="5803114"/>
            <a:ext cx="466395" cy="4898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64945" y="553810"/>
            <a:ext cx="7242510" cy="71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64945" y="1434191"/>
            <a:ext cx="3399915" cy="4251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107540" y="1434191"/>
            <a:ext cx="3399915" cy="4251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01588" y="5803114"/>
            <a:ext cx="466395" cy="4898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4945" y="553810"/>
            <a:ext cx="7242510" cy="71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201588" y="5803114"/>
            <a:ext cx="466395" cy="4898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64945" y="691414"/>
            <a:ext cx="2386800" cy="94042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64945" y="1729281"/>
            <a:ext cx="2386800" cy="395658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201588" y="5803114"/>
            <a:ext cx="466395" cy="4898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16713" y="560188"/>
            <a:ext cx="5412630" cy="509077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201588" y="5803114"/>
            <a:ext cx="466395" cy="4898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886200" y="-156"/>
            <a:ext cx="3886200" cy="64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5675" y="1534618"/>
            <a:ext cx="3438420" cy="184464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25675" y="3488272"/>
            <a:ext cx="3438420" cy="153701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198575" y="901072"/>
            <a:ext cx="3261450" cy="459834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201588" y="5803114"/>
            <a:ext cx="466395" cy="4898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64945" y="5264717"/>
            <a:ext cx="5098980" cy="75301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201588" y="5803114"/>
            <a:ext cx="466395" cy="4898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64945" y="553810"/>
            <a:ext cx="7242510" cy="71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64945" y="1434191"/>
            <a:ext cx="7242510" cy="4251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201588" y="5803114"/>
            <a:ext cx="466395" cy="4898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4704336" y="4593611"/>
            <a:ext cx="2301000" cy="52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AEB1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10" name="Shape 310"/>
          <p:cNvGrpSpPr/>
          <p:nvPr/>
        </p:nvGrpSpPr>
        <p:grpSpPr>
          <a:xfrm>
            <a:off x="4828806" y="4708070"/>
            <a:ext cx="297608" cy="297608"/>
            <a:chOff x="1552350" y="2791825"/>
            <a:chExt cx="433200" cy="433200"/>
          </a:xfrm>
        </p:grpSpPr>
        <p:sp>
          <p:nvSpPr>
            <p:cNvPr id="311" name="Shape 311"/>
            <p:cNvSpPr/>
            <p:nvPr/>
          </p:nvSpPr>
          <p:spPr>
            <a:xfrm>
              <a:off x="1552350" y="2791825"/>
              <a:ext cx="433200" cy="433200"/>
            </a:xfrm>
            <a:prstGeom prst="ellipse">
              <a:avLst/>
            </a:prstGeom>
            <a:solidFill>
              <a:srgbClr val="E16445"/>
            </a:solidFill>
            <a:ln w="28575" cap="flat" cmpd="sng">
              <a:solidFill>
                <a:srgbClr val="EC998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 rot="-2700000">
              <a:off x="1649910" y="2991227"/>
              <a:ext cx="238012" cy="343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 rot="2700000">
              <a:off x="1649885" y="2991177"/>
              <a:ext cx="238012" cy="343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14" name="Shape 314"/>
          <p:cNvSpPr txBox="1"/>
          <p:nvPr/>
        </p:nvSpPr>
        <p:spPr>
          <a:xfrm>
            <a:off x="5121350" y="4715869"/>
            <a:ext cx="1999500" cy="2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10000"/>
            </a:pPr>
            <a:r>
              <a:rPr lang="en" sz="1000" b="1" dirty="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Do not use an APOSTROPHE</a:t>
            </a:r>
          </a:p>
        </p:txBody>
      </p:sp>
      <p:sp>
        <p:nvSpPr>
          <p:cNvPr id="315" name="Shape 315"/>
          <p:cNvSpPr/>
          <p:nvPr/>
        </p:nvSpPr>
        <p:spPr>
          <a:xfrm>
            <a:off x="4689986" y="1149616"/>
            <a:ext cx="2301000" cy="52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AEB1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1315841" y="1146230"/>
            <a:ext cx="1097358" cy="2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" sz="1200" dirty="0">
                <a:latin typeface="Lato" panose="020F0502020204030203" pitchFamily="34" charset="0"/>
              </a:rPr>
              <a:t>Add an </a:t>
            </a:r>
            <a:r>
              <a:rPr lang="en" sz="1200" b="1" dirty="0">
                <a:solidFill>
                  <a:srgbClr val="5F9842"/>
                </a:solidFill>
                <a:latin typeface="Lato" panose="020F0502020204030203" pitchFamily="34" charset="0"/>
              </a:rPr>
              <a:t>-s</a:t>
            </a:r>
            <a:r>
              <a:rPr lang="en" sz="1200" dirty="0">
                <a:latin typeface="Lato" panose="020F0502020204030203" pitchFamily="34" charset="0"/>
              </a:rPr>
              <a:t>: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10794" y="613202"/>
            <a:ext cx="5358384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Plural nouns</a:t>
            </a:r>
            <a:r>
              <a:rPr lang="en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 More than one of a person, place, or thing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222597" y="1536816"/>
            <a:ext cx="1217653" cy="2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" sz="1200" dirty="0">
                <a:latin typeface="Lato" panose="020F0502020204030203" pitchFamily="34" charset="0"/>
              </a:rPr>
              <a:t>Add an </a:t>
            </a:r>
            <a:r>
              <a:rPr lang="en" sz="1200" b="1" dirty="0">
                <a:solidFill>
                  <a:srgbClr val="5F9842"/>
                </a:solidFill>
                <a:latin typeface="Lato" panose="020F0502020204030203" pitchFamily="34" charset="0"/>
              </a:rPr>
              <a:t>-es</a:t>
            </a:r>
            <a:r>
              <a:rPr lang="en" sz="1200" dirty="0">
                <a:latin typeface="Lato" panose="020F0502020204030203" pitchFamily="34" charset="0"/>
              </a:rPr>
              <a:t>: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9298" y="1968234"/>
            <a:ext cx="2404791" cy="2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" sz="1200" dirty="0">
                <a:latin typeface="Lato" panose="020F0502020204030203" pitchFamily="34" charset="0"/>
              </a:rPr>
              <a:t>Remove the </a:t>
            </a:r>
            <a:r>
              <a:rPr lang="en" sz="1200" dirty="0">
                <a:solidFill>
                  <a:srgbClr val="E16445"/>
                </a:solidFill>
                <a:latin typeface="Lato" panose="020F0502020204030203" pitchFamily="34" charset="0"/>
              </a:rPr>
              <a:t>y</a:t>
            </a:r>
            <a:r>
              <a:rPr lang="en" sz="1200" dirty="0">
                <a:latin typeface="Lato" panose="020F0502020204030203" pitchFamily="34" charset="0"/>
              </a:rPr>
              <a:t> and add an </a:t>
            </a:r>
            <a:r>
              <a:rPr lang="en" sz="1200" b="1" dirty="0">
                <a:solidFill>
                  <a:srgbClr val="5F9842"/>
                </a:solidFill>
                <a:latin typeface="Lato" panose="020F0502020204030203" pitchFamily="34" charset="0"/>
              </a:rPr>
              <a:t>-ies</a:t>
            </a:r>
            <a:r>
              <a:rPr lang="en" sz="1200" dirty="0">
                <a:latin typeface="Lato" panose="020F0502020204030203" pitchFamily="34" charset="0"/>
              </a:rPr>
              <a:t>: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003191" y="2357303"/>
            <a:ext cx="1439634" cy="2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" sz="1200" dirty="0">
                <a:latin typeface="Lato" panose="020F0502020204030203" pitchFamily="34" charset="0"/>
              </a:rPr>
              <a:t>Irregular cases:</a:t>
            </a:r>
          </a:p>
        </p:txBody>
      </p:sp>
      <p:sp>
        <p:nvSpPr>
          <p:cNvPr id="321" name="Shape 321"/>
          <p:cNvSpPr/>
          <p:nvPr/>
        </p:nvSpPr>
        <p:spPr>
          <a:xfrm>
            <a:off x="2497400" y="1174025"/>
            <a:ext cx="775593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cat </a:t>
            </a:r>
            <a:r>
              <a:rPr lang="en" sz="12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s</a:t>
            </a:r>
          </a:p>
        </p:txBody>
      </p:sp>
      <p:sp>
        <p:nvSpPr>
          <p:cNvPr id="322" name="Shape 322"/>
          <p:cNvSpPr/>
          <p:nvPr/>
        </p:nvSpPr>
        <p:spPr>
          <a:xfrm>
            <a:off x="2497400" y="1579000"/>
            <a:ext cx="1051640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match </a:t>
            </a:r>
            <a:r>
              <a:rPr lang="en" sz="12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es</a:t>
            </a:r>
          </a:p>
        </p:txBody>
      </p:sp>
      <p:sp>
        <p:nvSpPr>
          <p:cNvPr id="323" name="Shape 323"/>
          <p:cNvSpPr/>
          <p:nvPr/>
        </p:nvSpPr>
        <p:spPr>
          <a:xfrm>
            <a:off x="2497400" y="1983975"/>
            <a:ext cx="1188030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beauty </a:t>
            </a:r>
            <a:r>
              <a:rPr lang="en" sz="12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i </a:t>
            </a: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2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es</a:t>
            </a:r>
          </a:p>
        </p:txBody>
      </p:sp>
      <p:sp>
        <p:nvSpPr>
          <p:cNvPr id="324" name="Shape 324"/>
          <p:cNvSpPr/>
          <p:nvPr/>
        </p:nvSpPr>
        <p:spPr>
          <a:xfrm>
            <a:off x="2491491" y="2391648"/>
            <a:ext cx="777240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mouse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674206" y="1147593"/>
            <a:ext cx="725100" cy="17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dirty="0">
                <a:latin typeface="Lato" panose="020F0502020204030203" pitchFamily="34" charset="0"/>
              </a:rPr>
              <a:t>cats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663340" y="1549626"/>
            <a:ext cx="833564" cy="1569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dirty="0">
                <a:latin typeface="Lato" panose="020F0502020204030203" pitchFamily="34" charset="0"/>
              </a:rPr>
              <a:t>matches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681450" y="1938975"/>
            <a:ext cx="908575" cy="192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dirty="0">
                <a:latin typeface="Lato" panose="020F0502020204030203" pitchFamily="34" charset="0"/>
              </a:rPr>
              <a:t>beauties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3703486" y="2357969"/>
            <a:ext cx="725100" cy="17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dirty="0">
                <a:latin typeface="Lato" panose="020F0502020204030203" pitchFamily="34" charset="0"/>
              </a:rPr>
              <a:t>mice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 flipH="1">
            <a:off x="3397428" y="2541398"/>
            <a:ext cx="297600" cy="3300"/>
          </a:xfrm>
          <a:prstGeom prst="straightConnector1">
            <a:avLst/>
          </a:prstGeom>
          <a:noFill/>
          <a:ln w="19050" cap="flat" cmpd="sng">
            <a:solidFill>
              <a:srgbClr val="5F984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330" name="Shape 330"/>
          <p:cNvGrpSpPr/>
          <p:nvPr/>
        </p:nvGrpSpPr>
        <p:grpSpPr>
          <a:xfrm>
            <a:off x="4780583" y="1259309"/>
            <a:ext cx="297608" cy="297608"/>
            <a:chOff x="1552350" y="2791825"/>
            <a:chExt cx="433200" cy="433200"/>
          </a:xfrm>
        </p:grpSpPr>
        <p:sp>
          <p:nvSpPr>
            <p:cNvPr id="331" name="Shape 331"/>
            <p:cNvSpPr/>
            <p:nvPr/>
          </p:nvSpPr>
          <p:spPr>
            <a:xfrm>
              <a:off x="1552350" y="2791825"/>
              <a:ext cx="433200" cy="433200"/>
            </a:xfrm>
            <a:prstGeom prst="ellipse">
              <a:avLst/>
            </a:prstGeom>
            <a:solidFill>
              <a:srgbClr val="E16445"/>
            </a:solidFill>
            <a:ln w="28575" cap="flat" cmpd="sng">
              <a:solidFill>
                <a:srgbClr val="EC998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 rot="-2700000">
              <a:off x="1649910" y="2991227"/>
              <a:ext cx="238012" cy="343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 rot="2700000">
              <a:off x="1649885" y="2991177"/>
              <a:ext cx="238012" cy="343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34" name="Shape 334"/>
          <p:cNvSpPr txBox="1"/>
          <p:nvPr/>
        </p:nvSpPr>
        <p:spPr>
          <a:xfrm>
            <a:off x="5091806" y="1267108"/>
            <a:ext cx="1933200" cy="2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b="1" dirty="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rPr>
              <a:t>Do not use an APOSTROPHE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462785" y="2346680"/>
            <a:ext cx="2400887" cy="29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dirty="0"/>
              <a:t>Remember to check a dictionary for </a:t>
            </a:r>
            <a:r>
              <a:rPr lang="en" sz="1000" b="1" dirty="0"/>
              <a:t>irregular cases</a:t>
            </a:r>
          </a:p>
        </p:txBody>
      </p:sp>
      <p:grpSp>
        <p:nvGrpSpPr>
          <p:cNvPr id="336" name="Shape 336"/>
          <p:cNvGrpSpPr/>
          <p:nvPr/>
        </p:nvGrpSpPr>
        <p:grpSpPr>
          <a:xfrm>
            <a:off x="4230570" y="2425283"/>
            <a:ext cx="241264" cy="241353"/>
            <a:chOff x="4503985" y="1347521"/>
            <a:chExt cx="297600" cy="297600"/>
          </a:xfrm>
        </p:grpSpPr>
        <p:sp>
          <p:nvSpPr>
            <p:cNvPr id="337" name="Shape 337"/>
            <p:cNvSpPr/>
            <p:nvPr/>
          </p:nvSpPr>
          <p:spPr>
            <a:xfrm>
              <a:off x="4503985" y="1347521"/>
              <a:ext cx="297600" cy="297600"/>
            </a:xfrm>
            <a:prstGeom prst="ellipse">
              <a:avLst/>
            </a:prstGeom>
            <a:solidFill>
              <a:srgbClr val="E3AC23"/>
            </a:solidFill>
            <a:ln w="38100" cap="flat" cmpd="sng">
              <a:solidFill>
                <a:srgbClr val="FABF1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589226" y="1431388"/>
              <a:ext cx="132600" cy="1146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39" name="Shape 339"/>
          <p:cNvCxnSpPr/>
          <p:nvPr/>
        </p:nvCxnSpPr>
        <p:spPr>
          <a:xfrm>
            <a:off x="231150" y="2858419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0" name="Shape 340"/>
          <p:cNvSpPr txBox="1"/>
          <p:nvPr/>
        </p:nvSpPr>
        <p:spPr>
          <a:xfrm>
            <a:off x="590713" y="3246437"/>
            <a:ext cx="1827711" cy="2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dirty="0">
                <a:solidFill>
                  <a:srgbClr val="411A41"/>
                </a:solidFill>
                <a:latin typeface="Lato" panose="020F0502020204030203" pitchFamily="34" charset="0"/>
              </a:rPr>
              <a:t>Singular</a:t>
            </a:r>
          </a:p>
          <a:p>
            <a:r>
              <a:rPr lang="en" sz="1200" dirty="0">
                <a:latin typeface="Lato" panose="020F0502020204030203" pitchFamily="34" charset="0"/>
              </a:rPr>
              <a:t>Add an </a:t>
            </a:r>
            <a:r>
              <a:rPr lang="en" sz="1200" dirty="0">
                <a:solidFill>
                  <a:srgbClr val="5F9842"/>
                </a:solidFill>
                <a:latin typeface="Lato" panose="020F0502020204030203" pitchFamily="34" charset="0"/>
              </a:rPr>
              <a:t>apostrophe</a:t>
            </a:r>
            <a:r>
              <a:rPr lang="en" sz="1200" dirty="0">
                <a:latin typeface="Lato" panose="020F0502020204030203" pitchFamily="34" charset="0"/>
              </a:rPr>
              <a:t> </a:t>
            </a:r>
            <a:r>
              <a:rPr lang="en" sz="1200" b="1" dirty="0">
                <a:solidFill>
                  <a:srgbClr val="5F9842"/>
                </a:solidFill>
                <a:latin typeface="Lato" panose="020F0502020204030203" pitchFamily="34" charset="0"/>
              </a:rPr>
              <a:t>+ s</a:t>
            </a:r>
            <a:r>
              <a:rPr lang="en" sz="1200" dirty="0">
                <a:latin typeface="Lato" panose="020F0502020204030203" pitchFamily="34" charset="0"/>
              </a:rPr>
              <a:t>: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75559" y="3686785"/>
            <a:ext cx="1938000" cy="2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dirty="0">
                <a:solidFill>
                  <a:srgbClr val="411A41"/>
                </a:solidFill>
                <a:latin typeface="Lato" panose="020F0502020204030203" pitchFamily="34" charset="0"/>
              </a:rPr>
              <a:t>Plural</a:t>
            </a:r>
          </a:p>
          <a:p>
            <a:r>
              <a:rPr lang="en" sz="1200" dirty="0">
                <a:latin typeface="Lato" panose="020F0502020204030203" pitchFamily="34" charset="0"/>
              </a:rPr>
              <a:t>Add an </a:t>
            </a:r>
            <a:r>
              <a:rPr lang="en" sz="1200" dirty="0">
                <a:solidFill>
                  <a:srgbClr val="5F9842"/>
                </a:solidFill>
                <a:latin typeface="Lato" panose="020F0502020204030203" pitchFamily="34" charset="0"/>
              </a:rPr>
              <a:t>apostrophe</a:t>
            </a:r>
            <a:r>
              <a:rPr lang="en" sz="1200" dirty="0">
                <a:latin typeface="Lato" panose="020F0502020204030203" pitchFamily="34" charset="0"/>
              </a:rPr>
              <a:t> only: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05329" y="4841417"/>
            <a:ext cx="1507870" cy="2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" sz="1200" dirty="0">
                <a:latin typeface="Lato" panose="020F0502020204030203" pitchFamily="34" charset="0"/>
              </a:rPr>
              <a:t>NO apostrophe: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408622" y="2804530"/>
            <a:ext cx="5358384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Possessive nouns: </a:t>
            </a:r>
            <a:r>
              <a:rPr lang="en" sz="16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Show ownership</a:t>
            </a:r>
          </a:p>
        </p:txBody>
      </p:sp>
      <p:sp>
        <p:nvSpPr>
          <p:cNvPr id="344" name="Shape 344"/>
          <p:cNvSpPr/>
          <p:nvPr/>
        </p:nvSpPr>
        <p:spPr>
          <a:xfrm>
            <a:off x="2497400" y="3476500"/>
            <a:ext cx="966900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cat </a:t>
            </a:r>
            <a:r>
              <a:rPr lang="en" sz="12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’ </a:t>
            </a:r>
            <a:r>
              <a:rPr lang="en" sz="12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 s</a:t>
            </a:r>
          </a:p>
        </p:txBody>
      </p:sp>
      <p:sp>
        <p:nvSpPr>
          <p:cNvPr id="345" name="Shape 345"/>
          <p:cNvSpPr/>
          <p:nvPr/>
        </p:nvSpPr>
        <p:spPr>
          <a:xfrm>
            <a:off x="2497400" y="3881475"/>
            <a:ext cx="778800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cats </a:t>
            </a:r>
            <a:r>
              <a:rPr lang="en" sz="12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’</a:t>
            </a:r>
          </a:p>
        </p:txBody>
      </p:sp>
      <p:sp>
        <p:nvSpPr>
          <p:cNvPr id="346" name="Shape 346"/>
          <p:cNvSpPr/>
          <p:nvPr/>
        </p:nvSpPr>
        <p:spPr>
          <a:xfrm>
            <a:off x="2529438" y="5688609"/>
            <a:ext cx="574200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its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3598350" y="3431500"/>
            <a:ext cx="725100" cy="17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dirty="0">
                <a:latin typeface="Lato" panose="020F0502020204030203" pitchFamily="34" charset="0"/>
              </a:rPr>
              <a:t>cat’s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596424" y="3852100"/>
            <a:ext cx="725100" cy="17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dirty="0">
                <a:latin typeface="Lato" panose="020F0502020204030203" pitchFamily="34" charset="0"/>
              </a:rPr>
              <a:t>cats’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4486666" y="3865449"/>
            <a:ext cx="2330796" cy="29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dirty="0"/>
              <a:t>Do not add an</a:t>
            </a:r>
            <a:r>
              <a:rPr lang="en" sz="1000" dirty="0">
                <a:solidFill>
                  <a:srgbClr val="E16445"/>
                </a:solidFill>
              </a:rPr>
              <a:t> -</a:t>
            </a:r>
            <a:r>
              <a:rPr lang="en" sz="1000" b="1" dirty="0">
                <a:solidFill>
                  <a:srgbClr val="E16445"/>
                </a:solidFill>
              </a:rPr>
              <a:t>s</a:t>
            </a:r>
            <a:r>
              <a:rPr lang="en" sz="1000" dirty="0"/>
              <a:t> after the apostrophe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231150" y="4402352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1" name="Shape 351"/>
          <p:cNvSpPr txBox="1"/>
          <p:nvPr/>
        </p:nvSpPr>
        <p:spPr>
          <a:xfrm>
            <a:off x="410794" y="4346110"/>
            <a:ext cx="5358384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Possessive pronouns:</a:t>
            </a:r>
          </a:p>
        </p:txBody>
      </p:sp>
      <p:sp>
        <p:nvSpPr>
          <p:cNvPr id="352" name="Shape 352"/>
          <p:cNvSpPr/>
          <p:nvPr/>
        </p:nvSpPr>
        <p:spPr>
          <a:xfrm>
            <a:off x="2528713" y="5287878"/>
            <a:ext cx="574200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his</a:t>
            </a:r>
          </a:p>
        </p:txBody>
      </p:sp>
      <p:sp>
        <p:nvSpPr>
          <p:cNvPr id="353" name="Shape 353"/>
          <p:cNvSpPr/>
          <p:nvPr/>
        </p:nvSpPr>
        <p:spPr>
          <a:xfrm>
            <a:off x="2528713" y="4903485"/>
            <a:ext cx="574200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her</a:t>
            </a:r>
          </a:p>
        </p:txBody>
      </p:sp>
      <p:grpSp>
        <p:nvGrpSpPr>
          <p:cNvPr id="354" name="Shape 354"/>
          <p:cNvGrpSpPr/>
          <p:nvPr/>
        </p:nvGrpSpPr>
        <p:grpSpPr>
          <a:xfrm>
            <a:off x="4245882" y="3899219"/>
            <a:ext cx="256107" cy="244931"/>
            <a:chOff x="1552350" y="2791825"/>
            <a:chExt cx="433200" cy="433200"/>
          </a:xfrm>
        </p:grpSpPr>
        <p:sp>
          <p:nvSpPr>
            <p:cNvPr id="355" name="Shape 355"/>
            <p:cNvSpPr/>
            <p:nvPr/>
          </p:nvSpPr>
          <p:spPr>
            <a:xfrm>
              <a:off x="1552350" y="2791825"/>
              <a:ext cx="433200" cy="433200"/>
            </a:xfrm>
            <a:prstGeom prst="ellipse">
              <a:avLst/>
            </a:prstGeom>
            <a:solidFill>
              <a:srgbClr val="E16445"/>
            </a:solidFill>
            <a:ln w="28575" cap="flat" cmpd="sng">
              <a:solidFill>
                <a:srgbClr val="EC998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 rot="-2700000">
              <a:off x="1649910" y="2991227"/>
              <a:ext cx="238012" cy="343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 rot="2700000">
              <a:off x="1649885" y="2991177"/>
              <a:ext cx="238012" cy="343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58" name="Shape 358"/>
          <p:cNvCxnSpPr/>
          <p:nvPr/>
        </p:nvCxnSpPr>
        <p:spPr>
          <a:xfrm rot="10800000" flipH="1">
            <a:off x="3046115" y="2095462"/>
            <a:ext cx="83400" cy="65100"/>
          </a:xfrm>
          <a:prstGeom prst="straightConnector1">
            <a:avLst/>
          </a:prstGeom>
          <a:noFill/>
          <a:ln w="19050" cap="flat" cmpd="sng">
            <a:solidFill>
              <a:srgbClr val="E16445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9" name="Shape 359"/>
          <p:cNvSpPr/>
          <p:nvPr/>
        </p:nvSpPr>
        <p:spPr>
          <a:xfrm>
            <a:off x="4690075" y="3016261"/>
            <a:ext cx="2301000" cy="52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AEB1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60" name="Shape 360"/>
          <p:cNvGrpSpPr/>
          <p:nvPr/>
        </p:nvGrpSpPr>
        <p:grpSpPr>
          <a:xfrm>
            <a:off x="3272993" y="5707018"/>
            <a:ext cx="246442" cy="244954"/>
            <a:chOff x="4503985" y="4707421"/>
            <a:chExt cx="297600" cy="297600"/>
          </a:xfrm>
        </p:grpSpPr>
        <p:sp>
          <p:nvSpPr>
            <p:cNvPr id="361" name="Shape 361"/>
            <p:cNvSpPr/>
            <p:nvPr/>
          </p:nvSpPr>
          <p:spPr>
            <a:xfrm>
              <a:off x="4503985" y="4707421"/>
              <a:ext cx="297600" cy="297600"/>
            </a:xfrm>
            <a:prstGeom prst="ellipse">
              <a:avLst/>
            </a:prstGeom>
            <a:solidFill>
              <a:srgbClr val="E3AC23"/>
            </a:solidFill>
            <a:ln w="19050" cap="flat" cmpd="sng">
              <a:solidFill>
                <a:srgbClr val="FABF1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589226" y="4791288"/>
              <a:ext cx="132600" cy="1146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63" name="Shape 363"/>
          <p:cNvSpPr txBox="1"/>
          <p:nvPr/>
        </p:nvSpPr>
        <p:spPr>
          <a:xfrm>
            <a:off x="3502698" y="5666775"/>
            <a:ext cx="2512714" cy="29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b="1" dirty="0"/>
              <a:t>Do not use </a:t>
            </a:r>
            <a:r>
              <a:rPr lang="en" sz="1000" b="1" dirty="0">
                <a:solidFill>
                  <a:srgbClr val="E16445"/>
                </a:solidFill>
              </a:rPr>
              <a:t>it’s</a:t>
            </a:r>
            <a:r>
              <a:rPr lang="en" sz="1000" dirty="0"/>
              <a:t> to show possession.</a:t>
            </a:r>
          </a:p>
        </p:txBody>
      </p:sp>
      <p:cxnSp>
        <p:nvCxnSpPr>
          <p:cNvPr id="364" name="Shape 364"/>
          <p:cNvCxnSpPr>
            <a:stCxn id="323" idx="2"/>
          </p:cNvCxnSpPr>
          <p:nvPr/>
        </p:nvCxnSpPr>
        <p:spPr>
          <a:xfrm flipH="1">
            <a:off x="3043551" y="2265975"/>
            <a:ext cx="4786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5" name="Shape 365"/>
          <p:cNvSpPr txBox="1"/>
          <p:nvPr/>
        </p:nvSpPr>
        <p:spPr>
          <a:xfrm>
            <a:off x="5086629" y="3119844"/>
            <a:ext cx="1999500" cy="2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DO  use an APOSTROPHE</a:t>
            </a:r>
          </a:p>
        </p:txBody>
      </p:sp>
      <p:grpSp>
        <p:nvGrpSpPr>
          <p:cNvPr id="366" name="Shape 366"/>
          <p:cNvGrpSpPr/>
          <p:nvPr/>
        </p:nvGrpSpPr>
        <p:grpSpPr>
          <a:xfrm>
            <a:off x="4791220" y="3118595"/>
            <a:ext cx="297619" cy="281980"/>
            <a:chOff x="5659451" y="2680924"/>
            <a:chExt cx="404100" cy="404100"/>
          </a:xfrm>
        </p:grpSpPr>
        <p:sp>
          <p:nvSpPr>
            <p:cNvPr id="367" name="Shape 367"/>
            <p:cNvSpPr/>
            <p:nvPr/>
          </p:nvSpPr>
          <p:spPr>
            <a:xfrm>
              <a:off x="5659451" y="2680924"/>
              <a:ext cx="404100" cy="404100"/>
            </a:xfrm>
            <a:prstGeom prst="ellipse">
              <a:avLst/>
            </a:prstGeom>
            <a:solidFill>
              <a:srgbClr val="5F9842"/>
            </a:solidFill>
            <a:ln w="28575" cap="flat" cmpd="sng">
              <a:solidFill>
                <a:srgbClr val="75B4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 rot="2597919">
              <a:off x="5743369" y="2916468"/>
              <a:ext cx="107173" cy="311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 rot="8004825">
              <a:off x="5791922" y="2868055"/>
              <a:ext cx="206908" cy="311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3" name="Shape 317"/>
          <p:cNvSpPr txBox="1"/>
          <p:nvPr/>
        </p:nvSpPr>
        <p:spPr>
          <a:xfrm>
            <a:off x="121227" y="286639"/>
            <a:ext cx="5388321" cy="909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Plural</a:t>
            </a:r>
            <a:r>
              <a:rPr lang="en-US" sz="20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20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0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20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possessive</a:t>
            </a:r>
            <a:r>
              <a:rPr lang="en-US" sz="20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s: </a:t>
            </a:r>
            <a:r>
              <a:rPr lang="en-US" sz="20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Putting it all together</a:t>
            </a:r>
            <a:endParaRPr lang="en" sz="20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" name="Shape 339"/>
          <p:cNvCxnSpPr/>
          <p:nvPr/>
        </p:nvCxnSpPr>
        <p:spPr>
          <a:xfrm>
            <a:off x="231150" y="681387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138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Lato</vt:lpstr>
      <vt:lpstr>Arial</vt:lpstr>
      <vt:lpstr>simple-light-2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Plurals and possessives: Putting it all together</dc:title>
  <dc:subject/>
  <dc:creator>College for America</dc:creator>
  <cp:keywords/>
  <dc:description/>
  <cp:lastModifiedBy>Chris Glendening</cp:lastModifiedBy>
  <cp:revision>12</cp:revision>
  <dcterms:modified xsi:type="dcterms:W3CDTF">2016-12-09T18:48:27Z</dcterms:modified>
  <cp:category/>
</cp:coreProperties>
</file>