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2" r:id="rId1"/>
  </p:sldMasterIdLst>
  <p:notesMasterIdLst>
    <p:notesMasterId r:id="rId3"/>
  </p:notesMasterIdLst>
  <p:sldIdLst>
    <p:sldId id="268" r:id="rId2"/>
  </p:sldIdLst>
  <p:sldSz cx="7315200" cy="4572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440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9842"/>
    <a:srgbClr val="552656"/>
    <a:srgbClr val="F79A1F"/>
    <a:srgbClr val="FEF6DE"/>
    <a:srgbClr val="FAC0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 autoAdjust="0"/>
    <p:restoredTop sz="94697" autoAdjust="0"/>
  </p:normalViewPr>
  <p:slideViewPr>
    <p:cSldViewPr snapToGrid="0">
      <p:cViewPr varScale="1">
        <p:scale>
          <a:sx n="155" d="100"/>
          <a:sy n="155" d="100"/>
        </p:scale>
        <p:origin x="1192" y="184"/>
      </p:cViewPr>
      <p:guideLst>
        <p:guide orient="horz" pos="1440"/>
        <p:guide pos="23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1966938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249366" y="661845"/>
            <a:ext cx="6816480" cy="1824533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249360" y="2519222"/>
            <a:ext cx="6816480" cy="704533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6777966" y="4145081"/>
            <a:ext cx="438960" cy="349867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249360" y="983222"/>
            <a:ext cx="6816480" cy="1745333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249360" y="2801978"/>
            <a:ext cx="6816480" cy="1156267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6777966" y="4145081"/>
            <a:ext cx="438960" cy="349867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6777966" y="4145081"/>
            <a:ext cx="438960" cy="349867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249360" y="1911867"/>
            <a:ext cx="6816480" cy="748267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6777966" y="4145081"/>
            <a:ext cx="438960" cy="349867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249360" y="395578"/>
            <a:ext cx="6816480" cy="509067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249360" y="1024422"/>
            <a:ext cx="6816480" cy="3036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6777966" y="4145081"/>
            <a:ext cx="438960" cy="349867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249360" y="395578"/>
            <a:ext cx="6816480" cy="509067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249360" y="1024422"/>
            <a:ext cx="3199920" cy="3036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3865920" y="1024422"/>
            <a:ext cx="3199920" cy="3036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6777966" y="4145081"/>
            <a:ext cx="438960" cy="349867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249360" y="395578"/>
            <a:ext cx="6816480" cy="509067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6777966" y="4145081"/>
            <a:ext cx="438960" cy="349867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249360" y="493867"/>
            <a:ext cx="2246400" cy="671733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249360" y="1235200"/>
            <a:ext cx="2246400" cy="2826133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6777966" y="4145081"/>
            <a:ext cx="438960" cy="349867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92200" y="400133"/>
            <a:ext cx="5094240" cy="3636267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6777966" y="4145081"/>
            <a:ext cx="438960" cy="349867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3657600" y="-111"/>
            <a:ext cx="3657600" cy="4572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12400" y="1096156"/>
            <a:ext cx="3236160" cy="1317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12400" y="2491622"/>
            <a:ext cx="3236160" cy="1097867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3951600" y="643622"/>
            <a:ext cx="3069600" cy="3284533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6777966" y="4145081"/>
            <a:ext cx="438960" cy="349867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249360" y="3760511"/>
            <a:ext cx="4799040" cy="537867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6777966" y="4145081"/>
            <a:ext cx="438960" cy="349867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49360" y="395578"/>
            <a:ext cx="6816480" cy="5090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249360" y="1024422"/>
            <a:ext cx="6816480" cy="30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6777966" y="4145081"/>
            <a:ext cx="438960" cy="3498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/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pPr algn="r"/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405"/>
          <p:cNvSpPr/>
          <p:nvPr/>
        </p:nvSpPr>
        <p:spPr>
          <a:xfrm>
            <a:off x="253665" y="1307857"/>
            <a:ext cx="1148269" cy="1841209"/>
          </a:xfrm>
          <a:prstGeom prst="roundRect">
            <a:avLst>
              <a:gd name="adj" fmla="val 19102"/>
            </a:avLst>
          </a:prstGeom>
          <a:solidFill>
            <a:srgbClr val="FFFFFF"/>
          </a:solidFill>
          <a:ln w="19050" cap="flat" cmpd="sng">
            <a:solidFill>
              <a:srgbClr val="92939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 sz="1100" dirty="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  <a:p>
            <a:pPr algn="ctr"/>
            <a:endParaRPr lang="en" sz="1100" dirty="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  <a:p>
            <a:pPr algn="ctr"/>
            <a:r>
              <a:rPr lang="en" sz="11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167.341821</a:t>
            </a:r>
          </a:p>
          <a:p>
            <a:pPr algn="ctr"/>
            <a:endParaRPr lang="en" sz="1100" dirty="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  <a:p>
            <a:pPr lvl="0"/>
            <a:r>
              <a:rPr lang="en" sz="11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Locate the number in the place you want to round to. </a:t>
            </a:r>
          </a:p>
          <a:p>
            <a:pPr lvl="0" algn="ctr"/>
            <a:endParaRPr lang="en" sz="1100" dirty="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  <a:p>
            <a:pPr algn="ctr"/>
            <a:r>
              <a:rPr lang="en" sz="11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167.341861</a:t>
            </a:r>
          </a:p>
          <a:p>
            <a:pPr lvl="0" algn="ctr"/>
            <a:endParaRPr lang="en" sz="1100" dirty="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100" dirty="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" name="Shape 405"/>
          <p:cNvSpPr/>
          <p:nvPr/>
        </p:nvSpPr>
        <p:spPr>
          <a:xfrm>
            <a:off x="1667967" y="1307857"/>
            <a:ext cx="1092989" cy="1812173"/>
          </a:xfrm>
          <a:prstGeom prst="roundRect">
            <a:avLst>
              <a:gd name="adj" fmla="val 19102"/>
            </a:avLst>
          </a:prstGeom>
          <a:solidFill>
            <a:srgbClr val="FFFFFF"/>
          </a:solidFill>
          <a:ln w="19050" cap="flat" cmpd="sng">
            <a:solidFill>
              <a:srgbClr val="92939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 lang="en" sz="1100" dirty="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" sz="11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167.3418</a:t>
            </a:r>
            <a:r>
              <a:rPr lang="en" sz="1100" b="1" u="sng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en" sz="11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1</a:t>
            </a:r>
          </a:p>
          <a:p>
            <a:endParaRPr lang="en-US" sz="1100" dirty="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100" dirty="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" sz="11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Look at the number to the </a:t>
            </a:r>
            <a:r>
              <a:rPr lang="en" sz="1100" b="1" u="sng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right</a:t>
            </a:r>
            <a:r>
              <a:rPr lang="en" sz="11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 of this digit</a:t>
            </a:r>
          </a:p>
          <a:p>
            <a:pPr algn="ctr"/>
            <a:endParaRPr lang="en" sz="1100" dirty="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  <a:p>
            <a:pPr algn="ctr"/>
            <a:r>
              <a:rPr lang="en" sz="11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167.3418</a:t>
            </a:r>
            <a:r>
              <a:rPr lang="en" sz="1100" b="1" u="sng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6</a:t>
            </a:r>
            <a:r>
              <a:rPr lang="en" sz="11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1</a:t>
            </a:r>
          </a:p>
          <a:p>
            <a:endParaRPr lang="en" sz="1100" dirty="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" name="Shape 408"/>
          <p:cNvSpPr/>
          <p:nvPr/>
        </p:nvSpPr>
        <p:spPr>
          <a:xfrm>
            <a:off x="3068692" y="2479075"/>
            <a:ext cx="1735571" cy="1126942"/>
          </a:xfrm>
          <a:prstGeom prst="roundRect">
            <a:avLst>
              <a:gd name="adj" fmla="val 19102"/>
            </a:avLst>
          </a:prstGeom>
          <a:solidFill>
            <a:srgbClr val="FFFFFF"/>
          </a:solidFill>
          <a:ln w="19050" cap="flat" cmpd="sng">
            <a:solidFill>
              <a:srgbClr val="92939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 sz="1100" b="1" dirty="0">
              <a:solidFill>
                <a:srgbClr val="5F9842"/>
              </a:solidFill>
              <a:latin typeface="Lato"/>
              <a:ea typeface="Lato"/>
              <a:cs typeface="Lato"/>
              <a:sym typeface="Lato"/>
            </a:endParaRPr>
          </a:p>
          <a:p>
            <a:pPr algn="ctr"/>
            <a:r>
              <a:rPr lang="en" sz="1100" b="1" dirty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Is it 5 or greater?</a:t>
            </a:r>
          </a:p>
          <a:p>
            <a:r>
              <a:rPr lang="en" sz="1100" b="1" dirty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/>
            </a:r>
            <a:br>
              <a:rPr lang="en" sz="1100" b="1" dirty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100" b="1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Round up </a:t>
            </a:r>
            <a:r>
              <a:rPr lang="en" sz="11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by adding 1 to the digit and dropping the numbers to its right.</a:t>
            </a:r>
          </a:p>
          <a:p>
            <a:endParaRPr lang="en" sz="1100" dirty="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" name="Shape 408"/>
          <p:cNvSpPr/>
          <p:nvPr/>
        </p:nvSpPr>
        <p:spPr>
          <a:xfrm>
            <a:off x="4993331" y="2469740"/>
            <a:ext cx="1965411" cy="1126942"/>
          </a:xfrm>
          <a:prstGeom prst="roundRect">
            <a:avLst>
              <a:gd name="adj" fmla="val 19102"/>
            </a:avLst>
          </a:prstGeom>
          <a:solidFill>
            <a:srgbClr val="FFFFFF"/>
          </a:solidFill>
          <a:ln w="19050" cap="flat" cmpd="sng">
            <a:solidFill>
              <a:srgbClr val="92939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 sz="1100" b="1" dirty="0">
              <a:solidFill>
                <a:srgbClr val="5F9842"/>
              </a:solidFill>
              <a:latin typeface="Lato"/>
              <a:ea typeface="Lato"/>
              <a:cs typeface="Lato"/>
              <a:sym typeface="Lato"/>
            </a:endParaRPr>
          </a:p>
          <a:p>
            <a:pPr lvl="0"/>
            <a:r>
              <a:rPr lang="en-US" sz="1100" b="1" dirty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Since the number after 8 is </a:t>
            </a:r>
            <a:r>
              <a:rPr lang="en-US" sz="1100" b="1" u="sng" dirty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6</a:t>
            </a:r>
            <a:r>
              <a:rPr lang="en-US" sz="1100" b="1" dirty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, round up:</a:t>
            </a:r>
            <a:endParaRPr lang="en" sz="1100" b="1" dirty="0">
              <a:solidFill>
                <a:srgbClr val="5F9842"/>
              </a:solidFill>
              <a:latin typeface="Lato"/>
              <a:ea typeface="Lato"/>
              <a:cs typeface="Lato"/>
              <a:sym typeface="Lato"/>
            </a:endParaRPr>
          </a:p>
          <a:p>
            <a:pPr lvl="0" algn="ctr"/>
            <a:r>
              <a:rPr lang="en" sz="1100" b="1" dirty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/>
            </a:r>
            <a:br>
              <a:rPr lang="en" sz="1100" b="1" dirty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1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167.341861        </a:t>
            </a:r>
            <a:r>
              <a:rPr lang="en" sz="1200" b="1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167.3419</a:t>
            </a:r>
            <a:endParaRPr lang="en" sz="1200" dirty="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  <a:p>
            <a:pPr lvl="0"/>
            <a:endParaRPr lang="en" sz="1100" dirty="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100" dirty="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" name="Shape 408"/>
          <p:cNvSpPr/>
          <p:nvPr/>
        </p:nvSpPr>
        <p:spPr>
          <a:xfrm>
            <a:off x="4993331" y="810643"/>
            <a:ext cx="1965411" cy="1126942"/>
          </a:xfrm>
          <a:prstGeom prst="roundRect">
            <a:avLst>
              <a:gd name="adj" fmla="val 19102"/>
            </a:avLst>
          </a:prstGeom>
          <a:solidFill>
            <a:srgbClr val="FFFFFF"/>
          </a:solidFill>
          <a:ln w="19050" cap="flat" cmpd="sng">
            <a:solidFill>
              <a:srgbClr val="92939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 sz="1100" b="1" dirty="0">
              <a:solidFill>
                <a:srgbClr val="5F9842"/>
              </a:solidFill>
              <a:latin typeface="Lato"/>
              <a:ea typeface="Lato"/>
              <a:cs typeface="Lato"/>
              <a:sym typeface="Lato"/>
            </a:endParaRPr>
          </a:p>
          <a:p>
            <a:pPr lvl="0"/>
            <a:r>
              <a:rPr lang="en" sz="1100" b="1" dirty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Since the number after 8 is </a:t>
            </a:r>
            <a:r>
              <a:rPr lang="en" sz="1100" b="1" u="sng" dirty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en" sz="1100" b="1" dirty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, round down:</a:t>
            </a:r>
          </a:p>
          <a:p>
            <a:pPr lvl="0" algn="ctr"/>
            <a:r>
              <a:rPr lang="en" sz="1100" b="1" dirty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/>
            </a:r>
            <a:br>
              <a:rPr lang="en" sz="1100" b="1" dirty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1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167.341821        </a:t>
            </a:r>
            <a:r>
              <a:rPr lang="en" sz="1200" b="1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167.3418</a:t>
            </a:r>
            <a:endParaRPr lang="en" sz="1100" dirty="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100" dirty="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" name="Shape 408"/>
          <p:cNvSpPr/>
          <p:nvPr/>
        </p:nvSpPr>
        <p:spPr>
          <a:xfrm>
            <a:off x="3066734" y="817285"/>
            <a:ext cx="1735571" cy="1126942"/>
          </a:xfrm>
          <a:prstGeom prst="roundRect">
            <a:avLst>
              <a:gd name="adj" fmla="val 19102"/>
            </a:avLst>
          </a:prstGeom>
          <a:solidFill>
            <a:srgbClr val="FFFFFF"/>
          </a:solidFill>
          <a:ln w="19050" cap="flat" cmpd="sng">
            <a:solidFill>
              <a:srgbClr val="92939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 sz="1100" b="1" dirty="0">
              <a:solidFill>
                <a:srgbClr val="5F9842"/>
              </a:solidFill>
              <a:latin typeface="Lato"/>
              <a:ea typeface="Lato"/>
              <a:cs typeface="Lato"/>
              <a:sym typeface="Lato"/>
            </a:endParaRPr>
          </a:p>
          <a:p>
            <a:pPr lvl="0" algn="ctr"/>
            <a:r>
              <a:rPr lang="en-US" sz="1100" b="1" dirty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Is it </a:t>
            </a:r>
            <a:r>
              <a:rPr lang="en-US" sz="1100" b="1" smtClean="0">
                <a:solidFill>
                  <a:srgbClr val="5F9842"/>
                </a:solidFill>
                <a:latin typeface="Lato"/>
                <a:ea typeface="Lato"/>
                <a:cs typeface="Lato"/>
                <a:sym typeface="Lato"/>
              </a:rPr>
              <a:t>less than 5?</a:t>
            </a:r>
            <a:endParaRPr lang="en-US" sz="1100" b="1" dirty="0">
              <a:solidFill>
                <a:srgbClr val="5F9842"/>
              </a:solidFill>
              <a:latin typeface="Lato"/>
              <a:ea typeface="Lato"/>
              <a:cs typeface="Lato"/>
              <a:sym typeface="Lato"/>
            </a:endParaRPr>
          </a:p>
          <a:p>
            <a:pPr lvl="0" algn="ctr"/>
            <a:endParaRPr lang="en-US" sz="1100" dirty="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  <a:p>
            <a:pPr lvl="0"/>
            <a:r>
              <a:rPr lang="en-US" sz="1100" b="1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Round down </a:t>
            </a:r>
            <a:r>
              <a:rPr lang="en-US" sz="1100" dirty="0">
                <a:solidFill>
                  <a:srgbClr val="552656"/>
                </a:solidFill>
                <a:latin typeface="Lato"/>
                <a:ea typeface="Lato"/>
                <a:cs typeface="Lato"/>
                <a:sym typeface="Lato"/>
              </a:rPr>
              <a:t>by dropping the numbers to the right of the digit.</a:t>
            </a:r>
          </a:p>
          <a:p>
            <a:endParaRPr lang="en" sz="1100" dirty="0">
              <a:solidFill>
                <a:srgbClr val="552656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413629" y="2279779"/>
            <a:ext cx="254336" cy="0"/>
          </a:xfrm>
          <a:prstGeom prst="straightConnector1">
            <a:avLst/>
          </a:prstGeom>
          <a:ln w="19050">
            <a:solidFill>
              <a:srgbClr val="5F984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760059" y="2925798"/>
            <a:ext cx="306675" cy="0"/>
          </a:xfrm>
          <a:prstGeom prst="straightConnector1">
            <a:avLst/>
          </a:prstGeom>
          <a:ln w="19050">
            <a:solidFill>
              <a:srgbClr val="5F984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5400000" flipV="1">
            <a:off x="6023204" y="1550097"/>
            <a:ext cx="0" cy="145333"/>
          </a:xfrm>
          <a:prstGeom prst="straightConnector1">
            <a:avLst/>
          </a:prstGeom>
          <a:ln w="9525">
            <a:solidFill>
              <a:srgbClr val="5F984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53665" y="36808"/>
            <a:ext cx="445910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552656"/>
                </a:solidFill>
                <a:latin typeface="Lato" panose="020F0502020204030203" pitchFamily="34" charset="0"/>
              </a:rPr>
              <a:t>Rounding to 4 decimal places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53665" y="436210"/>
            <a:ext cx="1770445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684213" indent="-684213"/>
            <a:r>
              <a:rPr lang="en-US" sz="1100" b="1" dirty="0">
                <a:solidFill>
                  <a:srgbClr val="552656"/>
                </a:solidFill>
                <a:latin typeface="Lato" panose="020F0502020204030203" pitchFamily="34" charset="0"/>
              </a:rPr>
              <a:t>Examples: 	</a:t>
            </a:r>
            <a:r>
              <a:rPr lang="en-US" sz="1100" dirty="0">
                <a:solidFill>
                  <a:srgbClr val="552656"/>
                </a:solidFill>
                <a:latin typeface="Lato" panose="020F0502020204030203" pitchFamily="34" charset="0"/>
              </a:rPr>
              <a:t>167.341821 167.341861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1003539" y="1622763"/>
            <a:ext cx="0" cy="145333"/>
          </a:xfrm>
          <a:prstGeom prst="straightConnector1">
            <a:avLst/>
          </a:prstGeom>
          <a:ln w="9525">
            <a:solidFill>
              <a:srgbClr val="5F984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1000120" y="2969880"/>
            <a:ext cx="3421" cy="145332"/>
          </a:xfrm>
          <a:prstGeom prst="straightConnector1">
            <a:avLst/>
          </a:prstGeom>
          <a:ln w="9525">
            <a:solidFill>
              <a:srgbClr val="5F984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2358960" y="1610649"/>
            <a:ext cx="0" cy="145333"/>
          </a:xfrm>
          <a:prstGeom prst="straightConnector1">
            <a:avLst/>
          </a:prstGeom>
          <a:ln w="9525">
            <a:solidFill>
              <a:srgbClr val="5F984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2393570" y="2948446"/>
            <a:ext cx="0" cy="145333"/>
          </a:xfrm>
          <a:prstGeom prst="straightConnector1">
            <a:avLst/>
          </a:prstGeom>
          <a:ln w="9525">
            <a:solidFill>
              <a:srgbClr val="5F984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753614" y="1590397"/>
            <a:ext cx="306675" cy="0"/>
          </a:xfrm>
          <a:prstGeom prst="straightConnector1">
            <a:avLst/>
          </a:prstGeom>
          <a:ln w="19050">
            <a:solidFill>
              <a:srgbClr val="5F984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775541" y="1629552"/>
            <a:ext cx="139485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766663" y="3218787"/>
            <a:ext cx="139485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578731" y="2947253"/>
            <a:ext cx="3795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552656"/>
                </a:solidFill>
                <a:latin typeface="Lato" panose="020F0502020204030203" pitchFamily="34" charset="0"/>
              </a:rPr>
              <a:t>9</a:t>
            </a:r>
          </a:p>
        </p:txBody>
      </p:sp>
      <p:cxnSp>
        <p:nvCxnSpPr>
          <p:cNvPr id="35" name="Straight Connector 34"/>
          <p:cNvCxnSpPr/>
          <p:nvPr/>
        </p:nvCxnSpPr>
        <p:spPr>
          <a:xfrm flipH="1">
            <a:off x="5711574" y="3146005"/>
            <a:ext cx="28455" cy="116277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5400000" flipV="1">
            <a:off x="6030946" y="3136011"/>
            <a:ext cx="0" cy="145333"/>
          </a:xfrm>
          <a:prstGeom prst="straightConnector1">
            <a:avLst/>
          </a:prstGeom>
          <a:ln w="9525">
            <a:solidFill>
              <a:srgbClr val="5F984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215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940</TotalTime>
  <Words>81</Words>
  <Application>Microsoft Macintosh PowerPoint</Application>
  <PresentationFormat>Custom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Lato</vt:lpstr>
      <vt:lpstr>simple-light-2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Rounding to 4 decimal places</dc:title>
  <dc:subject/>
  <dc:creator>College for America</dc:creator>
  <cp:keywords/>
  <dc:description/>
  <cp:lastModifiedBy>Chris Glendening</cp:lastModifiedBy>
  <cp:revision>49</cp:revision>
  <cp:lastPrinted>2016-11-28T15:23:47Z</cp:lastPrinted>
  <dcterms:modified xsi:type="dcterms:W3CDTF">2016-11-28T15:23:53Z</dcterms:modified>
  <cp:category/>
</cp:coreProperties>
</file>