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63" r:id="rId4"/>
    <p:sldId id="260" r:id="rId5"/>
    <p:sldId id="258" r:id="rId6"/>
    <p:sldId id="259" r:id="rId7"/>
    <p:sldId id="265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842"/>
    <a:srgbClr val="FFFF80"/>
    <a:srgbClr val="000000"/>
    <a:srgbClr val="552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1164" y="12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7CA8D-2481-4BA7-9526-19973E95BB8E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BFE69-D669-4ADB-A7F7-365B875B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6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BFE69-D669-4ADB-A7F7-365B875B1D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1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6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2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9" indent="0">
              <a:buNone/>
              <a:defRPr sz="1600" b="1"/>
            </a:lvl4pPr>
            <a:lvl5pPr marL="1828785" indent="0">
              <a:buNone/>
              <a:defRPr sz="1600" b="1"/>
            </a:lvl5pPr>
            <a:lvl6pPr marL="2285982" indent="0">
              <a:buNone/>
              <a:defRPr sz="1600" b="1"/>
            </a:lvl6pPr>
            <a:lvl7pPr marL="2743178" indent="0">
              <a:buNone/>
              <a:defRPr sz="1600" b="1"/>
            </a:lvl7pPr>
            <a:lvl8pPr marL="3200374" indent="0">
              <a:buNone/>
              <a:defRPr sz="1600" b="1"/>
            </a:lvl8pPr>
            <a:lvl9pPr marL="365757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0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3" indent="0">
              <a:buNone/>
              <a:defRPr sz="1000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2" indent="0">
              <a:buNone/>
              <a:defRPr sz="900"/>
            </a:lvl6pPr>
            <a:lvl7pPr marL="2743178" indent="0">
              <a:buNone/>
              <a:defRPr sz="900"/>
            </a:lvl7pPr>
            <a:lvl8pPr marL="3200374" indent="0">
              <a:buNone/>
              <a:defRPr sz="900"/>
            </a:lvl8pPr>
            <a:lvl9pPr marL="36575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3" indent="0">
              <a:buNone/>
              <a:defRPr sz="2400"/>
            </a:lvl3pPr>
            <a:lvl4pPr marL="1371589" indent="0">
              <a:buNone/>
              <a:defRPr sz="2000"/>
            </a:lvl4pPr>
            <a:lvl5pPr marL="1828785" indent="0">
              <a:buNone/>
              <a:defRPr sz="2000"/>
            </a:lvl5pPr>
            <a:lvl6pPr marL="2285982" indent="0">
              <a:buNone/>
              <a:defRPr sz="2000"/>
            </a:lvl6pPr>
            <a:lvl7pPr marL="2743178" indent="0">
              <a:buNone/>
              <a:defRPr sz="2000"/>
            </a:lvl7pPr>
            <a:lvl8pPr marL="3200374" indent="0">
              <a:buNone/>
              <a:defRPr sz="2000"/>
            </a:lvl8pPr>
            <a:lvl9pPr marL="365757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3" indent="0">
              <a:buNone/>
              <a:defRPr sz="1000"/>
            </a:lvl3pPr>
            <a:lvl4pPr marL="1371589" indent="0">
              <a:buNone/>
              <a:defRPr sz="900"/>
            </a:lvl4pPr>
            <a:lvl5pPr marL="1828785" indent="0">
              <a:buNone/>
              <a:defRPr sz="900"/>
            </a:lvl5pPr>
            <a:lvl6pPr marL="2285982" indent="0">
              <a:buNone/>
              <a:defRPr sz="900"/>
            </a:lvl6pPr>
            <a:lvl7pPr marL="2743178" indent="0">
              <a:buNone/>
              <a:defRPr sz="900"/>
            </a:lvl7pPr>
            <a:lvl8pPr marL="3200374" indent="0">
              <a:buNone/>
              <a:defRPr sz="900"/>
            </a:lvl8pPr>
            <a:lvl9pPr marL="365757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0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03CE-D4CD-4AE1-9462-8EEFBE7D27D7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9F536-D598-4347-9CC5-434E53E8C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4" indent="-285748" algn="l" defTabSz="9143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1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7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4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0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6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3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9" indent="-228598" algn="l" defTabSz="91439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9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2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8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4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1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51767" y="2160270"/>
            <a:ext cx="45719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6418" y="479991"/>
            <a:ext cx="84789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  <a:cs typeface="Arial" panose="020B0604020202020204" pitchFamily="34" charset="0"/>
              </a:rPr>
              <a:t>Without units of measurement, the meaning of numbers is not clear: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240396"/>
            <a:ext cx="4743450" cy="4610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95800" y="4742332"/>
            <a:ext cx="4572000" cy="20727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DO include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5F9842"/>
                </a:solidFill>
              </a:rPr>
              <a:t>units</a:t>
            </a:r>
            <a:r>
              <a:rPr lang="en-US" dirty="0"/>
              <a:t> when using numbers to give information about what you know, or when stating your answer.</a:t>
            </a:r>
          </a:p>
          <a:p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Do 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include units</a:t>
            </a:r>
            <a:r>
              <a:rPr lang="en-US" dirty="0"/>
              <a:t> when you’re using numbers to calculate.</a:t>
            </a:r>
          </a:p>
          <a:p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7" y="4208925"/>
            <a:ext cx="3715563" cy="37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52656"/>
                </a:solidFill>
                <a:latin typeface="Lato" panose="020F0502020204030203" pitchFamily="34" charset="0"/>
              </a:rPr>
              <a:t>JUICE answers may require units!</a:t>
            </a:r>
            <a:endParaRPr lang="en-US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73" y="4129902"/>
            <a:ext cx="9620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2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360">
            <a:off x="641722" y="2667316"/>
            <a:ext cx="4112831" cy="18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 descr="C:\Users\Home\AppData\Local\Temp\SNAGHTML1c0db1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96" y="2635914"/>
            <a:ext cx="3352800" cy="332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62006" y="4495808"/>
                <a:ext cx="2915399" cy="2118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o" panose="020F0502020204030203" pitchFamily="34" charset="0"/>
                  </a:rPr>
                  <a:t>1</a:t>
                </a:r>
                <a:r>
                  <a:rPr lang="en-US" dirty="0">
                    <a:latin typeface="Calibri"/>
                  </a:rPr>
                  <a:t>₵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latin typeface="Lato" panose="020F0502020204030203" pitchFamily="34" charset="0"/>
                  </a:rPr>
                  <a:t>  of $1.00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Lato" panose="020F0502020204030203" pitchFamily="34" charset="0"/>
                  </a:rPr>
                  <a:t>1</a:t>
                </a:r>
                <a:r>
                  <a:rPr lang="en-US" dirty="0"/>
                  <a:t>₵  is </a:t>
                </a:r>
                <a:r>
                  <a:rPr lang="en-US" dirty="0">
                    <a:latin typeface="Lato" panose="020F0502020204030203" pitchFamily="34" charset="0"/>
                  </a:rPr>
                  <a:t>1% of $1.00</a:t>
                </a:r>
              </a:p>
              <a:p>
                <a:pPr>
                  <a:lnSpc>
                    <a:spcPct val="150000"/>
                  </a:lnSpc>
                  <a:spcBef>
                    <a:spcPts val="700"/>
                  </a:spcBef>
                </a:pPr>
                <a:r>
                  <a:rPr lang="en-US" dirty="0">
                    <a:latin typeface="Lato" panose="020F0502020204030203" pitchFamily="34" charset="0"/>
                  </a:rPr>
                  <a:t>1</a:t>
                </a:r>
                <a:r>
                  <a:rPr lang="en-US" dirty="0"/>
                  <a:t>₵ can also be written $0.01</a:t>
                </a:r>
                <a:endParaRPr lang="en-US" b="1" dirty="0">
                  <a:solidFill>
                    <a:srgbClr val="5F9842"/>
                  </a:solidFill>
                  <a:latin typeface="Lato" panose="020F050202020403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6" y="4495808"/>
                <a:ext cx="2915399" cy="2118179"/>
              </a:xfrm>
              <a:prstGeom prst="rect">
                <a:avLst/>
              </a:prstGeom>
              <a:blipFill rotWithShape="0">
                <a:blip r:embed="rId5"/>
                <a:stretch>
                  <a:fillRect l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1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36" y="5221771"/>
            <a:ext cx="404786" cy="42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063963" y="2195381"/>
            <a:ext cx="1874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1 </a:t>
            </a:r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dollar</a:t>
            </a:r>
            <a:r>
              <a:rPr lang="en-US" dirty="0">
                <a:latin typeface="Lato" panose="020F0502020204030203" pitchFamily="34" charset="0"/>
              </a:rPr>
              <a:t> or $1.00</a:t>
            </a:r>
            <a:endParaRPr lang="en-US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56320" y="1710545"/>
            <a:ext cx="1555839" cy="37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$1.00 = 100</a:t>
            </a:r>
            <a:r>
              <a:rPr lang="en-US" dirty="0"/>
              <a:t>₵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418" y="479991"/>
            <a:ext cx="1277777" cy="408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Currency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223391"/>
            <a:ext cx="266700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Dollars and cents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7834" y="3357237"/>
            <a:ext cx="106680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 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758776" y="2195380"/>
            <a:ext cx="2179242" cy="37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100 </a:t>
            </a:r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cents </a:t>
            </a:r>
            <a:r>
              <a:rPr lang="en-US" dirty="0">
                <a:latin typeface="Lato" panose="020F0502020204030203" pitchFamily="34" charset="0"/>
              </a:rPr>
              <a:t>or</a:t>
            </a:r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 </a:t>
            </a:r>
            <a:r>
              <a:rPr lang="en-US" dirty="0">
                <a:latin typeface="Lato" panose="020F0502020204030203" pitchFamily="34" charset="0"/>
              </a:rPr>
              <a:t>100</a:t>
            </a:r>
            <a:r>
              <a:rPr lang="en-US" dirty="0"/>
              <a:t>₵</a:t>
            </a:r>
            <a:endParaRPr lang="en-US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88" y="2833060"/>
            <a:ext cx="1049089" cy="37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6728" flipH="1">
            <a:off x="5710074" y="2944220"/>
            <a:ext cx="2435589" cy="1706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7279">
            <a:off x="5490033" y="4725302"/>
            <a:ext cx="2600729" cy="42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88" y="3303891"/>
            <a:ext cx="2411027" cy="76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00106" y="2510314"/>
            <a:ext cx="3276601" cy="3140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Many paperclips are about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1 inch </a:t>
            </a:r>
            <a:r>
              <a:rPr lang="en-US" sz="1400" dirty="0">
                <a:latin typeface="Lato" panose="020F0502020204030203" pitchFamily="34" charset="0"/>
              </a:rPr>
              <a:t>long.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0282" y="4537027"/>
            <a:ext cx="2480690" cy="3140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inch = 1 in. = 1/12 of a foot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54750" y="5516111"/>
            <a:ext cx="1871282" cy="3140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foot = 1 ft. =  12 in.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4713" y="1911286"/>
            <a:ext cx="3146979" cy="5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in.</a:t>
            </a:r>
          </a:p>
          <a:p>
            <a:r>
              <a:rPr lang="en-US" sz="1400" dirty="0">
                <a:latin typeface="Lato" panose="020F0502020204030203" pitchFamily="34" charset="0"/>
              </a:rPr>
              <a:t>	</a:t>
            </a:r>
            <a:endParaRPr lang="en-US" sz="1400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5000" y="2519082"/>
            <a:ext cx="2911736" cy="533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The length of men’s size 11 ½ shoe</a:t>
            </a:r>
          </a:p>
          <a:p>
            <a:r>
              <a:rPr lang="en-US" sz="1400" dirty="0">
                <a:latin typeface="Lato" panose="020F0502020204030203" pitchFamily="34" charset="0"/>
              </a:rPr>
              <a:t> is about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12 inches</a:t>
            </a:r>
            <a:r>
              <a:rPr lang="en-US" sz="1400" dirty="0">
                <a:latin typeface="Lato" panose="020F0502020204030203" pitchFamily="34" charset="0"/>
              </a:rPr>
              <a:t> long.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36418" y="479991"/>
            <a:ext cx="994742" cy="408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Length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9981" y="1622536"/>
            <a:ext cx="148182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Inch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23611" y="1622536"/>
            <a:ext cx="148182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Foot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47228" y="1885525"/>
            <a:ext cx="3146979" cy="5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ft.</a:t>
            </a:r>
          </a:p>
          <a:p>
            <a:r>
              <a:rPr lang="en-US" sz="1400" dirty="0">
                <a:latin typeface="Lato" panose="020F0502020204030203" pitchFamily="34" charset="0"/>
              </a:rPr>
              <a:t>	</a:t>
            </a:r>
            <a:endParaRPr lang="en-US" sz="1400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1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6359">
            <a:off x="354316" y="1744403"/>
            <a:ext cx="5591545" cy="20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96" y="3777065"/>
            <a:ext cx="123299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21362" y="4243715"/>
            <a:ext cx="1447357" cy="11933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If a car is going 60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miles</a:t>
            </a:r>
            <a:r>
              <a:rPr lang="en-US" sz="1400" dirty="0">
                <a:latin typeface="Lato" panose="020F0502020204030203" pitchFamily="34" charset="0"/>
              </a:rPr>
              <a:t> per hour, it will take 1 minute to go 1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mile</a:t>
            </a:r>
            <a:r>
              <a:rPr lang="en-US" sz="1400" dirty="0"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35716" y="5943333"/>
            <a:ext cx="2151937" cy="3140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mile = 1 mi. = 5280 ft.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8000" y="1955366"/>
            <a:ext cx="1981200" cy="7537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From your nose to the tip of your finger is about a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yard</a:t>
            </a:r>
            <a:r>
              <a:rPr lang="en-US" sz="1400" dirty="0">
                <a:latin typeface="Lato" panose="020F0502020204030203" pitchFamily="34" charset="0"/>
              </a:rPr>
              <a:t> long.</a:t>
            </a:r>
          </a:p>
        </p:txBody>
      </p:sp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7040">
            <a:off x="1070996" y="3706289"/>
            <a:ext cx="495660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2058633" y="4442373"/>
            <a:ext cx="2486062" cy="3140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yard = 1 yd. = 3 ft. = 36  in.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6418" y="479991"/>
            <a:ext cx="994742" cy="408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Length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60754" y="1156125"/>
            <a:ext cx="148182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Yard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0027" y="3095937"/>
            <a:ext cx="983317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Mile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62145" y="1429424"/>
            <a:ext cx="3146979" cy="5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yd.</a:t>
            </a:r>
          </a:p>
          <a:p>
            <a:r>
              <a:rPr lang="en-US" sz="1400" dirty="0">
                <a:latin typeface="Lato" panose="020F0502020204030203" pitchFamily="34" charset="0"/>
              </a:rPr>
              <a:t>	</a:t>
            </a:r>
            <a:endParaRPr lang="en-US" sz="1400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2663" y="3405872"/>
            <a:ext cx="2475782" cy="31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mi.</a:t>
            </a:r>
          </a:p>
        </p:txBody>
      </p:sp>
    </p:spTree>
    <p:extLst>
      <p:ext uri="{BB962C8B-B14F-4D97-AF65-F5344CB8AC3E}">
        <p14:creationId xmlns:p14="http://schemas.microsoft.com/office/powerpoint/2010/main" val="101664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88" y="3415661"/>
            <a:ext cx="1196243" cy="114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476" y="2590807"/>
            <a:ext cx="1177821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18085" y="3833272"/>
            <a:ext cx="759273" cy="3140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sq. ft.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0669" y="5816110"/>
            <a:ext cx="3567994" cy="53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 square that is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1 yard long</a:t>
            </a:r>
            <a:r>
              <a:rPr lang="en-US" sz="1400" dirty="0">
                <a:latin typeface="Lato" panose="020F0502020204030203" pitchFamily="34" charset="0"/>
              </a:rPr>
              <a:t> on all sides is a </a:t>
            </a:r>
          </a:p>
          <a:p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square yard.</a:t>
            </a:r>
          </a:p>
        </p:txBody>
      </p:sp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28" y="1608596"/>
            <a:ext cx="1177821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687" y="1608597"/>
            <a:ext cx="1177821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54" y="1640577"/>
            <a:ext cx="1122897" cy="653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54" y="2322266"/>
            <a:ext cx="3658439" cy="349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714692" y="3874580"/>
            <a:ext cx="999912" cy="37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1 sq. yd.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75018" y="4651349"/>
            <a:ext cx="1965426" cy="75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 square that is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1 foot long</a:t>
            </a:r>
            <a:r>
              <a:rPr lang="en-US" sz="1400" dirty="0">
                <a:latin typeface="Lato" panose="020F0502020204030203" pitchFamily="34" charset="0"/>
              </a:rPr>
              <a:t> on all sides is a </a:t>
            </a:r>
          </a:p>
          <a:p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square foot</a:t>
            </a:r>
            <a:r>
              <a:rPr lang="en-US" sz="1400" dirty="0">
                <a:latin typeface="Lato" panose="020F0502020204030203" pitchFamily="34" charset="0"/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6418" y="479991"/>
            <a:ext cx="759273" cy="408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Area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0528" y="1408257"/>
            <a:ext cx="148182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Square foot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7248" y="972796"/>
            <a:ext cx="148182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Square yard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8" y="1736499"/>
            <a:ext cx="3146979" cy="5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sq. ft.</a:t>
            </a:r>
          </a:p>
          <a:p>
            <a:r>
              <a:rPr lang="en-US" sz="1400" dirty="0">
                <a:latin typeface="Lato" panose="020F0502020204030203" pitchFamily="34" charset="0"/>
              </a:rPr>
              <a:t>	</a:t>
            </a:r>
            <a:endParaRPr lang="en-US" sz="1400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1157" y="1324424"/>
            <a:ext cx="3146979" cy="5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sq. yd.</a:t>
            </a:r>
          </a:p>
          <a:p>
            <a:r>
              <a:rPr lang="en-US" sz="1400" dirty="0">
                <a:latin typeface="Lato" panose="020F0502020204030203" pitchFamily="34" charset="0"/>
              </a:rPr>
              <a:t>	</a:t>
            </a:r>
            <a:endParaRPr lang="en-US" sz="1400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14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769" y="4191000"/>
            <a:ext cx="283684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665574" y="3279095"/>
            <a:ext cx="2742408" cy="973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Note:  An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acre</a:t>
            </a:r>
            <a:r>
              <a:rPr lang="en-US" sz="1400" dirty="0">
                <a:latin typeface="Lato" panose="020F0502020204030203" pitchFamily="34" charset="0"/>
              </a:rPr>
              <a:t> does not have to be a rectangle.  It can be any shape containing 43,560 sq. ft.  This is an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acre</a:t>
            </a:r>
            <a:r>
              <a:rPr lang="en-US" sz="1400" dirty="0">
                <a:latin typeface="Lato" panose="020F0502020204030203" pitchFamily="34" charset="0"/>
              </a:rPr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436418" y="479991"/>
            <a:ext cx="759273" cy="408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Area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9601" y="1115988"/>
            <a:ext cx="148182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Acre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9667" y="2643105"/>
            <a:ext cx="1066800" cy="37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acre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1" y="2279146"/>
            <a:ext cx="4400436" cy="24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54052" y="2322894"/>
            <a:ext cx="2743200" cy="2356215"/>
          </a:xfrm>
          <a:prstGeom prst="rect">
            <a:avLst/>
          </a:prstGeom>
          <a:solidFill>
            <a:srgbClr val="FFFF80">
              <a:alpha val="6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ato" panose="020F0502020204030203" pitchFamily="34" charset="0"/>
              </a:rPr>
              <a:t>1 ac.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65033">
            <a:off x="4885923" y="3278057"/>
            <a:ext cx="365761" cy="3657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rot="567999">
            <a:off x="6389078" y="5683286"/>
            <a:ext cx="1295400" cy="25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Brookdale Terrace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72128" y="1901686"/>
            <a:ext cx="4836093" cy="31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 football field is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1.32 acres.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669168" y="4964159"/>
            <a:ext cx="2590800" cy="31404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acre = 1 ac. = 43,560 sq. ft.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46214" y="1417927"/>
            <a:ext cx="3146979" cy="5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abbreviation:  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ac.</a:t>
            </a:r>
          </a:p>
          <a:p>
            <a:r>
              <a:rPr lang="en-US" sz="1400" dirty="0">
                <a:latin typeface="Lato" panose="020F0502020204030203" pitchFamily="34" charset="0"/>
              </a:rPr>
              <a:t>	</a:t>
            </a:r>
            <a:endParaRPr lang="en-US" sz="1400" b="1" dirty="0">
              <a:solidFill>
                <a:srgbClr val="5F984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2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72907"/>
            <a:ext cx="2109786" cy="393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68667" y="1307373"/>
            <a:ext cx="2209800" cy="81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         Celsius</a:t>
            </a:r>
          </a:p>
          <a:p>
            <a:r>
              <a:rPr lang="en-US" sz="1400" dirty="0">
                <a:latin typeface="Lato" panose="020F0502020204030203" pitchFamily="34" charset="0"/>
              </a:rPr>
              <a:t>Water freezes at 0</a:t>
            </a:r>
            <a:r>
              <a:rPr lang="en-US" sz="1400" baseline="30000" dirty="0">
                <a:latin typeface="Lato" panose="020F0502020204030203" pitchFamily="34" charset="0"/>
              </a:rPr>
              <a:t>o</a:t>
            </a:r>
            <a:r>
              <a:rPr lang="en-US" sz="1400" dirty="0">
                <a:latin typeface="Lato" panose="020F0502020204030203" pitchFamily="34" charset="0"/>
              </a:rPr>
              <a:t>C.</a:t>
            </a:r>
          </a:p>
          <a:p>
            <a:r>
              <a:rPr lang="en-US" sz="1400" dirty="0">
                <a:latin typeface="Lato" panose="020F0502020204030203" pitchFamily="34" charset="0"/>
              </a:rPr>
              <a:t>Water boils at 100</a:t>
            </a:r>
            <a:r>
              <a:rPr lang="en-US" sz="1400" baseline="30000" dirty="0">
                <a:latin typeface="Lato" panose="020F0502020204030203" pitchFamily="34" charset="0"/>
              </a:rPr>
              <a:t>o</a:t>
            </a:r>
            <a:r>
              <a:rPr lang="en-US" sz="1400" dirty="0">
                <a:latin typeface="Lato" panose="020F0502020204030203" pitchFamily="34" charset="0"/>
              </a:rPr>
              <a:t>C.</a:t>
            </a:r>
            <a:endParaRPr lang="en-US" sz="1400" baseline="30000" dirty="0">
              <a:latin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70717" y="1096753"/>
            <a:ext cx="2060344" cy="816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     Fahrenheit</a:t>
            </a:r>
          </a:p>
          <a:p>
            <a:r>
              <a:rPr lang="en-US" sz="1400" dirty="0">
                <a:latin typeface="Lato" panose="020F0502020204030203" pitchFamily="34" charset="0"/>
              </a:rPr>
              <a:t>Water freezes at 32</a:t>
            </a:r>
            <a:r>
              <a:rPr lang="en-US" sz="1400" baseline="30000" dirty="0">
                <a:latin typeface="Lato" panose="020F0502020204030203" pitchFamily="34" charset="0"/>
              </a:rPr>
              <a:t>o</a:t>
            </a:r>
            <a:r>
              <a:rPr lang="en-US" sz="1400" dirty="0">
                <a:latin typeface="Lato" panose="020F0502020204030203" pitchFamily="34" charset="0"/>
              </a:rPr>
              <a:t>F.</a:t>
            </a:r>
          </a:p>
          <a:p>
            <a:r>
              <a:rPr lang="en-US" sz="1400" dirty="0">
                <a:latin typeface="Lato" panose="020F0502020204030203" pitchFamily="34" charset="0"/>
              </a:rPr>
              <a:t>Water boils at 212</a:t>
            </a:r>
            <a:r>
              <a:rPr lang="en-US" sz="1400" baseline="30000" dirty="0">
                <a:latin typeface="Lato" panose="020F0502020204030203" pitchFamily="34" charset="0"/>
              </a:rPr>
              <a:t>o</a:t>
            </a:r>
            <a:r>
              <a:rPr lang="en-US" sz="1400" dirty="0">
                <a:latin typeface="Lato" panose="020F0502020204030203" pitchFamily="34" charset="0"/>
              </a:rPr>
              <a:t>F.</a:t>
            </a:r>
            <a:endParaRPr lang="en-US" sz="1400" baseline="30000" dirty="0">
              <a:latin typeface="Lato" panose="020F050202020403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0890" y="6106806"/>
            <a:ext cx="3561422" cy="314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Note:  The symbol for degrees is </a:t>
            </a:r>
            <a:r>
              <a:rPr lang="en-US" sz="1400" baseline="30000" dirty="0">
                <a:latin typeface="Lato" panose="020F0502020204030203" pitchFamily="34" charset="0"/>
              </a:rPr>
              <a:t>o</a:t>
            </a:r>
            <a:r>
              <a:rPr lang="en-US" sz="1400" dirty="0">
                <a:latin typeface="Lato" panose="020F0502020204030203" pitchFamily="34" charset="0"/>
              </a:rPr>
              <a:t>. </a:t>
            </a:r>
            <a:endParaRPr lang="en-US" sz="1400" dirty="0"/>
          </a:p>
        </p:txBody>
      </p:sp>
      <p:pic>
        <p:nvPicPr>
          <p:cNvPr id="7173" name="Picture 5" descr="Ice Cub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66" y="5325220"/>
            <a:ext cx="1639018" cy="9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62" y="1219729"/>
            <a:ext cx="1732327" cy="135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84" y="1847857"/>
            <a:ext cx="1636966" cy="380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81" y="4091676"/>
            <a:ext cx="1438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86" y="3510658"/>
            <a:ext cx="1228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37787" y="2782669"/>
            <a:ext cx="1695684" cy="75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To change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Celsius</a:t>
            </a:r>
            <a:r>
              <a:rPr lang="en-US" sz="1400" dirty="0">
                <a:latin typeface="Lato" panose="020F0502020204030203" pitchFamily="34" charset="0"/>
              </a:rPr>
              <a:t> to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Fahrenheit</a:t>
            </a:r>
            <a:r>
              <a:rPr lang="en-US" sz="1400" dirty="0">
                <a:latin typeface="Lato" panose="020F0502020204030203" pitchFamily="34" charset="0"/>
              </a:rPr>
              <a:t>, use </a:t>
            </a:r>
          </a:p>
          <a:p>
            <a:r>
              <a:rPr lang="en-US" sz="1400" dirty="0">
                <a:latin typeface="Lato" panose="020F0502020204030203" pitchFamily="34" charset="0"/>
              </a:rPr>
              <a:t>this formula: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068808" y="2971807"/>
            <a:ext cx="1695684" cy="973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To change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Fahrenheit</a:t>
            </a:r>
            <a:r>
              <a:rPr lang="en-US" sz="1400" dirty="0">
                <a:latin typeface="Lato" panose="020F0502020204030203" pitchFamily="34" charset="0"/>
              </a:rPr>
              <a:t> to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Celsius</a:t>
            </a:r>
            <a:r>
              <a:rPr lang="en-US" sz="1400" dirty="0">
                <a:latin typeface="Lato" panose="020F0502020204030203" pitchFamily="34" charset="0"/>
              </a:rPr>
              <a:t> this formula: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436418" y="479991"/>
            <a:ext cx="1703638" cy="408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Temperature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19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72797"/>
            <a:ext cx="8458200" cy="5504204"/>
          </a:xfrm>
          <a:prstGeom prst="rect">
            <a:avLst/>
          </a:prstGeom>
          <a:noFill/>
          <a:ln>
            <a:solidFill>
              <a:srgbClr val="552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6418" y="479991"/>
            <a:ext cx="760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552656"/>
                </a:solidFill>
                <a:latin typeface="Lato" panose="020F0502020204030203" pitchFamily="34" charset="0"/>
              </a:rPr>
              <a:t>Time</a:t>
            </a:r>
            <a:endParaRPr lang="en-US" sz="2000" dirty="0">
              <a:solidFill>
                <a:srgbClr val="552656"/>
              </a:solidFill>
              <a:latin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AC4E3C-682B-422B-B842-7EBDEFAE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62" y="2259437"/>
            <a:ext cx="4000761" cy="24040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876BBA-267A-4B57-865E-138AD86A90D4}"/>
              </a:ext>
            </a:extLst>
          </p:cNvPr>
          <p:cNvSpPr/>
          <p:nvPr/>
        </p:nvSpPr>
        <p:spPr>
          <a:xfrm>
            <a:off x="683514" y="1643521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One day is divided into 24 equal parts called </a:t>
            </a:r>
            <a:r>
              <a:rPr lang="en-US" sz="1400" b="1" i="1" dirty="0">
                <a:solidFill>
                  <a:srgbClr val="5F9842"/>
                </a:solidFill>
                <a:latin typeface="Lato" panose="020F0502020204030203" pitchFamily="34" charset="0"/>
              </a:rPr>
              <a:t>hours</a:t>
            </a:r>
            <a:r>
              <a:rPr lang="en-US" sz="1400" dirty="0">
                <a:latin typeface="Lato" panose="020F0502020204030203" pitchFamily="34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7065AF-6275-401F-86AC-1C0AAFD19936}"/>
              </a:ext>
            </a:extLst>
          </p:cNvPr>
          <p:cNvSpPr/>
          <p:nvPr/>
        </p:nvSpPr>
        <p:spPr>
          <a:xfrm>
            <a:off x="3369246" y="1643521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Each hour is divided into 60 equal parts called </a:t>
            </a:r>
            <a:r>
              <a:rPr lang="en-US" sz="1400" b="1" i="1" dirty="0">
                <a:solidFill>
                  <a:srgbClr val="5F9842"/>
                </a:solidFill>
                <a:latin typeface="Lato" panose="020F0502020204030203" pitchFamily="34" charset="0"/>
              </a:rPr>
              <a:t>minutes</a:t>
            </a:r>
            <a:r>
              <a:rPr lang="en-US" sz="1400" i="1" dirty="0">
                <a:latin typeface="Lato" panose="020F0502020204030203" pitchFamily="34" charset="0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B15D50-FA35-4DAE-A65B-A6503A9B8F80}"/>
              </a:ext>
            </a:extLst>
          </p:cNvPr>
          <p:cNvSpPr/>
          <p:nvPr/>
        </p:nvSpPr>
        <p:spPr>
          <a:xfrm>
            <a:off x="612825" y="4111290"/>
            <a:ext cx="24930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A clock represents a half-day, or 12 hours that correspond to the numbers on the clock.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41916-512D-4F4C-827C-33660775BCA9}"/>
              </a:ext>
            </a:extLst>
          </p:cNvPr>
          <p:cNvSpPr/>
          <p:nvPr/>
        </p:nvSpPr>
        <p:spPr>
          <a:xfrm>
            <a:off x="3570858" y="4336840"/>
            <a:ext cx="1955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Each of these sectors represent 5 minutes.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3E8EB3-C70D-4540-B3CF-35A1039EF217}"/>
              </a:ext>
            </a:extLst>
          </p:cNvPr>
          <p:cNvSpPr/>
          <p:nvPr/>
        </p:nvSpPr>
        <p:spPr>
          <a:xfrm>
            <a:off x="914400" y="5200559"/>
            <a:ext cx="3423409" cy="1169551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1 day = 24 hr.</a:t>
            </a:r>
          </a:p>
          <a:p>
            <a:r>
              <a:rPr lang="en-US" sz="1400" dirty="0">
                <a:latin typeface="Lato" panose="020F0502020204030203" pitchFamily="34" charset="0"/>
              </a:rPr>
              <a:t>1 hour = 60 min.</a:t>
            </a:r>
          </a:p>
          <a:p>
            <a:r>
              <a:rPr lang="en-US" sz="1400" dirty="0">
                <a:latin typeface="Lato" panose="020F0502020204030203" pitchFamily="34" charset="0"/>
              </a:rPr>
              <a:t>1 minute = 60 sec.</a:t>
            </a:r>
          </a:p>
          <a:p>
            <a:endParaRPr lang="en-US" sz="1400" dirty="0">
              <a:latin typeface="Lato" panose="020F0502020204030203" pitchFamily="34" charset="0"/>
            </a:endParaRPr>
          </a:p>
          <a:p>
            <a:r>
              <a:rPr lang="en-US" sz="1400" dirty="0">
                <a:latin typeface="Lato" panose="020F0502020204030203" pitchFamily="34" charset="0"/>
              </a:rPr>
              <a:t>1 hour = 60 x 60 = 3600 sec.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DD786E-492B-4D55-B5AB-80354B46DCE8}"/>
              </a:ext>
            </a:extLst>
          </p:cNvPr>
          <p:cNvSpPr txBox="1"/>
          <p:nvPr/>
        </p:nvSpPr>
        <p:spPr>
          <a:xfrm>
            <a:off x="694755" y="1072481"/>
            <a:ext cx="229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Hours</a:t>
            </a:r>
          </a:p>
          <a:p>
            <a:pPr algn="ctr"/>
            <a:r>
              <a:rPr lang="en-US" sz="1400" dirty="0">
                <a:latin typeface="Lato" panose="020F0502020204030203" pitchFamily="34" charset="0"/>
              </a:rPr>
              <a:t>abbreviation: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hr.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E9D7E-69BD-47CF-8877-50112039D4F6}"/>
              </a:ext>
            </a:extLst>
          </p:cNvPr>
          <p:cNvSpPr/>
          <p:nvPr/>
        </p:nvSpPr>
        <p:spPr>
          <a:xfrm>
            <a:off x="5719572" y="4953090"/>
            <a:ext cx="30471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Since there are 5 sectors between each number and 12 numbers on the clock, there are 5 x 12 or 60  minutes represented on a clock.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4CAE92-7BD7-4AFA-9E16-D930E9342461}"/>
              </a:ext>
            </a:extLst>
          </p:cNvPr>
          <p:cNvSpPr txBox="1"/>
          <p:nvPr/>
        </p:nvSpPr>
        <p:spPr>
          <a:xfrm>
            <a:off x="3424428" y="1087733"/>
            <a:ext cx="229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 Minutes</a:t>
            </a:r>
          </a:p>
          <a:p>
            <a:pPr algn="ctr"/>
            <a:r>
              <a:rPr lang="en-US" sz="1400" dirty="0">
                <a:latin typeface="Lato" panose="020F0502020204030203" pitchFamily="34" charset="0"/>
              </a:rPr>
              <a:t>abbreviation: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min.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6142DF-E9EB-48C2-9ABC-1BCFADF7F9BD}"/>
              </a:ext>
            </a:extLst>
          </p:cNvPr>
          <p:cNvSpPr/>
          <p:nvPr/>
        </p:nvSpPr>
        <p:spPr>
          <a:xfrm>
            <a:off x="6361666" y="1645597"/>
            <a:ext cx="2516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Each minute is divided into 60 equal parts called </a:t>
            </a:r>
            <a:r>
              <a:rPr lang="en-US" sz="1400" b="1" i="1" dirty="0">
                <a:solidFill>
                  <a:srgbClr val="5F9842"/>
                </a:solidFill>
                <a:latin typeface="Lato" panose="020F0502020204030203" pitchFamily="34" charset="0"/>
              </a:rPr>
              <a:t>seconds</a:t>
            </a:r>
            <a:r>
              <a:rPr lang="en-US" sz="1400" b="1" dirty="0">
                <a:latin typeface="Lato" panose="020F0502020204030203" pitchFamily="34" charset="0"/>
              </a:rPr>
              <a:t>.</a:t>
            </a:r>
            <a:r>
              <a:rPr lang="en-US" sz="1400" dirty="0">
                <a:latin typeface="Lato" panose="020F0502020204030203" pitchFamily="34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99E2D0-3BBF-429C-8B68-3DD92A1B03BD}"/>
              </a:ext>
            </a:extLst>
          </p:cNvPr>
          <p:cNvSpPr txBox="1"/>
          <p:nvPr/>
        </p:nvSpPr>
        <p:spPr>
          <a:xfrm>
            <a:off x="6386833" y="1058108"/>
            <a:ext cx="229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5F9842"/>
                </a:solidFill>
                <a:latin typeface="Lato" panose="020F0502020204030203" pitchFamily="34" charset="0"/>
              </a:rPr>
              <a:t> Seconds</a:t>
            </a:r>
          </a:p>
          <a:p>
            <a:pPr algn="ctr"/>
            <a:r>
              <a:rPr lang="en-US" sz="1400" dirty="0">
                <a:latin typeface="Lato" panose="020F0502020204030203" pitchFamily="34" charset="0"/>
              </a:rPr>
              <a:t>abbreviation: </a:t>
            </a:r>
            <a:r>
              <a:rPr lang="en-US" sz="1400" b="1" dirty="0">
                <a:solidFill>
                  <a:srgbClr val="5F9842"/>
                </a:solidFill>
                <a:latin typeface="Lato" panose="020F0502020204030203" pitchFamily="34" charset="0"/>
              </a:rPr>
              <a:t>sec.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68EA91-AC6C-4DE4-A4DC-3A165615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1069"/>
            <a:ext cx="1746379" cy="159711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88F1E5E-D9C0-43D2-950D-9A6A1ECEE755}"/>
              </a:ext>
            </a:extLst>
          </p:cNvPr>
          <p:cNvSpPr/>
          <p:nvPr/>
        </p:nvSpPr>
        <p:spPr>
          <a:xfrm>
            <a:off x="6960014" y="2667235"/>
            <a:ext cx="1955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</a:rPr>
              <a:t>Each of these sectors represents 1 minute.</a:t>
            </a:r>
          </a:p>
        </p:txBody>
      </p:sp>
    </p:spTree>
    <p:extLst>
      <p:ext uri="{BB962C8B-B14F-4D97-AF65-F5344CB8AC3E}">
        <p14:creationId xmlns:p14="http://schemas.microsoft.com/office/powerpoint/2010/main" val="110104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</TotalTime>
  <Words>518</Words>
  <Application>Microsoft Office PowerPoint</Application>
  <PresentationFormat>On-screen Show (4:3)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Burr, Betsy</cp:lastModifiedBy>
  <cp:revision>72</cp:revision>
  <dcterms:created xsi:type="dcterms:W3CDTF">2016-10-04T16:09:24Z</dcterms:created>
  <dcterms:modified xsi:type="dcterms:W3CDTF">2018-07-12T18:42:15Z</dcterms:modified>
</cp:coreProperties>
</file>