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87" r:id="rId5"/>
    <p:sldId id="2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. Pe, Alexandra" initials="SPA" lastIdx="3" clrIdx="0">
    <p:extLst>
      <p:ext uri="{19B8F6BF-5375-455C-9EA6-DF929625EA0E}">
        <p15:presenceInfo xmlns:p15="http://schemas.microsoft.com/office/powerpoint/2012/main" userId="S::UI902324@rwe.com::5eec69ae-365a-4b7b-94fd-9de595007f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083585-2212-4D30-9466-C0D0981D31E7}" v="1" dt="2021-04-13T04:35:27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360" autoAdjust="0"/>
  </p:normalViewPr>
  <p:slideViewPr>
    <p:cSldViewPr snapToGrid="0">
      <p:cViewPr varScale="1">
        <p:scale>
          <a:sx n="104" d="100"/>
          <a:sy n="104" d="100"/>
        </p:scale>
        <p:origin x="39" y="18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Pontbriand" userId="92dd3b91-dbf1-4fb9-881c-f4f99a210996" providerId="ADAL" clId="{B7083585-2212-4D30-9466-C0D0981D31E7}"/>
    <pc:docChg chg="custSel addSld modSld">
      <pc:chgData name="Philippe Pontbriand" userId="92dd3b91-dbf1-4fb9-881c-f4f99a210996" providerId="ADAL" clId="{B7083585-2212-4D30-9466-C0D0981D31E7}" dt="2021-04-13T12:26:28.867" v="859" actId="20577"/>
      <pc:docMkLst>
        <pc:docMk/>
      </pc:docMkLst>
      <pc:sldChg chg="modSp add mod">
        <pc:chgData name="Philippe Pontbriand" userId="92dd3b91-dbf1-4fb9-881c-f4f99a210996" providerId="ADAL" clId="{B7083585-2212-4D30-9466-C0D0981D31E7}" dt="2021-04-13T12:26:28.867" v="859" actId="20577"/>
        <pc:sldMkLst>
          <pc:docMk/>
          <pc:sldMk cId="1416781982" sldId="288"/>
        </pc:sldMkLst>
        <pc:spChg chg="mod">
          <ac:chgData name="Philippe Pontbriand" userId="92dd3b91-dbf1-4fb9-881c-f4f99a210996" providerId="ADAL" clId="{B7083585-2212-4D30-9466-C0D0981D31E7}" dt="2021-04-13T12:20:45.183" v="193" actId="20577"/>
          <ac:spMkLst>
            <pc:docMk/>
            <pc:sldMk cId="1416781982" sldId="288"/>
            <ac:spMk id="2" creationId="{DA4EA2AB-436D-448D-8C09-AC861B86CD88}"/>
          </ac:spMkLst>
        </pc:spChg>
        <pc:spChg chg="mod">
          <ac:chgData name="Philippe Pontbriand" userId="92dd3b91-dbf1-4fb9-881c-f4f99a210996" providerId="ADAL" clId="{B7083585-2212-4D30-9466-C0D0981D31E7}" dt="2021-04-13T12:26:28.867" v="859" actId="20577"/>
          <ac:spMkLst>
            <pc:docMk/>
            <pc:sldMk cId="1416781982" sldId="288"/>
            <ac:spMk id="11" creationId="{DBD393B4-4BA2-4652-9AA3-939ACD8838B3}"/>
          </ac:spMkLst>
        </pc:spChg>
        <pc:spChg chg="mod">
          <ac:chgData name="Philippe Pontbriand" userId="92dd3b91-dbf1-4fb9-881c-f4f99a210996" providerId="ADAL" clId="{B7083585-2212-4D30-9466-C0D0981D31E7}" dt="2021-04-13T12:19:32.628" v="49" actId="20577"/>
          <ac:spMkLst>
            <pc:docMk/>
            <pc:sldMk cId="1416781982" sldId="288"/>
            <ac:spMk id="15" creationId="{C3012646-D880-45A6-A703-642AE43FB09B}"/>
          </ac:spMkLst>
        </pc:spChg>
        <pc:spChg chg="mod">
          <ac:chgData name="Philippe Pontbriand" userId="92dd3b91-dbf1-4fb9-881c-f4f99a210996" providerId="ADAL" clId="{B7083585-2212-4D30-9466-C0D0981D31E7}" dt="2021-04-13T12:26:08.341" v="805" actId="20577"/>
          <ac:spMkLst>
            <pc:docMk/>
            <pc:sldMk cId="1416781982" sldId="288"/>
            <ac:spMk id="29" creationId="{BA548835-21FC-426C-9092-3FFE060533F8}"/>
          </ac:spMkLst>
        </pc:spChg>
      </pc:sldChg>
    </pc:docChg>
  </pc:docChgLst>
  <pc:docChgLst>
    <pc:chgData name="St. Pe, Alexandra" userId="5eec69ae-365a-4b7b-94fd-9de595007ff7" providerId="ADAL" clId="{865E150F-69DC-4286-973A-7EDECB77A078}"/>
    <pc:docChg chg="delSld">
      <pc:chgData name="St. Pe, Alexandra" userId="5eec69ae-365a-4b7b-94fd-9de595007ff7" providerId="ADAL" clId="{865E150F-69DC-4286-973A-7EDECB77A078}" dt="2021-04-09T16:07:04.954" v="7" actId="2696"/>
      <pc:docMkLst>
        <pc:docMk/>
      </pc:docMkLst>
      <pc:sldChg chg="del">
        <pc:chgData name="St. Pe, Alexandra" userId="5eec69ae-365a-4b7b-94fd-9de595007ff7" providerId="ADAL" clId="{865E150F-69DC-4286-973A-7EDECB77A078}" dt="2021-04-09T16:07:04.737" v="0" actId="2696"/>
        <pc:sldMkLst>
          <pc:docMk/>
          <pc:sldMk cId="3043008702" sldId="259"/>
        </pc:sldMkLst>
      </pc:sldChg>
      <pc:sldChg chg="del">
        <pc:chgData name="St. Pe, Alexandra" userId="5eec69ae-365a-4b7b-94fd-9de595007ff7" providerId="ADAL" clId="{865E150F-69DC-4286-973A-7EDECB77A078}" dt="2021-04-09T16:07:04.773" v="2" actId="2696"/>
        <pc:sldMkLst>
          <pc:docMk/>
          <pc:sldMk cId="2557928398" sldId="270"/>
        </pc:sldMkLst>
      </pc:sldChg>
      <pc:sldChg chg="del">
        <pc:chgData name="St. Pe, Alexandra" userId="5eec69ae-365a-4b7b-94fd-9de595007ff7" providerId="ADAL" clId="{865E150F-69DC-4286-973A-7EDECB77A078}" dt="2021-04-09T16:07:04.835" v="5" actId="2696"/>
        <pc:sldMkLst>
          <pc:docMk/>
          <pc:sldMk cId="722854931" sldId="296"/>
        </pc:sldMkLst>
      </pc:sldChg>
      <pc:sldChg chg="del">
        <pc:chgData name="St. Pe, Alexandra" userId="5eec69ae-365a-4b7b-94fd-9de595007ff7" providerId="ADAL" clId="{865E150F-69DC-4286-973A-7EDECB77A078}" dt="2021-04-09T16:07:04.825" v="4" actId="2696"/>
        <pc:sldMkLst>
          <pc:docMk/>
          <pc:sldMk cId="1654007246" sldId="297"/>
        </pc:sldMkLst>
      </pc:sldChg>
      <pc:sldChg chg="del">
        <pc:chgData name="St. Pe, Alexandra" userId="5eec69ae-365a-4b7b-94fd-9de595007ff7" providerId="ADAL" clId="{865E150F-69DC-4286-973A-7EDECB77A078}" dt="2021-04-09T16:07:04.954" v="7" actId="2696"/>
        <pc:sldMkLst>
          <pc:docMk/>
          <pc:sldMk cId="3293501846" sldId="298"/>
        </pc:sldMkLst>
      </pc:sldChg>
      <pc:sldChg chg="del">
        <pc:chgData name="St. Pe, Alexandra" userId="5eec69ae-365a-4b7b-94fd-9de595007ff7" providerId="ADAL" clId="{865E150F-69DC-4286-973A-7EDECB77A078}" dt="2021-04-09T16:07:04.866" v="6" actId="2696"/>
        <pc:sldMkLst>
          <pc:docMk/>
          <pc:sldMk cId="2623397282" sldId="299"/>
        </pc:sldMkLst>
      </pc:sldChg>
      <pc:sldChg chg="del">
        <pc:chgData name="St. Pe, Alexandra" userId="5eec69ae-365a-4b7b-94fd-9de595007ff7" providerId="ADAL" clId="{865E150F-69DC-4286-973A-7EDECB77A078}" dt="2021-04-09T16:07:04.796" v="3" actId="2696"/>
        <pc:sldMkLst>
          <pc:docMk/>
          <pc:sldMk cId="1997699873" sldId="2134960409"/>
        </pc:sldMkLst>
      </pc:sldChg>
      <pc:sldMasterChg chg="delSldLayout">
        <pc:chgData name="St. Pe, Alexandra" userId="5eec69ae-365a-4b7b-94fd-9de595007ff7" providerId="ADAL" clId="{865E150F-69DC-4286-973A-7EDECB77A078}" dt="2021-04-09T16:07:04.741" v="1" actId="2696"/>
        <pc:sldMasterMkLst>
          <pc:docMk/>
          <pc:sldMasterMk cId="1511338896" sldId="2147483648"/>
        </pc:sldMasterMkLst>
        <pc:sldLayoutChg chg="del">
          <pc:chgData name="St. Pe, Alexandra" userId="5eec69ae-365a-4b7b-94fd-9de595007ff7" providerId="ADAL" clId="{865E150F-69DC-4286-973A-7EDECB77A078}" dt="2021-04-09T16:07:04.741" v="1" actId="2696"/>
          <pc:sldLayoutMkLst>
            <pc:docMk/>
            <pc:sldMasterMk cId="1511338896" sldId="2147483648"/>
            <pc:sldLayoutMk cId="3379071911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1FC36-E2A6-40E0-A77F-9BB337CB04C1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444F9-EA5D-4FC4-8A4F-BC8761370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6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dirty="0"/>
              <a:t>Summarize Current State of RSD Use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Socialize Best Practice to </a:t>
            </a:r>
            <a:r>
              <a:rPr lang="en-US" sz="1200" b="1" dirty="0"/>
              <a:t>further de-risk RSD use</a:t>
            </a:r>
            <a:r>
              <a:rPr lang="en-US" sz="1200" dirty="0"/>
              <a:t> in pre-construction wind assessment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…???</a:t>
            </a:r>
          </a:p>
          <a:p>
            <a:pPr algn="l" defTabSz="1219170"/>
            <a:endParaRPr lang="en-GB" altLang="en-US" sz="1200" b="1" dirty="0">
              <a:solidFill>
                <a:srgbClr val="000000"/>
              </a:solidFill>
              <a:latin typeface="EON Brix Sans"/>
              <a:cs typeface="Traditional Arabic" panose="02020603050405020304" pitchFamily="18" charset="-78"/>
            </a:endParaRPr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444F9-EA5D-4FC4-8A4F-BC87613706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8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dirty="0"/>
              <a:t>Summarize Current State of RSD Use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Socialize Best Practice to </a:t>
            </a:r>
            <a:r>
              <a:rPr lang="en-US" sz="1200" b="1" dirty="0"/>
              <a:t>further de-risk RSD use</a:t>
            </a:r>
            <a:r>
              <a:rPr lang="en-US" sz="1200" dirty="0"/>
              <a:t> in pre-construction wind assessment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…???</a:t>
            </a:r>
          </a:p>
          <a:p>
            <a:pPr algn="l" defTabSz="1219170"/>
            <a:endParaRPr lang="en-GB" altLang="en-US" sz="1200" b="1" dirty="0">
              <a:solidFill>
                <a:srgbClr val="000000"/>
              </a:solidFill>
              <a:latin typeface="EON Brix Sans"/>
              <a:cs typeface="Traditional Arabic" panose="02020603050405020304" pitchFamily="18" charset="-78"/>
            </a:endParaRPr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444F9-EA5D-4FC4-8A4F-BC87613706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0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4EBC-FE91-4F54-A6CD-60ACC8262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3A34E-2E35-44E9-8771-75495A891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42C8C-7014-4B0E-A1A1-595C50C0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14C9-1D3F-4B00-8B76-5D94346CC065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1EAAC-616F-4332-AB8C-8ABF0593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55EC-1A61-494F-BEAC-21F023B6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4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8BB-AB01-42E4-B0F9-C7D6F6AC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52E1D-715A-412D-A90B-5317BC504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96352-6660-4624-9028-D1E2F1D8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5209-9AE0-43FC-A7B4-2FFFD9824F0F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7EF9-E5B8-48B9-97F5-3400F40F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FC4ED-557A-4D1D-9508-1284FEED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0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65D33-6F25-4AB3-9730-8A7B25D7F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A072A-427A-405F-A7D1-F07C2C207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1D79A-8786-477B-852E-7AF0DDF7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E0F1-81E8-45C4-9C8F-861F956D6ACE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8BD6-C2AA-4671-B6E9-781F3F4F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944AB-9CE8-4A9A-BEFA-34C90F22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1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orange (confidential n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B6D1926-E37F-4EF8-80DA-FA4AE876C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04190"/>
            <a:ext cx="10899648" cy="362055"/>
          </a:xfrm>
          <a:prstGeom prst="rect">
            <a:avLst/>
          </a:prstGeom>
        </p:spPr>
        <p:txBody>
          <a:bodyPr lIns="360000">
            <a:noAutofit/>
          </a:bodyPr>
          <a:lstStyle>
            <a:lvl1pPr algn="l">
              <a:defRPr sz="2133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BC18B2-A7D4-44C5-A617-C4B1B2D61B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82400" y="6415618"/>
            <a:ext cx="508000" cy="366183"/>
          </a:xfrm>
          <a:prstGeom prst="rect">
            <a:avLst/>
          </a:prstGeom>
        </p:spPr>
        <p:txBody>
          <a:bodyPr/>
          <a:lstStyle>
            <a:lvl1pPr algn="r">
              <a:defRPr sz="1067">
                <a:solidFill>
                  <a:srgbClr val="6A737B"/>
                </a:solidFill>
                <a:latin typeface="+mj-lt"/>
              </a:defRPr>
            </a:lvl1pPr>
          </a:lstStyle>
          <a:p>
            <a:pPr>
              <a:defRPr/>
            </a:pPr>
            <a:fld id="{D781A3D0-94F4-433B-807F-7B6F6CFF0D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A0CFB-30C6-48C8-AF4E-DDCCA2084A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4131" y="1031210"/>
            <a:ext cx="6530236" cy="44425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CAE63-0B40-4A15-BEA6-8BC6704500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3190" y="26158"/>
            <a:ext cx="1704506" cy="10243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966105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D89F-D75C-4BD1-BEF7-84DF6B8F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9E3A-C10D-421B-AB6C-931DB4835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67C7F-DCCD-4840-8E4B-DBB61680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326A-849B-410B-ABE5-63E56812E0E0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91874-ECA8-41FE-B633-05AC2997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4EF3C-1665-4E96-8248-E2A14368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9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5589-2F41-4DE2-B4D0-AB02B30E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4B4A7-0C8F-4123-A9F7-8B1DFA6FF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5036-86C0-4C2B-9A21-16B3694D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64CB-84F9-4C0B-9B8E-4D171602CCB7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DEE6-373E-4AED-92AF-DCA3E749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CD124-412F-4385-A870-3EE0F5C5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4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52A8-0C78-4D97-9F75-82825AE6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5B809-1DF5-4774-A2DD-A7211372E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E39F8-A0EC-4BA9-A593-92D6A0584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9B9E8-9D35-4600-8EE8-EEB06254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6703-74CF-4959-924F-E605EFF1A884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11789-71FB-44DC-AEB5-B62BCC1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C5F88-CA8F-4AAE-8BFA-2F8D21E8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1594-C77A-4D66-B8B9-3BF757F1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2996F-4FAC-47A1-A268-4405840CF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E3FAD-8332-451B-989F-CDF0514C7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B52F7-708D-4B54-AC23-061CD25D8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038C2-71A5-4DF5-975F-0077E7C75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EFEA3-B019-47FD-A9B9-FC04F5A7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399-ADC6-4E5A-B6CC-C76742830551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ED007-8A71-4668-B599-66D41E34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6A949-3BFD-457D-8657-AA02F7A5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7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0A0F-08B9-498F-AC41-71F3EE29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BCF16-E396-4F03-9511-ECE1462E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6794-F40E-49BF-91ED-ADD6C5C8F6EB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212F5-D64A-436D-932B-5B567978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30E-A3D4-4A20-B62B-556FE5BC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7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7D3FE-8A6D-412B-A971-77FDB8CB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EC3E-2ABA-4068-8732-0CF174A88146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7512D-21F5-4D9E-A131-3FB8E8F3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A7BE7-A546-4948-9F9D-338436A3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3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8635-FC53-4EFB-9CAD-2DEF1F53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FA554-D7DA-4A62-B013-48A6653E5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DAF8A-201C-47A3-969A-556E5D63D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538BC-5D49-4761-8137-F64349AD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B624-EB10-4467-9B86-E17E115F4E4C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91BD5-62F3-4639-A485-4DD3DD11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49591-28CF-4D42-917A-DFD30062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4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0F9F-56AA-4F85-A86D-88C76072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49986-260A-49A8-ABB1-EADEC76C5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AEB61-0987-41E2-A48D-2791527F9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9E02F-1581-4A76-9AC9-6141E20C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F81-6BE9-446F-8074-39659F4DB209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E56D-A382-464C-82BA-A175C77F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F8CDC-D837-4C12-826A-0B767463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3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9FC5D-EBED-4012-8875-B3924D0E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18765-36C5-459D-8670-2C5AE9E3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08D9-F861-4796-8338-2CA1837F5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D352A-D5FF-4A52-861B-12A14533E334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AD78F-0634-409F-88EE-D020F8BE2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A7204-683D-460A-A6FA-F37FB4B0B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3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">
            <a:extLst>
              <a:ext uri="{FF2B5EF4-FFF2-40B4-BE49-F238E27FC236}">
                <a16:creationId xmlns:a16="http://schemas.microsoft.com/office/drawing/2014/main" id="{FA5F4868-559D-4CCF-8249-A9261809B282}"/>
              </a:ext>
            </a:extLst>
          </p:cNvPr>
          <p:cNvSpPr/>
          <p:nvPr/>
        </p:nvSpPr>
        <p:spPr>
          <a:xfrm rot="767397">
            <a:off x="1955777" y="2995151"/>
            <a:ext cx="3415239" cy="3415239"/>
          </a:xfrm>
          <a:prstGeom prst="leftCircularArrow">
            <a:avLst>
              <a:gd name="adj1" fmla="val 2189"/>
              <a:gd name="adj2" fmla="val 263441"/>
              <a:gd name="adj3" fmla="val 2032541"/>
              <a:gd name="adj4" fmla="val 9018079"/>
              <a:gd name="adj5" fmla="val 2554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99D8F62-D9B6-4C60-B25A-DF839FC4D90E}"/>
              </a:ext>
            </a:extLst>
          </p:cNvPr>
          <p:cNvSpPr/>
          <p:nvPr/>
        </p:nvSpPr>
        <p:spPr>
          <a:xfrm>
            <a:off x="4142626" y="2726008"/>
            <a:ext cx="3649416" cy="2489377"/>
          </a:xfrm>
          <a:custGeom>
            <a:avLst/>
            <a:gdLst>
              <a:gd name="connsiteX0" fmla="*/ 0 w 3795385"/>
              <a:gd name="connsiteY0" fmla="*/ 134408 h 1344077"/>
              <a:gd name="connsiteX1" fmla="*/ 134408 w 3795385"/>
              <a:gd name="connsiteY1" fmla="*/ 0 h 1344077"/>
              <a:gd name="connsiteX2" fmla="*/ 3660977 w 3795385"/>
              <a:gd name="connsiteY2" fmla="*/ 0 h 1344077"/>
              <a:gd name="connsiteX3" fmla="*/ 3795385 w 3795385"/>
              <a:gd name="connsiteY3" fmla="*/ 134408 h 1344077"/>
              <a:gd name="connsiteX4" fmla="*/ 3795385 w 3795385"/>
              <a:gd name="connsiteY4" fmla="*/ 1209669 h 1344077"/>
              <a:gd name="connsiteX5" fmla="*/ 3660977 w 3795385"/>
              <a:gd name="connsiteY5" fmla="*/ 1344077 h 1344077"/>
              <a:gd name="connsiteX6" fmla="*/ 134408 w 3795385"/>
              <a:gd name="connsiteY6" fmla="*/ 1344077 h 1344077"/>
              <a:gd name="connsiteX7" fmla="*/ 0 w 3795385"/>
              <a:gd name="connsiteY7" fmla="*/ 1209669 h 1344077"/>
              <a:gd name="connsiteX8" fmla="*/ 0 w 3795385"/>
              <a:gd name="connsiteY8" fmla="*/ 134408 h 13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5385" h="1344077">
                <a:moveTo>
                  <a:pt x="0" y="134408"/>
                </a:moveTo>
                <a:cubicBezTo>
                  <a:pt x="0" y="60177"/>
                  <a:pt x="60177" y="0"/>
                  <a:pt x="134408" y="0"/>
                </a:cubicBezTo>
                <a:lnTo>
                  <a:pt x="3660977" y="0"/>
                </a:lnTo>
                <a:cubicBezTo>
                  <a:pt x="3735208" y="0"/>
                  <a:pt x="3795385" y="60177"/>
                  <a:pt x="3795385" y="134408"/>
                </a:cubicBezTo>
                <a:lnTo>
                  <a:pt x="3795385" y="1209669"/>
                </a:lnTo>
                <a:cubicBezTo>
                  <a:pt x="3795385" y="1283900"/>
                  <a:pt x="3735208" y="1344077"/>
                  <a:pt x="3660977" y="1344077"/>
                </a:cubicBezTo>
                <a:lnTo>
                  <a:pt x="134408" y="1344077"/>
                </a:lnTo>
                <a:cubicBezTo>
                  <a:pt x="60177" y="1344077"/>
                  <a:pt x="0" y="1283900"/>
                  <a:pt x="0" y="1209669"/>
                </a:cubicBezTo>
                <a:lnTo>
                  <a:pt x="0" y="134408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756" tIns="442772" rIns="154756" bIns="154756" numCol="1" spcCol="1270" anchor="t" anchorCtr="0">
            <a:noAutofit/>
          </a:bodyPr>
          <a:lstStyle/>
          <a:p>
            <a:pPr marL="285750" lvl="1" indent="-285750" algn="ctr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000" kern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791E09-8F76-4711-A166-30BFF61C1EF0}"/>
              </a:ext>
            </a:extLst>
          </p:cNvPr>
          <p:cNvSpPr txBox="1"/>
          <p:nvPr/>
        </p:nvSpPr>
        <p:spPr>
          <a:xfrm>
            <a:off x="4136199" y="5187364"/>
            <a:ext cx="380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Guidance Mission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EA2AB-436D-448D-8C09-AC861B8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190"/>
            <a:ext cx="10374284" cy="36205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CFARS Working 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1A3D0-94F4-433B-807F-7B6F6CFF0DB7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0" y="6800488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B17AA0-AB5C-4319-815E-42652BFAB8AC}"/>
              </a:ext>
            </a:extLst>
          </p:cNvPr>
          <p:cNvSpPr/>
          <p:nvPr/>
        </p:nvSpPr>
        <p:spPr>
          <a:xfrm>
            <a:off x="276226" y="2706310"/>
            <a:ext cx="3667470" cy="2509075"/>
          </a:xfrm>
          <a:custGeom>
            <a:avLst/>
            <a:gdLst>
              <a:gd name="connsiteX0" fmla="*/ 0 w 2798203"/>
              <a:gd name="connsiteY0" fmla="*/ 136726 h 1367257"/>
              <a:gd name="connsiteX1" fmla="*/ 136726 w 2798203"/>
              <a:gd name="connsiteY1" fmla="*/ 0 h 1367257"/>
              <a:gd name="connsiteX2" fmla="*/ 2661477 w 2798203"/>
              <a:gd name="connsiteY2" fmla="*/ 0 h 1367257"/>
              <a:gd name="connsiteX3" fmla="*/ 2798203 w 2798203"/>
              <a:gd name="connsiteY3" fmla="*/ 136726 h 1367257"/>
              <a:gd name="connsiteX4" fmla="*/ 2798203 w 2798203"/>
              <a:gd name="connsiteY4" fmla="*/ 1230531 h 1367257"/>
              <a:gd name="connsiteX5" fmla="*/ 2661477 w 2798203"/>
              <a:gd name="connsiteY5" fmla="*/ 1367257 h 1367257"/>
              <a:gd name="connsiteX6" fmla="*/ 136726 w 2798203"/>
              <a:gd name="connsiteY6" fmla="*/ 1367257 h 1367257"/>
              <a:gd name="connsiteX7" fmla="*/ 0 w 2798203"/>
              <a:gd name="connsiteY7" fmla="*/ 1230531 h 1367257"/>
              <a:gd name="connsiteX8" fmla="*/ 0 w 2798203"/>
              <a:gd name="connsiteY8" fmla="*/ 136726 h 136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8203" h="1367257">
                <a:moveTo>
                  <a:pt x="0" y="136726"/>
                </a:moveTo>
                <a:cubicBezTo>
                  <a:pt x="0" y="61214"/>
                  <a:pt x="61214" y="0"/>
                  <a:pt x="136726" y="0"/>
                </a:cubicBezTo>
                <a:lnTo>
                  <a:pt x="2661477" y="0"/>
                </a:lnTo>
                <a:cubicBezTo>
                  <a:pt x="2736989" y="0"/>
                  <a:pt x="2798203" y="61214"/>
                  <a:pt x="2798203" y="136726"/>
                </a:cubicBezTo>
                <a:lnTo>
                  <a:pt x="2798203" y="1230531"/>
                </a:lnTo>
                <a:cubicBezTo>
                  <a:pt x="2798203" y="1306043"/>
                  <a:pt x="2736989" y="1367257"/>
                  <a:pt x="2661477" y="1367257"/>
                </a:cubicBezTo>
                <a:lnTo>
                  <a:pt x="136726" y="1367257"/>
                </a:lnTo>
                <a:cubicBezTo>
                  <a:pt x="61214" y="1367257"/>
                  <a:pt x="0" y="1306043"/>
                  <a:pt x="0" y="1230531"/>
                </a:cubicBezTo>
                <a:lnTo>
                  <a:pt x="0" y="136726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5289" tIns="155289" rIns="155289" bIns="448273" numCol="1" spcCol="1270" anchor="t" anchorCtr="0">
            <a:noAutofit/>
          </a:bodyPr>
          <a:lstStyle/>
          <a:p>
            <a:pPr marL="285750" lvl="1" indent="-285750" algn="ctr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0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8032B9-1812-4973-9F4F-95E6EF9FFFB5}"/>
              </a:ext>
            </a:extLst>
          </p:cNvPr>
          <p:cNvSpPr/>
          <p:nvPr/>
        </p:nvSpPr>
        <p:spPr>
          <a:xfrm>
            <a:off x="1565004" y="4861655"/>
            <a:ext cx="2244463" cy="1174638"/>
          </a:xfrm>
          <a:custGeom>
            <a:avLst/>
            <a:gdLst>
              <a:gd name="connsiteX0" fmla="*/ 0 w 2244463"/>
              <a:gd name="connsiteY0" fmla="*/ 89255 h 892549"/>
              <a:gd name="connsiteX1" fmla="*/ 89255 w 2244463"/>
              <a:gd name="connsiteY1" fmla="*/ 0 h 892549"/>
              <a:gd name="connsiteX2" fmla="*/ 2155208 w 2244463"/>
              <a:gd name="connsiteY2" fmla="*/ 0 h 892549"/>
              <a:gd name="connsiteX3" fmla="*/ 2244463 w 2244463"/>
              <a:gd name="connsiteY3" fmla="*/ 89255 h 892549"/>
              <a:gd name="connsiteX4" fmla="*/ 2244463 w 2244463"/>
              <a:gd name="connsiteY4" fmla="*/ 803294 h 892549"/>
              <a:gd name="connsiteX5" fmla="*/ 2155208 w 2244463"/>
              <a:gd name="connsiteY5" fmla="*/ 892549 h 892549"/>
              <a:gd name="connsiteX6" fmla="*/ 89255 w 2244463"/>
              <a:gd name="connsiteY6" fmla="*/ 892549 h 892549"/>
              <a:gd name="connsiteX7" fmla="*/ 0 w 2244463"/>
              <a:gd name="connsiteY7" fmla="*/ 803294 h 892549"/>
              <a:gd name="connsiteX8" fmla="*/ 0 w 2244463"/>
              <a:gd name="connsiteY8" fmla="*/ 89255 h 89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4463" h="892549">
                <a:moveTo>
                  <a:pt x="0" y="89255"/>
                </a:moveTo>
                <a:cubicBezTo>
                  <a:pt x="0" y="39961"/>
                  <a:pt x="39961" y="0"/>
                  <a:pt x="89255" y="0"/>
                </a:cubicBezTo>
                <a:lnTo>
                  <a:pt x="2155208" y="0"/>
                </a:lnTo>
                <a:cubicBezTo>
                  <a:pt x="2204502" y="0"/>
                  <a:pt x="2244463" y="39961"/>
                  <a:pt x="2244463" y="89255"/>
                </a:cubicBezTo>
                <a:lnTo>
                  <a:pt x="2244463" y="803294"/>
                </a:lnTo>
                <a:cubicBezTo>
                  <a:pt x="2244463" y="852588"/>
                  <a:pt x="2204502" y="892549"/>
                  <a:pt x="2155208" y="892549"/>
                </a:cubicBezTo>
                <a:lnTo>
                  <a:pt x="89255" y="892549"/>
                </a:lnTo>
                <a:cubicBezTo>
                  <a:pt x="39961" y="892549"/>
                  <a:pt x="0" y="852588"/>
                  <a:pt x="0" y="803294"/>
                </a:cubicBezTo>
                <a:lnTo>
                  <a:pt x="0" y="892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92" tIns="64242" rIns="83292" bIns="6424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012646-D880-45A6-A703-642AE43FB09B}"/>
              </a:ext>
            </a:extLst>
          </p:cNvPr>
          <p:cNvSpPr txBox="1"/>
          <p:nvPr/>
        </p:nvSpPr>
        <p:spPr>
          <a:xfrm>
            <a:off x="335936" y="2259938"/>
            <a:ext cx="360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Science Mission</a:t>
            </a: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4C51F430-EAD7-40B4-96BE-504F8981E261}"/>
              </a:ext>
            </a:extLst>
          </p:cNvPr>
          <p:cNvSpPr/>
          <p:nvPr/>
        </p:nvSpPr>
        <p:spPr>
          <a:xfrm rot="21195065">
            <a:off x="6230327" y="1399934"/>
            <a:ext cx="3415238" cy="3415238"/>
          </a:xfrm>
          <a:prstGeom prst="circularArrow">
            <a:avLst>
              <a:gd name="adj1" fmla="val 2189"/>
              <a:gd name="adj2" fmla="val 263441"/>
              <a:gd name="adj3" fmla="val 19566964"/>
              <a:gd name="adj4" fmla="val 13211438"/>
              <a:gd name="adj5" fmla="val 2554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8A37916-0759-425C-B53A-405B462FE232}"/>
              </a:ext>
            </a:extLst>
          </p:cNvPr>
          <p:cNvSpPr/>
          <p:nvPr/>
        </p:nvSpPr>
        <p:spPr>
          <a:xfrm>
            <a:off x="8016149" y="2706310"/>
            <a:ext cx="3649415" cy="2488056"/>
          </a:xfrm>
          <a:custGeom>
            <a:avLst/>
            <a:gdLst>
              <a:gd name="connsiteX0" fmla="*/ 0 w 2525021"/>
              <a:gd name="connsiteY0" fmla="*/ 140114 h 1401141"/>
              <a:gd name="connsiteX1" fmla="*/ 140114 w 2525021"/>
              <a:gd name="connsiteY1" fmla="*/ 0 h 1401141"/>
              <a:gd name="connsiteX2" fmla="*/ 2384907 w 2525021"/>
              <a:gd name="connsiteY2" fmla="*/ 0 h 1401141"/>
              <a:gd name="connsiteX3" fmla="*/ 2525021 w 2525021"/>
              <a:gd name="connsiteY3" fmla="*/ 140114 h 1401141"/>
              <a:gd name="connsiteX4" fmla="*/ 2525021 w 2525021"/>
              <a:gd name="connsiteY4" fmla="*/ 1261027 h 1401141"/>
              <a:gd name="connsiteX5" fmla="*/ 2384907 w 2525021"/>
              <a:gd name="connsiteY5" fmla="*/ 1401141 h 1401141"/>
              <a:gd name="connsiteX6" fmla="*/ 140114 w 2525021"/>
              <a:gd name="connsiteY6" fmla="*/ 1401141 h 1401141"/>
              <a:gd name="connsiteX7" fmla="*/ 0 w 2525021"/>
              <a:gd name="connsiteY7" fmla="*/ 1261027 h 1401141"/>
              <a:gd name="connsiteX8" fmla="*/ 0 w 2525021"/>
              <a:gd name="connsiteY8" fmla="*/ 140114 h 140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5021" h="1401141">
                <a:moveTo>
                  <a:pt x="0" y="140114"/>
                </a:moveTo>
                <a:cubicBezTo>
                  <a:pt x="0" y="62731"/>
                  <a:pt x="62731" y="0"/>
                  <a:pt x="140114" y="0"/>
                </a:cubicBezTo>
                <a:lnTo>
                  <a:pt x="2384907" y="0"/>
                </a:lnTo>
                <a:cubicBezTo>
                  <a:pt x="2462290" y="0"/>
                  <a:pt x="2525021" y="62731"/>
                  <a:pt x="2525021" y="140114"/>
                </a:cubicBezTo>
                <a:lnTo>
                  <a:pt x="2525021" y="1261027"/>
                </a:lnTo>
                <a:cubicBezTo>
                  <a:pt x="2525021" y="1338410"/>
                  <a:pt x="2462290" y="1401141"/>
                  <a:pt x="2384907" y="1401141"/>
                </a:cubicBezTo>
                <a:lnTo>
                  <a:pt x="140114" y="1401141"/>
                </a:lnTo>
                <a:cubicBezTo>
                  <a:pt x="62731" y="1401141"/>
                  <a:pt x="0" y="1338410"/>
                  <a:pt x="0" y="1261027"/>
                </a:cubicBezTo>
                <a:lnTo>
                  <a:pt x="0" y="140114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069" tIns="156069" rIns="156069" bIns="456314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000" kern="1200" dirty="0"/>
          </a:p>
          <a:p>
            <a:pPr marL="285750" lvl="1" indent="-285750" algn="l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600" kern="1200" dirty="0"/>
          </a:p>
          <a:p>
            <a:pPr marL="285750" lvl="1" indent="-285750" algn="l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600" kern="1200" dirty="0"/>
          </a:p>
          <a:p>
            <a:pPr marL="285750" lvl="1" indent="-285750" algn="l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600" kern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548835-21FC-426C-9092-3FFE060533F8}"/>
              </a:ext>
            </a:extLst>
          </p:cNvPr>
          <p:cNvSpPr/>
          <p:nvPr/>
        </p:nvSpPr>
        <p:spPr>
          <a:xfrm>
            <a:off x="252031" y="3117669"/>
            <a:ext cx="371585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GB" altLang="en-US" sz="1400" dirty="0">
                <a:solidFill>
                  <a:srgbClr val="000000"/>
                </a:solidFill>
                <a:latin typeface="EON Brix Sans"/>
                <a:cs typeface="Traditional Arabic" panose="02020603050405020304" pitchFamily="18" charset="-78"/>
              </a:rPr>
              <a:t>Empower the Industry to Achieve </a:t>
            </a:r>
          </a:p>
          <a:p>
            <a:pPr algn="ctr" defTabSz="1219170"/>
            <a:r>
              <a:rPr lang="en-GB" altLang="en-US" sz="1400" dirty="0">
                <a:solidFill>
                  <a:srgbClr val="000000"/>
                </a:solidFill>
                <a:latin typeface="EON Brix Sans"/>
                <a:cs typeface="Traditional Arabic" panose="02020603050405020304" pitchFamily="18" charset="-78"/>
              </a:rPr>
              <a:t>Data-Driven Answers to </a:t>
            </a:r>
          </a:p>
          <a:p>
            <a:pPr algn="ctr" defTabSz="1219170"/>
            <a:r>
              <a:rPr lang="en-GB" altLang="en-US" sz="1400" dirty="0">
                <a:solidFill>
                  <a:srgbClr val="000000"/>
                </a:solidFill>
                <a:latin typeface="EON Brix Sans"/>
                <a:cs typeface="Traditional Arabic" panose="02020603050405020304" pitchFamily="18" charset="-78"/>
              </a:rPr>
              <a:t>Persistent RSD Use Hurdles</a:t>
            </a:r>
          </a:p>
          <a:p>
            <a:pPr algn="ctr" defTabSz="1219170"/>
            <a:endParaRPr lang="en-GB" altLang="en-US" sz="1400" dirty="0">
              <a:solidFill>
                <a:srgbClr val="000000"/>
              </a:solidFill>
              <a:latin typeface="EON Brix Sans"/>
              <a:cs typeface="Traditional Arabic" panose="02020603050405020304" pitchFamily="18" charset="-78"/>
            </a:endParaRPr>
          </a:p>
          <a:p>
            <a:pPr algn="ctr" defTabSz="1219170"/>
            <a:r>
              <a:rPr lang="en-GB" altLang="en-US" sz="1400" dirty="0">
                <a:solidFill>
                  <a:srgbClr val="000000"/>
                </a:solidFill>
                <a:latin typeface="EON Brix Sans"/>
                <a:cs typeface="Traditional Arabic" panose="02020603050405020304" pitchFamily="18" charset="-78"/>
              </a:rPr>
              <a:t>Leverage </a:t>
            </a:r>
            <a:r>
              <a:rPr lang="en-GB" altLang="en-US" sz="1400" b="1" dirty="0">
                <a:solidFill>
                  <a:srgbClr val="000000"/>
                </a:solidFill>
                <a:latin typeface="EON Brix Sans"/>
                <a:cs typeface="Traditional Arabic" panose="02020603050405020304" pitchFamily="18" charset="-78"/>
              </a:rPr>
              <a:t>Opensource Science &amp; Tools </a:t>
            </a:r>
            <a:r>
              <a:rPr lang="en-GB" altLang="en-US" sz="1400" dirty="0">
                <a:solidFill>
                  <a:srgbClr val="000000"/>
                </a:solidFill>
                <a:latin typeface="EON Brix Sans"/>
                <a:cs typeface="Traditional Arabic" panose="02020603050405020304" pitchFamily="18" charset="-78"/>
              </a:rPr>
              <a:t>to Build Consensus &amp; </a:t>
            </a:r>
            <a:r>
              <a:rPr lang="en-GB" altLang="en-US" sz="1400" b="1" dirty="0">
                <a:solidFill>
                  <a:srgbClr val="000000"/>
                </a:solidFill>
                <a:latin typeface="EON Brix Sans"/>
                <a:cs typeface="Traditional Arabic" panose="02020603050405020304" pitchFamily="18" charset="-78"/>
              </a:rPr>
              <a:t>Establish Best Practice Frameworks for Stakeholder collaboration 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B03EE1C-A573-427E-AD9E-FE1E2572D0E8}"/>
              </a:ext>
            </a:extLst>
          </p:cNvPr>
          <p:cNvSpPr/>
          <p:nvPr/>
        </p:nvSpPr>
        <p:spPr>
          <a:xfrm>
            <a:off x="5310889" y="1943031"/>
            <a:ext cx="2244463" cy="1174638"/>
          </a:xfrm>
          <a:custGeom>
            <a:avLst/>
            <a:gdLst>
              <a:gd name="connsiteX0" fmla="*/ 0 w 2244463"/>
              <a:gd name="connsiteY0" fmla="*/ 89255 h 892549"/>
              <a:gd name="connsiteX1" fmla="*/ 89255 w 2244463"/>
              <a:gd name="connsiteY1" fmla="*/ 0 h 892549"/>
              <a:gd name="connsiteX2" fmla="*/ 2155208 w 2244463"/>
              <a:gd name="connsiteY2" fmla="*/ 0 h 892549"/>
              <a:gd name="connsiteX3" fmla="*/ 2244463 w 2244463"/>
              <a:gd name="connsiteY3" fmla="*/ 89255 h 892549"/>
              <a:gd name="connsiteX4" fmla="*/ 2244463 w 2244463"/>
              <a:gd name="connsiteY4" fmla="*/ 803294 h 892549"/>
              <a:gd name="connsiteX5" fmla="*/ 2155208 w 2244463"/>
              <a:gd name="connsiteY5" fmla="*/ 892549 h 892549"/>
              <a:gd name="connsiteX6" fmla="*/ 89255 w 2244463"/>
              <a:gd name="connsiteY6" fmla="*/ 892549 h 892549"/>
              <a:gd name="connsiteX7" fmla="*/ 0 w 2244463"/>
              <a:gd name="connsiteY7" fmla="*/ 803294 h 892549"/>
              <a:gd name="connsiteX8" fmla="*/ 0 w 2244463"/>
              <a:gd name="connsiteY8" fmla="*/ 89255 h 89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4463" h="892549">
                <a:moveTo>
                  <a:pt x="0" y="89255"/>
                </a:moveTo>
                <a:cubicBezTo>
                  <a:pt x="0" y="39961"/>
                  <a:pt x="39961" y="0"/>
                  <a:pt x="89255" y="0"/>
                </a:cubicBezTo>
                <a:lnTo>
                  <a:pt x="2155208" y="0"/>
                </a:lnTo>
                <a:cubicBezTo>
                  <a:pt x="2204502" y="0"/>
                  <a:pt x="2244463" y="39961"/>
                  <a:pt x="2244463" y="89255"/>
                </a:cubicBezTo>
                <a:lnTo>
                  <a:pt x="2244463" y="803294"/>
                </a:lnTo>
                <a:cubicBezTo>
                  <a:pt x="2244463" y="852588"/>
                  <a:pt x="2204502" y="892549"/>
                  <a:pt x="2155208" y="892549"/>
                </a:cubicBezTo>
                <a:lnTo>
                  <a:pt x="89255" y="892549"/>
                </a:lnTo>
                <a:cubicBezTo>
                  <a:pt x="39961" y="892549"/>
                  <a:pt x="0" y="852588"/>
                  <a:pt x="0" y="803294"/>
                </a:cubicBezTo>
                <a:lnTo>
                  <a:pt x="0" y="8925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92" tIns="64242" rIns="83292" bIns="6424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E0D770E-372D-497C-A097-68E2A7CFE571}"/>
              </a:ext>
            </a:extLst>
          </p:cNvPr>
          <p:cNvSpPr/>
          <p:nvPr/>
        </p:nvSpPr>
        <p:spPr>
          <a:xfrm>
            <a:off x="9668137" y="4920255"/>
            <a:ext cx="2244463" cy="1174638"/>
          </a:xfrm>
          <a:custGeom>
            <a:avLst/>
            <a:gdLst>
              <a:gd name="connsiteX0" fmla="*/ 0 w 2244463"/>
              <a:gd name="connsiteY0" fmla="*/ 89255 h 892549"/>
              <a:gd name="connsiteX1" fmla="*/ 89255 w 2244463"/>
              <a:gd name="connsiteY1" fmla="*/ 0 h 892549"/>
              <a:gd name="connsiteX2" fmla="*/ 2155208 w 2244463"/>
              <a:gd name="connsiteY2" fmla="*/ 0 h 892549"/>
              <a:gd name="connsiteX3" fmla="*/ 2244463 w 2244463"/>
              <a:gd name="connsiteY3" fmla="*/ 89255 h 892549"/>
              <a:gd name="connsiteX4" fmla="*/ 2244463 w 2244463"/>
              <a:gd name="connsiteY4" fmla="*/ 803294 h 892549"/>
              <a:gd name="connsiteX5" fmla="*/ 2155208 w 2244463"/>
              <a:gd name="connsiteY5" fmla="*/ 892549 h 892549"/>
              <a:gd name="connsiteX6" fmla="*/ 89255 w 2244463"/>
              <a:gd name="connsiteY6" fmla="*/ 892549 h 892549"/>
              <a:gd name="connsiteX7" fmla="*/ 0 w 2244463"/>
              <a:gd name="connsiteY7" fmla="*/ 803294 h 892549"/>
              <a:gd name="connsiteX8" fmla="*/ 0 w 2244463"/>
              <a:gd name="connsiteY8" fmla="*/ 89255 h 89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4463" h="892549">
                <a:moveTo>
                  <a:pt x="0" y="89255"/>
                </a:moveTo>
                <a:cubicBezTo>
                  <a:pt x="0" y="39961"/>
                  <a:pt x="39961" y="0"/>
                  <a:pt x="89255" y="0"/>
                </a:cubicBezTo>
                <a:lnTo>
                  <a:pt x="2155208" y="0"/>
                </a:lnTo>
                <a:cubicBezTo>
                  <a:pt x="2204502" y="0"/>
                  <a:pt x="2244463" y="39961"/>
                  <a:pt x="2244463" y="89255"/>
                </a:cubicBezTo>
                <a:lnTo>
                  <a:pt x="2244463" y="803294"/>
                </a:lnTo>
                <a:cubicBezTo>
                  <a:pt x="2244463" y="852588"/>
                  <a:pt x="2204502" y="892549"/>
                  <a:pt x="2155208" y="892549"/>
                </a:cubicBezTo>
                <a:lnTo>
                  <a:pt x="89255" y="892549"/>
                </a:lnTo>
                <a:cubicBezTo>
                  <a:pt x="39961" y="892549"/>
                  <a:pt x="0" y="852588"/>
                  <a:pt x="0" y="803294"/>
                </a:cubicBezTo>
                <a:lnTo>
                  <a:pt x="0" y="89255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92" tIns="64242" rIns="83292" bIns="6424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/>
          </a:p>
        </p:txBody>
      </p:sp>
      <p:pic>
        <p:nvPicPr>
          <p:cNvPr id="23" name="Graphic 22" descr="End">
            <a:extLst>
              <a:ext uri="{FF2B5EF4-FFF2-40B4-BE49-F238E27FC236}">
                <a16:creationId xmlns:a16="http://schemas.microsoft.com/office/drawing/2014/main" id="{E508A69E-1A3C-4BFD-92AD-986B938D3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39212" y="5041050"/>
            <a:ext cx="914400" cy="914400"/>
          </a:xfrm>
          <a:prstGeom prst="rect">
            <a:avLst/>
          </a:prstGeom>
        </p:spPr>
      </p:pic>
      <p:pic>
        <p:nvPicPr>
          <p:cNvPr id="31" name="Graphic 30" descr="Thumbs up sign">
            <a:extLst>
              <a:ext uri="{FF2B5EF4-FFF2-40B4-BE49-F238E27FC236}">
                <a16:creationId xmlns:a16="http://schemas.microsoft.com/office/drawing/2014/main" id="{D475ED75-78E8-4ECE-BEA8-16F37F6DD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45999" y="5050929"/>
            <a:ext cx="754128" cy="754128"/>
          </a:xfrm>
          <a:prstGeom prst="rect">
            <a:avLst/>
          </a:prstGeom>
        </p:spPr>
      </p:pic>
      <p:pic>
        <p:nvPicPr>
          <p:cNvPr id="19" name="Picture 4" descr="How to be smart about open source -- GCN">
            <a:extLst>
              <a:ext uri="{FF2B5EF4-FFF2-40B4-BE49-F238E27FC236}">
                <a16:creationId xmlns:a16="http://schemas.microsoft.com/office/drawing/2014/main" id="{F258E5C5-6A04-47E5-89AC-A7941AEA6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12" y="4974590"/>
            <a:ext cx="1903985" cy="9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94FEA1D-B921-4374-832E-C9FB0088D12F}"/>
              </a:ext>
            </a:extLst>
          </p:cNvPr>
          <p:cNvSpPr txBox="1"/>
          <p:nvPr/>
        </p:nvSpPr>
        <p:spPr>
          <a:xfrm>
            <a:off x="7966778" y="3099172"/>
            <a:ext cx="37221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Widespread Use of Adjusted RSD in Bankable, Stand-Alone, Pre-Construction Assessment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D393B4-4BA2-4652-9AA3-939ACD8838B3}"/>
              </a:ext>
            </a:extLst>
          </p:cNvPr>
          <p:cNvSpPr/>
          <p:nvPr/>
        </p:nvSpPr>
        <p:spPr>
          <a:xfrm>
            <a:off x="4177411" y="3156039"/>
            <a:ext cx="35869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Times New Roman" panose="02020603050405020304" pitchFamily="18" charset="0"/>
              </a:rPr>
              <a:t>Solicit input from industry stakeholders to determine CFARS agenda</a:t>
            </a:r>
          </a:p>
          <a:p>
            <a:pPr marL="342900" marR="0" lvl="0" indent="-342900" algn="ctr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GB" sz="1400" dirty="0"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Amplify findings from Science Group via publications and messaging</a:t>
            </a:r>
          </a:p>
          <a:p>
            <a:pPr marL="342900" marR="0" lvl="0" indent="-342900" algn="ctr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GB" sz="1400" dirty="0"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Drive consensus on new </a:t>
            </a:r>
            <a:r>
              <a:rPr lang="en-US" sz="1400" b="1" dirty="0">
                <a:latin typeface="Calibri" panose="020F0502020204030204" pitchFamily="34" charset="0"/>
                <a:ea typeface="Times New Roman" panose="02020603050405020304" pitchFamily="18" charset="0"/>
              </a:rPr>
              <a:t>Best Practices  framework collaboration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</a:rPr>
              <a:t> and socialize existing Standards to the broad industry</a:t>
            </a:r>
            <a:endParaRPr lang="en-GB" sz="1400" dirty="0"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E1AFAF-273D-41CB-8E1A-4B8D922B73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127" y="2048257"/>
            <a:ext cx="1903986" cy="97545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4028906-6E7F-43C1-8BF1-B43B23939A87}"/>
              </a:ext>
            </a:extLst>
          </p:cNvPr>
          <p:cNvSpPr txBox="1"/>
          <p:nvPr/>
        </p:nvSpPr>
        <p:spPr>
          <a:xfrm>
            <a:off x="8016149" y="2200494"/>
            <a:ext cx="363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CFARS Mission</a:t>
            </a:r>
          </a:p>
        </p:txBody>
      </p:sp>
    </p:spTree>
    <p:extLst>
      <p:ext uri="{BB962C8B-B14F-4D97-AF65-F5344CB8AC3E}">
        <p14:creationId xmlns:p14="http://schemas.microsoft.com/office/powerpoint/2010/main" val="11113863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">
            <a:extLst>
              <a:ext uri="{FF2B5EF4-FFF2-40B4-BE49-F238E27FC236}">
                <a16:creationId xmlns:a16="http://schemas.microsoft.com/office/drawing/2014/main" id="{FA5F4868-559D-4CCF-8249-A9261809B282}"/>
              </a:ext>
            </a:extLst>
          </p:cNvPr>
          <p:cNvSpPr/>
          <p:nvPr/>
        </p:nvSpPr>
        <p:spPr>
          <a:xfrm rot="767397">
            <a:off x="1955777" y="2995151"/>
            <a:ext cx="3415239" cy="3415239"/>
          </a:xfrm>
          <a:prstGeom prst="leftCircularArrow">
            <a:avLst>
              <a:gd name="adj1" fmla="val 2189"/>
              <a:gd name="adj2" fmla="val 263441"/>
              <a:gd name="adj3" fmla="val 2032541"/>
              <a:gd name="adj4" fmla="val 9018079"/>
              <a:gd name="adj5" fmla="val 2554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99D8F62-D9B6-4C60-B25A-DF839FC4D90E}"/>
              </a:ext>
            </a:extLst>
          </p:cNvPr>
          <p:cNvSpPr/>
          <p:nvPr/>
        </p:nvSpPr>
        <p:spPr>
          <a:xfrm>
            <a:off x="4142626" y="2726008"/>
            <a:ext cx="3649416" cy="2489377"/>
          </a:xfrm>
          <a:custGeom>
            <a:avLst/>
            <a:gdLst>
              <a:gd name="connsiteX0" fmla="*/ 0 w 3795385"/>
              <a:gd name="connsiteY0" fmla="*/ 134408 h 1344077"/>
              <a:gd name="connsiteX1" fmla="*/ 134408 w 3795385"/>
              <a:gd name="connsiteY1" fmla="*/ 0 h 1344077"/>
              <a:gd name="connsiteX2" fmla="*/ 3660977 w 3795385"/>
              <a:gd name="connsiteY2" fmla="*/ 0 h 1344077"/>
              <a:gd name="connsiteX3" fmla="*/ 3795385 w 3795385"/>
              <a:gd name="connsiteY3" fmla="*/ 134408 h 1344077"/>
              <a:gd name="connsiteX4" fmla="*/ 3795385 w 3795385"/>
              <a:gd name="connsiteY4" fmla="*/ 1209669 h 1344077"/>
              <a:gd name="connsiteX5" fmla="*/ 3660977 w 3795385"/>
              <a:gd name="connsiteY5" fmla="*/ 1344077 h 1344077"/>
              <a:gd name="connsiteX6" fmla="*/ 134408 w 3795385"/>
              <a:gd name="connsiteY6" fmla="*/ 1344077 h 1344077"/>
              <a:gd name="connsiteX7" fmla="*/ 0 w 3795385"/>
              <a:gd name="connsiteY7" fmla="*/ 1209669 h 1344077"/>
              <a:gd name="connsiteX8" fmla="*/ 0 w 3795385"/>
              <a:gd name="connsiteY8" fmla="*/ 134408 h 13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5385" h="1344077">
                <a:moveTo>
                  <a:pt x="0" y="134408"/>
                </a:moveTo>
                <a:cubicBezTo>
                  <a:pt x="0" y="60177"/>
                  <a:pt x="60177" y="0"/>
                  <a:pt x="134408" y="0"/>
                </a:cubicBezTo>
                <a:lnTo>
                  <a:pt x="3660977" y="0"/>
                </a:lnTo>
                <a:cubicBezTo>
                  <a:pt x="3735208" y="0"/>
                  <a:pt x="3795385" y="60177"/>
                  <a:pt x="3795385" y="134408"/>
                </a:cubicBezTo>
                <a:lnTo>
                  <a:pt x="3795385" y="1209669"/>
                </a:lnTo>
                <a:cubicBezTo>
                  <a:pt x="3795385" y="1283900"/>
                  <a:pt x="3735208" y="1344077"/>
                  <a:pt x="3660977" y="1344077"/>
                </a:cubicBezTo>
                <a:lnTo>
                  <a:pt x="134408" y="1344077"/>
                </a:lnTo>
                <a:cubicBezTo>
                  <a:pt x="60177" y="1344077"/>
                  <a:pt x="0" y="1283900"/>
                  <a:pt x="0" y="1209669"/>
                </a:cubicBezTo>
                <a:lnTo>
                  <a:pt x="0" y="134408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756" tIns="442772" rIns="154756" bIns="154756" numCol="1" spcCol="1270" anchor="t" anchorCtr="0">
            <a:noAutofit/>
          </a:bodyPr>
          <a:lstStyle/>
          <a:p>
            <a:pPr marL="285750" lvl="1" indent="-285750" algn="ctr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000" kern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791E09-8F76-4711-A166-30BFF61C1EF0}"/>
              </a:ext>
            </a:extLst>
          </p:cNvPr>
          <p:cNvSpPr txBox="1"/>
          <p:nvPr/>
        </p:nvSpPr>
        <p:spPr>
          <a:xfrm>
            <a:off x="4136199" y="5187364"/>
            <a:ext cx="380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Guidance Mission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EA2AB-436D-448D-8C09-AC861B8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190"/>
            <a:ext cx="10374284" cy="36205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CFARS – Specific Involvement Need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1A3D0-94F4-433B-807F-7B6F6CFF0DB7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0" y="6800488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B17AA0-AB5C-4319-815E-42652BFAB8AC}"/>
              </a:ext>
            </a:extLst>
          </p:cNvPr>
          <p:cNvSpPr/>
          <p:nvPr/>
        </p:nvSpPr>
        <p:spPr>
          <a:xfrm>
            <a:off x="276226" y="2706310"/>
            <a:ext cx="3667470" cy="2509075"/>
          </a:xfrm>
          <a:custGeom>
            <a:avLst/>
            <a:gdLst>
              <a:gd name="connsiteX0" fmla="*/ 0 w 2798203"/>
              <a:gd name="connsiteY0" fmla="*/ 136726 h 1367257"/>
              <a:gd name="connsiteX1" fmla="*/ 136726 w 2798203"/>
              <a:gd name="connsiteY1" fmla="*/ 0 h 1367257"/>
              <a:gd name="connsiteX2" fmla="*/ 2661477 w 2798203"/>
              <a:gd name="connsiteY2" fmla="*/ 0 h 1367257"/>
              <a:gd name="connsiteX3" fmla="*/ 2798203 w 2798203"/>
              <a:gd name="connsiteY3" fmla="*/ 136726 h 1367257"/>
              <a:gd name="connsiteX4" fmla="*/ 2798203 w 2798203"/>
              <a:gd name="connsiteY4" fmla="*/ 1230531 h 1367257"/>
              <a:gd name="connsiteX5" fmla="*/ 2661477 w 2798203"/>
              <a:gd name="connsiteY5" fmla="*/ 1367257 h 1367257"/>
              <a:gd name="connsiteX6" fmla="*/ 136726 w 2798203"/>
              <a:gd name="connsiteY6" fmla="*/ 1367257 h 1367257"/>
              <a:gd name="connsiteX7" fmla="*/ 0 w 2798203"/>
              <a:gd name="connsiteY7" fmla="*/ 1230531 h 1367257"/>
              <a:gd name="connsiteX8" fmla="*/ 0 w 2798203"/>
              <a:gd name="connsiteY8" fmla="*/ 136726 h 136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8203" h="1367257">
                <a:moveTo>
                  <a:pt x="0" y="136726"/>
                </a:moveTo>
                <a:cubicBezTo>
                  <a:pt x="0" y="61214"/>
                  <a:pt x="61214" y="0"/>
                  <a:pt x="136726" y="0"/>
                </a:cubicBezTo>
                <a:lnTo>
                  <a:pt x="2661477" y="0"/>
                </a:lnTo>
                <a:cubicBezTo>
                  <a:pt x="2736989" y="0"/>
                  <a:pt x="2798203" y="61214"/>
                  <a:pt x="2798203" y="136726"/>
                </a:cubicBezTo>
                <a:lnTo>
                  <a:pt x="2798203" y="1230531"/>
                </a:lnTo>
                <a:cubicBezTo>
                  <a:pt x="2798203" y="1306043"/>
                  <a:pt x="2736989" y="1367257"/>
                  <a:pt x="2661477" y="1367257"/>
                </a:cubicBezTo>
                <a:lnTo>
                  <a:pt x="136726" y="1367257"/>
                </a:lnTo>
                <a:cubicBezTo>
                  <a:pt x="61214" y="1367257"/>
                  <a:pt x="0" y="1306043"/>
                  <a:pt x="0" y="1230531"/>
                </a:cubicBezTo>
                <a:lnTo>
                  <a:pt x="0" y="136726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5289" tIns="155289" rIns="155289" bIns="448273" numCol="1" spcCol="1270" anchor="t" anchorCtr="0">
            <a:noAutofit/>
          </a:bodyPr>
          <a:lstStyle/>
          <a:p>
            <a:pPr marL="285750" lvl="1" indent="-285750" algn="ctr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0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8032B9-1812-4973-9F4F-95E6EF9FFFB5}"/>
              </a:ext>
            </a:extLst>
          </p:cNvPr>
          <p:cNvSpPr/>
          <p:nvPr/>
        </p:nvSpPr>
        <p:spPr>
          <a:xfrm>
            <a:off x="1565004" y="4861655"/>
            <a:ext cx="2244463" cy="1174638"/>
          </a:xfrm>
          <a:custGeom>
            <a:avLst/>
            <a:gdLst>
              <a:gd name="connsiteX0" fmla="*/ 0 w 2244463"/>
              <a:gd name="connsiteY0" fmla="*/ 89255 h 892549"/>
              <a:gd name="connsiteX1" fmla="*/ 89255 w 2244463"/>
              <a:gd name="connsiteY1" fmla="*/ 0 h 892549"/>
              <a:gd name="connsiteX2" fmla="*/ 2155208 w 2244463"/>
              <a:gd name="connsiteY2" fmla="*/ 0 h 892549"/>
              <a:gd name="connsiteX3" fmla="*/ 2244463 w 2244463"/>
              <a:gd name="connsiteY3" fmla="*/ 89255 h 892549"/>
              <a:gd name="connsiteX4" fmla="*/ 2244463 w 2244463"/>
              <a:gd name="connsiteY4" fmla="*/ 803294 h 892549"/>
              <a:gd name="connsiteX5" fmla="*/ 2155208 w 2244463"/>
              <a:gd name="connsiteY5" fmla="*/ 892549 h 892549"/>
              <a:gd name="connsiteX6" fmla="*/ 89255 w 2244463"/>
              <a:gd name="connsiteY6" fmla="*/ 892549 h 892549"/>
              <a:gd name="connsiteX7" fmla="*/ 0 w 2244463"/>
              <a:gd name="connsiteY7" fmla="*/ 803294 h 892549"/>
              <a:gd name="connsiteX8" fmla="*/ 0 w 2244463"/>
              <a:gd name="connsiteY8" fmla="*/ 89255 h 89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4463" h="892549">
                <a:moveTo>
                  <a:pt x="0" y="89255"/>
                </a:moveTo>
                <a:cubicBezTo>
                  <a:pt x="0" y="39961"/>
                  <a:pt x="39961" y="0"/>
                  <a:pt x="89255" y="0"/>
                </a:cubicBezTo>
                <a:lnTo>
                  <a:pt x="2155208" y="0"/>
                </a:lnTo>
                <a:cubicBezTo>
                  <a:pt x="2204502" y="0"/>
                  <a:pt x="2244463" y="39961"/>
                  <a:pt x="2244463" y="89255"/>
                </a:cubicBezTo>
                <a:lnTo>
                  <a:pt x="2244463" y="803294"/>
                </a:lnTo>
                <a:cubicBezTo>
                  <a:pt x="2244463" y="852588"/>
                  <a:pt x="2204502" y="892549"/>
                  <a:pt x="2155208" y="892549"/>
                </a:cubicBezTo>
                <a:lnTo>
                  <a:pt x="89255" y="892549"/>
                </a:lnTo>
                <a:cubicBezTo>
                  <a:pt x="39961" y="892549"/>
                  <a:pt x="0" y="852588"/>
                  <a:pt x="0" y="803294"/>
                </a:cubicBezTo>
                <a:lnTo>
                  <a:pt x="0" y="892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92" tIns="64242" rIns="83292" bIns="6424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012646-D880-45A6-A703-642AE43FB09B}"/>
              </a:ext>
            </a:extLst>
          </p:cNvPr>
          <p:cNvSpPr txBox="1"/>
          <p:nvPr/>
        </p:nvSpPr>
        <p:spPr>
          <a:xfrm>
            <a:off x="335936" y="2259938"/>
            <a:ext cx="360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Science</a:t>
            </a: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4C51F430-EAD7-40B4-96BE-504F8981E261}"/>
              </a:ext>
            </a:extLst>
          </p:cNvPr>
          <p:cNvSpPr/>
          <p:nvPr/>
        </p:nvSpPr>
        <p:spPr>
          <a:xfrm rot="21195065">
            <a:off x="6230327" y="1399934"/>
            <a:ext cx="3415238" cy="3415238"/>
          </a:xfrm>
          <a:prstGeom prst="circularArrow">
            <a:avLst>
              <a:gd name="adj1" fmla="val 2189"/>
              <a:gd name="adj2" fmla="val 263441"/>
              <a:gd name="adj3" fmla="val 19566964"/>
              <a:gd name="adj4" fmla="val 13211438"/>
              <a:gd name="adj5" fmla="val 2554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8A37916-0759-425C-B53A-405B462FE232}"/>
              </a:ext>
            </a:extLst>
          </p:cNvPr>
          <p:cNvSpPr/>
          <p:nvPr/>
        </p:nvSpPr>
        <p:spPr>
          <a:xfrm>
            <a:off x="8016149" y="2706310"/>
            <a:ext cx="3649415" cy="2488056"/>
          </a:xfrm>
          <a:custGeom>
            <a:avLst/>
            <a:gdLst>
              <a:gd name="connsiteX0" fmla="*/ 0 w 2525021"/>
              <a:gd name="connsiteY0" fmla="*/ 140114 h 1401141"/>
              <a:gd name="connsiteX1" fmla="*/ 140114 w 2525021"/>
              <a:gd name="connsiteY1" fmla="*/ 0 h 1401141"/>
              <a:gd name="connsiteX2" fmla="*/ 2384907 w 2525021"/>
              <a:gd name="connsiteY2" fmla="*/ 0 h 1401141"/>
              <a:gd name="connsiteX3" fmla="*/ 2525021 w 2525021"/>
              <a:gd name="connsiteY3" fmla="*/ 140114 h 1401141"/>
              <a:gd name="connsiteX4" fmla="*/ 2525021 w 2525021"/>
              <a:gd name="connsiteY4" fmla="*/ 1261027 h 1401141"/>
              <a:gd name="connsiteX5" fmla="*/ 2384907 w 2525021"/>
              <a:gd name="connsiteY5" fmla="*/ 1401141 h 1401141"/>
              <a:gd name="connsiteX6" fmla="*/ 140114 w 2525021"/>
              <a:gd name="connsiteY6" fmla="*/ 1401141 h 1401141"/>
              <a:gd name="connsiteX7" fmla="*/ 0 w 2525021"/>
              <a:gd name="connsiteY7" fmla="*/ 1261027 h 1401141"/>
              <a:gd name="connsiteX8" fmla="*/ 0 w 2525021"/>
              <a:gd name="connsiteY8" fmla="*/ 140114 h 140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5021" h="1401141">
                <a:moveTo>
                  <a:pt x="0" y="140114"/>
                </a:moveTo>
                <a:cubicBezTo>
                  <a:pt x="0" y="62731"/>
                  <a:pt x="62731" y="0"/>
                  <a:pt x="140114" y="0"/>
                </a:cubicBezTo>
                <a:lnTo>
                  <a:pt x="2384907" y="0"/>
                </a:lnTo>
                <a:cubicBezTo>
                  <a:pt x="2462290" y="0"/>
                  <a:pt x="2525021" y="62731"/>
                  <a:pt x="2525021" y="140114"/>
                </a:cubicBezTo>
                <a:lnTo>
                  <a:pt x="2525021" y="1261027"/>
                </a:lnTo>
                <a:cubicBezTo>
                  <a:pt x="2525021" y="1338410"/>
                  <a:pt x="2462290" y="1401141"/>
                  <a:pt x="2384907" y="1401141"/>
                </a:cubicBezTo>
                <a:lnTo>
                  <a:pt x="140114" y="1401141"/>
                </a:lnTo>
                <a:cubicBezTo>
                  <a:pt x="62731" y="1401141"/>
                  <a:pt x="0" y="1338410"/>
                  <a:pt x="0" y="1261027"/>
                </a:cubicBezTo>
                <a:lnTo>
                  <a:pt x="0" y="140114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069" tIns="156069" rIns="156069" bIns="456314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000" kern="1200" dirty="0"/>
          </a:p>
          <a:p>
            <a:pPr marL="285750" lvl="1" indent="-285750" algn="l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600" kern="1200" dirty="0"/>
          </a:p>
          <a:p>
            <a:pPr marL="285750" lvl="1" indent="-285750" algn="l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600" kern="1200" dirty="0"/>
          </a:p>
          <a:p>
            <a:pPr marL="285750" lvl="1" indent="-285750" algn="l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3600" kern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548835-21FC-426C-9092-3FFE060533F8}"/>
              </a:ext>
            </a:extLst>
          </p:cNvPr>
          <p:cNvSpPr/>
          <p:nvPr/>
        </p:nvSpPr>
        <p:spPr>
          <a:xfrm>
            <a:off x="252031" y="3117669"/>
            <a:ext cx="371585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219170">
              <a:buFont typeface="Arial" panose="020B0604020202020204" pitchFamily="34" charset="0"/>
              <a:buChar char="•"/>
            </a:pPr>
            <a:r>
              <a:rPr lang="en-GB" altLang="en-US" sz="1400" b="1" dirty="0">
                <a:solidFill>
                  <a:srgbClr val="000000"/>
                </a:solidFill>
                <a:latin typeface="EON Brix Sans"/>
                <a:cs typeface="Traditional Arabic" panose="02020603050405020304" pitchFamily="18" charset="-78"/>
              </a:rPr>
              <a:t>All: Share RSD data to strengthen our finding in the subgroups (TI, Complex Flow)</a:t>
            </a:r>
          </a:p>
          <a:p>
            <a:pPr marL="285750" indent="-285750" defTabSz="1219170">
              <a:buFont typeface="Arial" panose="020B0604020202020204" pitchFamily="34" charset="0"/>
              <a:buChar char="•"/>
            </a:pPr>
            <a:endParaRPr lang="en-GB" altLang="en-US" sz="1400" b="1" dirty="0">
              <a:solidFill>
                <a:srgbClr val="000000"/>
              </a:solidFill>
              <a:latin typeface="EON Brix Sans"/>
              <a:cs typeface="Traditional Arabic" panose="02020603050405020304" pitchFamily="18" charset="-78"/>
            </a:endParaRPr>
          </a:p>
          <a:p>
            <a:pPr marL="285750" indent="-285750" defTabSz="1219170">
              <a:buFont typeface="Arial" panose="020B0604020202020204" pitchFamily="34" charset="0"/>
              <a:buChar char="•"/>
            </a:pPr>
            <a:r>
              <a:rPr lang="en-GB" altLang="en-US" sz="1400" b="1" dirty="0">
                <a:solidFill>
                  <a:srgbClr val="000000"/>
                </a:solidFill>
                <a:latin typeface="EON Brix Sans"/>
                <a:cs typeface="Traditional Arabic" panose="02020603050405020304" pitchFamily="18" charset="-78"/>
              </a:rPr>
              <a:t>I.E. – OEM:  Evaluate the acceptance framework and form an opinion for use in commercial setting. Whitepaper/Repo</a:t>
            </a:r>
          </a:p>
          <a:p>
            <a:pPr defTabSz="1219170"/>
            <a:r>
              <a:rPr lang="en-GB" altLang="en-US" sz="1400" b="1" dirty="0">
                <a:solidFill>
                  <a:srgbClr val="000000"/>
                </a:solidFill>
                <a:latin typeface="EON Brix Sans"/>
                <a:cs typeface="Traditional Arabic" panose="02020603050405020304" pitchFamily="18" charset="-78"/>
              </a:rPr>
              <a:t>	(TACT Tool)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B03EE1C-A573-427E-AD9E-FE1E2572D0E8}"/>
              </a:ext>
            </a:extLst>
          </p:cNvPr>
          <p:cNvSpPr/>
          <p:nvPr/>
        </p:nvSpPr>
        <p:spPr>
          <a:xfrm>
            <a:off x="5310889" y="1943031"/>
            <a:ext cx="2244463" cy="1174638"/>
          </a:xfrm>
          <a:custGeom>
            <a:avLst/>
            <a:gdLst>
              <a:gd name="connsiteX0" fmla="*/ 0 w 2244463"/>
              <a:gd name="connsiteY0" fmla="*/ 89255 h 892549"/>
              <a:gd name="connsiteX1" fmla="*/ 89255 w 2244463"/>
              <a:gd name="connsiteY1" fmla="*/ 0 h 892549"/>
              <a:gd name="connsiteX2" fmla="*/ 2155208 w 2244463"/>
              <a:gd name="connsiteY2" fmla="*/ 0 h 892549"/>
              <a:gd name="connsiteX3" fmla="*/ 2244463 w 2244463"/>
              <a:gd name="connsiteY3" fmla="*/ 89255 h 892549"/>
              <a:gd name="connsiteX4" fmla="*/ 2244463 w 2244463"/>
              <a:gd name="connsiteY4" fmla="*/ 803294 h 892549"/>
              <a:gd name="connsiteX5" fmla="*/ 2155208 w 2244463"/>
              <a:gd name="connsiteY5" fmla="*/ 892549 h 892549"/>
              <a:gd name="connsiteX6" fmla="*/ 89255 w 2244463"/>
              <a:gd name="connsiteY6" fmla="*/ 892549 h 892549"/>
              <a:gd name="connsiteX7" fmla="*/ 0 w 2244463"/>
              <a:gd name="connsiteY7" fmla="*/ 803294 h 892549"/>
              <a:gd name="connsiteX8" fmla="*/ 0 w 2244463"/>
              <a:gd name="connsiteY8" fmla="*/ 89255 h 89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4463" h="892549">
                <a:moveTo>
                  <a:pt x="0" y="89255"/>
                </a:moveTo>
                <a:cubicBezTo>
                  <a:pt x="0" y="39961"/>
                  <a:pt x="39961" y="0"/>
                  <a:pt x="89255" y="0"/>
                </a:cubicBezTo>
                <a:lnTo>
                  <a:pt x="2155208" y="0"/>
                </a:lnTo>
                <a:cubicBezTo>
                  <a:pt x="2204502" y="0"/>
                  <a:pt x="2244463" y="39961"/>
                  <a:pt x="2244463" y="89255"/>
                </a:cubicBezTo>
                <a:lnTo>
                  <a:pt x="2244463" y="803294"/>
                </a:lnTo>
                <a:cubicBezTo>
                  <a:pt x="2244463" y="852588"/>
                  <a:pt x="2204502" y="892549"/>
                  <a:pt x="2155208" y="892549"/>
                </a:cubicBezTo>
                <a:lnTo>
                  <a:pt x="89255" y="892549"/>
                </a:lnTo>
                <a:cubicBezTo>
                  <a:pt x="39961" y="892549"/>
                  <a:pt x="0" y="852588"/>
                  <a:pt x="0" y="803294"/>
                </a:cubicBezTo>
                <a:lnTo>
                  <a:pt x="0" y="8925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92" tIns="64242" rIns="83292" bIns="6424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E0D770E-372D-497C-A097-68E2A7CFE571}"/>
              </a:ext>
            </a:extLst>
          </p:cNvPr>
          <p:cNvSpPr/>
          <p:nvPr/>
        </p:nvSpPr>
        <p:spPr>
          <a:xfrm>
            <a:off x="9668137" y="4920255"/>
            <a:ext cx="2244463" cy="1174638"/>
          </a:xfrm>
          <a:custGeom>
            <a:avLst/>
            <a:gdLst>
              <a:gd name="connsiteX0" fmla="*/ 0 w 2244463"/>
              <a:gd name="connsiteY0" fmla="*/ 89255 h 892549"/>
              <a:gd name="connsiteX1" fmla="*/ 89255 w 2244463"/>
              <a:gd name="connsiteY1" fmla="*/ 0 h 892549"/>
              <a:gd name="connsiteX2" fmla="*/ 2155208 w 2244463"/>
              <a:gd name="connsiteY2" fmla="*/ 0 h 892549"/>
              <a:gd name="connsiteX3" fmla="*/ 2244463 w 2244463"/>
              <a:gd name="connsiteY3" fmla="*/ 89255 h 892549"/>
              <a:gd name="connsiteX4" fmla="*/ 2244463 w 2244463"/>
              <a:gd name="connsiteY4" fmla="*/ 803294 h 892549"/>
              <a:gd name="connsiteX5" fmla="*/ 2155208 w 2244463"/>
              <a:gd name="connsiteY5" fmla="*/ 892549 h 892549"/>
              <a:gd name="connsiteX6" fmla="*/ 89255 w 2244463"/>
              <a:gd name="connsiteY6" fmla="*/ 892549 h 892549"/>
              <a:gd name="connsiteX7" fmla="*/ 0 w 2244463"/>
              <a:gd name="connsiteY7" fmla="*/ 803294 h 892549"/>
              <a:gd name="connsiteX8" fmla="*/ 0 w 2244463"/>
              <a:gd name="connsiteY8" fmla="*/ 89255 h 89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4463" h="892549">
                <a:moveTo>
                  <a:pt x="0" y="89255"/>
                </a:moveTo>
                <a:cubicBezTo>
                  <a:pt x="0" y="39961"/>
                  <a:pt x="39961" y="0"/>
                  <a:pt x="89255" y="0"/>
                </a:cubicBezTo>
                <a:lnTo>
                  <a:pt x="2155208" y="0"/>
                </a:lnTo>
                <a:cubicBezTo>
                  <a:pt x="2204502" y="0"/>
                  <a:pt x="2244463" y="39961"/>
                  <a:pt x="2244463" y="89255"/>
                </a:cubicBezTo>
                <a:lnTo>
                  <a:pt x="2244463" y="803294"/>
                </a:lnTo>
                <a:cubicBezTo>
                  <a:pt x="2244463" y="852588"/>
                  <a:pt x="2204502" y="892549"/>
                  <a:pt x="2155208" y="892549"/>
                </a:cubicBezTo>
                <a:lnTo>
                  <a:pt x="89255" y="892549"/>
                </a:lnTo>
                <a:cubicBezTo>
                  <a:pt x="39961" y="892549"/>
                  <a:pt x="0" y="852588"/>
                  <a:pt x="0" y="803294"/>
                </a:cubicBezTo>
                <a:lnTo>
                  <a:pt x="0" y="89255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92" tIns="64242" rIns="83292" bIns="6424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000" kern="1200"/>
          </a:p>
        </p:txBody>
      </p:sp>
      <p:pic>
        <p:nvPicPr>
          <p:cNvPr id="23" name="Graphic 22" descr="End">
            <a:extLst>
              <a:ext uri="{FF2B5EF4-FFF2-40B4-BE49-F238E27FC236}">
                <a16:creationId xmlns:a16="http://schemas.microsoft.com/office/drawing/2014/main" id="{E508A69E-1A3C-4BFD-92AD-986B938D3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39212" y="5041050"/>
            <a:ext cx="914400" cy="914400"/>
          </a:xfrm>
          <a:prstGeom prst="rect">
            <a:avLst/>
          </a:prstGeom>
        </p:spPr>
      </p:pic>
      <p:pic>
        <p:nvPicPr>
          <p:cNvPr id="31" name="Graphic 30" descr="Thumbs up sign">
            <a:extLst>
              <a:ext uri="{FF2B5EF4-FFF2-40B4-BE49-F238E27FC236}">
                <a16:creationId xmlns:a16="http://schemas.microsoft.com/office/drawing/2014/main" id="{D475ED75-78E8-4ECE-BEA8-16F37F6DD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45999" y="5050929"/>
            <a:ext cx="754128" cy="754128"/>
          </a:xfrm>
          <a:prstGeom prst="rect">
            <a:avLst/>
          </a:prstGeom>
        </p:spPr>
      </p:pic>
      <p:pic>
        <p:nvPicPr>
          <p:cNvPr id="19" name="Picture 4" descr="How to be smart about open source -- GCN">
            <a:extLst>
              <a:ext uri="{FF2B5EF4-FFF2-40B4-BE49-F238E27FC236}">
                <a16:creationId xmlns:a16="http://schemas.microsoft.com/office/drawing/2014/main" id="{F258E5C5-6A04-47E5-89AC-A7941AEA6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12" y="4974590"/>
            <a:ext cx="1903985" cy="9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94FEA1D-B921-4374-832E-C9FB0088D12F}"/>
              </a:ext>
            </a:extLst>
          </p:cNvPr>
          <p:cNvSpPr txBox="1"/>
          <p:nvPr/>
        </p:nvSpPr>
        <p:spPr>
          <a:xfrm>
            <a:off x="7966778" y="3099172"/>
            <a:ext cx="37221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Widespread Use of Adjusted RSD in Bankable, Stand-Alone, Pre-Construction Assessment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D393B4-4BA2-4652-9AA3-939ACD8838B3}"/>
              </a:ext>
            </a:extLst>
          </p:cNvPr>
          <p:cNvSpPr/>
          <p:nvPr/>
        </p:nvSpPr>
        <p:spPr>
          <a:xfrm>
            <a:off x="4177411" y="3156039"/>
            <a:ext cx="35869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b="1" dirty="0">
                <a:latin typeface="Calibri" panose="020F0502020204030204" pitchFamily="34" charset="0"/>
                <a:ea typeface="DengXian" panose="02010600030101010101" pitchFamily="2" charset="-122"/>
              </a:rPr>
              <a:t>All: Participate to Tomorrow’s meeting  to define our roadmap 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400" b="1" dirty="0"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b="1" dirty="0">
                <a:latin typeface="Calibri" panose="020F0502020204030204" pitchFamily="34" charset="0"/>
                <a:ea typeface="DengXian" panose="02010600030101010101" pitchFamily="2" charset="-122"/>
              </a:rPr>
              <a:t>All: Website hosting/content creation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400" b="1" dirty="0"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b="1" dirty="0">
                <a:latin typeface="Calibri" panose="020F0502020204030204" pitchFamily="34" charset="0"/>
                <a:ea typeface="DengXian" panose="02010600030101010101" pitchFamily="2" charset="-122"/>
              </a:rPr>
              <a:t>I.E: Discussion on generalization of the acceptance framework for </a:t>
            </a:r>
            <a:r>
              <a:rPr lang="en-GB" sz="1400" b="1">
                <a:latin typeface="Calibri" panose="020F0502020204030204" pitchFamily="34" charset="0"/>
                <a:ea typeface="DengXian" panose="02010600030101010101" pitchFamily="2" charset="-122"/>
              </a:rPr>
              <a:t>future science work</a:t>
            </a:r>
            <a:endParaRPr lang="en-GB" sz="1400" b="1" dirty="0"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E1AFAF-273D-41CB-8E1A-4B8D922B73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127" y="2048257"/>
            <a:ext cx="1903986" cy="97545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4028906-6E7F-43C1-8BF1-B43B23939A87}"/>
              </a:ext>
            </a:extLst>
          </p:cNvPr>
          <p:cNvSpPr txBox="1"/>
          <p:nvPr/>
        </p:nvSpPr>
        <p:spPr>
          <a:xfrm>
            <a:off x="8016149" y="2200494"/>
            <a:ext cx="363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CFARS Mission</a:t>
            </a:r>
          </a:p>
        </p:txBody>
      </p:sp>
    </p:spTree>
    <p:extLst>
      <p:ext uri="{BB962C8B-B14F-4D97-AF65-F5344CB8AC3E}">
        <p14:creationId xmlns:p14="http://schemas.microsoft.com/office/powerpoint/2010/main" val="14167819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9D3AB822FA974BAD8A45FAABB272BF" ma:contentTypeVersion="13" ma:contentTypeDescription="Create a new document." ma:contentTypeScope="" ma:versionID="600f222407cb53b5d019edb87a646442">
  <xsd:schema xmlns:xsd="http://www.w3.org/2001/XMLSchema" xmlns:xs="http://www.w3.org/2001/XMLSchema" xmlns:p="http://schemas.microsoft.com/office/2006/metadata/properties" xmlns:ns3="ba23a2db-233c-491b-8a63-f5319b9757b6" xmlns:ns4="749ec49d-a10a-4aea-af38-d4f13960f8d9" targetNamespace="http://schemas.microsoft.com/office/2006/metadata/properties" ma:root="true" ma:fieldsID="6c0a9637040519fb96f5148e459e11b3" ns3:_="" ns4:_="">
    <xsd:import namespace="ba23a2db-233c-491b-8a63-f5319b9757b6"/>
    <xsd:import namespace="749ec49d-a10a-4aea-af38-d4f13960f8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23a2db-233c-491b-8a63-f5319b9757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ec49d-a10a-4aea-af38-d4f13960f8d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CF9102-3494-4B62-AB50-5024ACB4B1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23a2db-233c-491b-8a63-f5319b9757b6"/>
    <ds:schemaRef ds:uri="749ec49d-a10a-4aea-af38-d4f13960f8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D10154-32F4-4DAF-8575-45BCE45A0C46}">
  <ds:schemaRefs>
    <ds:schemaRef ds:uri="http://schemas.microsoft.com/office/2006/documentManagement/types"/>
    <ds:schemaRef ds:uri="ba23a2db-233c-491b-8a63-f5319b9757b6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49ec49d-a10a-4aea-af38-d4f13960f8d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959B7F5-8D6B-4195-911D-3116D61B1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226</Words>
  <Application>Microsoft Office PowerPoint</Application>
  <PresentationFormat>Widescreen</PresentationFormat>
  <Paragraphs>47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EON Brix Sans</vt:lpstr>
      <vt:lpstr>Symbol</vt:lpstr>
      <vt:lpstr>Office Theme</vt:lpstr>
      <vt:lpstr>CFARS Working Groups</vt:lpstr>
      <vt:lpstr>CFARS – Specific Involvement Need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St. Pe, Alexandra</dc:creator>
  <cp:lastModifiedBy>Philippe Pontbriand</cp:lastModifiedBy>
  <cp:revision>171</cp:revision>
  <dcterms:created xsi:type="dcterms:W3CDTF">2018-10-25T22:07:57Z</dcterms:created>
  <dcterms:modified xsi:type="dcterms:W3CDTF">2021-04-13T12:26:31Z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0x0101001B9D3AB822FA974BAD8A45FAABB272BF</vt:lpwstr>
  </property>
</Properties>
</file>