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70" r:id="rId6"/>
    <p:sldId id="2134960409" r:id="rId7"/>
    <p:sldId id="297" r:id="rId8"/>
    <p:sldId id="296" r:id="rId9"/>
    <p:sldId id="299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Pe, Alexandra" initials="SPA" lastIdx="3" clrIdx="0">
    <p:extLst>
      <p:ext uri="{19B8F6BF-5375-455C-9EA6-DF929625EA0E}">
        <p15:presenceInfo xmlns:p15="http://schemas.microsoft.com/office/powerpoint/2012/main" userId="S::UI902324@rwe.com::5eec69ae-365a-4b7b-94fd-9de595007f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F0F8E-A3BE-4D15-B034-A993D0FA7BF8}" v="2" dt="2021-04-11T14:40:1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A9CCD-D94B-423F-86A4-CBFEC782ADB6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23781F-98FB-48AB-ACF2-9162B004979D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2000" b="1" dirty="0"/>
        </a:p>
        <a:p>
          <a:pPr>
            <a:spcAft>
              <a:spcPts val="0"/>
            </a:spcAft>
          </a:pPr>
          <a:r>
            <a:rPr lang="en-US" sz="2000" b="1" dirty="0"/>
            <a:t>Address</a:t>
          </a:r>
        </a:p>
        <a:p>
          <a:pPr>
            <a:spcAft>
              <a:spcPts val="0"/>
            </a:spcAft>
          </a:pPr>
          <a:r>
            <a:rPr lang="en-US" sz="2000" b="1" dirty="0"/>
            <a:t>Challenges</a:t>
          </a:r>
        </a:p>
      </dgm:t>
    </dgm:pt>
    <dgm:pt modelId="{AE3EA656-0E0B-4317-AA3D-2C42542AB274}" type="parTrans" cxnId="{2DC94022-93EA-4E3E-AEC5-CCC5FF79FE2A}">
      <dgm:prSet/>
      <dgm:spPr/>
      <dgm:t>
        <a:bodyPr/>
        <a:lstStyle/>
        <a:p>
          <a:endParaRPr lang="en-US" sz="1600"/>
        </a:p>
      </dgm:t>
    </dgm:pt>
    <dgm:pt modelId="{8D2D2284-938F-41D4-9FE7-9BBB5DDEE1A6}" type="sibTrans" cxnId="{2DC94022-93EA-4E3E-AEC5-CCC5FF79FE2A}">
      <dgm:prSet/>
      <dgm:spPr/>
      <dgm:t>
        <a:bodyPr/>
        <a:lstStyle/>
        <a:p>
          <a:endParaRPr lang="en-US" sz="1600"/>
        </a:p>
      </dgm:t>
    </dgm:pt>
    <dgm:pt modelId="{2DCD93A4-FBAD-4647-BBFA-217B6B2F5BB4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2000" b="1" dirty="0"/>
        </a:p>
        <a:p>
          <a:pPr>
            <a:spcAft>
              <a:spcPts val="0"/>
            </a:spcAft>
          </a:pPr>
          <a:r>
            <a:rPr lang="en-US" sz="2000" b="1" dirty="0"/>
            <a:t>Take</a:t>
          </a:r>
        </a:p>
        <a:p>
          <a:pPr>
            <a:spcAft>
              <a:spcPts val="0"/>
            </a:spcAft>
          </a:pPr>
          <a:r>
            <a:rPr lang="en-US" sz="2000" b="1" dirty="0"/>
            <a:t>Action</a:t>
          </a:r>
        </a:p>
      </dgm:t>
    </dgm:pt>
    <dgm:pt modelId="{3D16B864-44C3-458E-8F09-9129A843D562}" type="parTrans" cxnId="{682F22D5-0DB7-4DEE-BAC9-636FE0752718}">
      <dgm:prSet/>
      <dgm:spPr/>
      <dgm:t>
        <a:bodyPr/>
        <a:lstStyle/>
        <a:p>
          <a:endParaRPr lang="en-US" sz="1600"/>
        </a:p>
      </dgm:t>
    </dgm:pt>
    <dgm:pt modelId="{96C0A2C9-C6B7-46A3-8A4A-4819B6C774AC}" type="sibTrans" cxnId="{682F22D5-0DB7-4DEE-BAC9-636FE0752718}">
      <dgm:prSet/>
      <dgm:spPr/>
      <dgm:t>
        <a:bodyPr/>
        <a:lstStyle/>
        <a:p>
          <a:endParaRPr lang="en-US" sz="1600"/>
        </a:p>
      </dgm:t>
    </dgm:pt>
    <dgm:pt modelId="{17C63825-10E9-435D-844D-D167E3CF6D16}">
      <dgm:prSet phldrT="[Text]" custT="1"/>
      <dgm:spPr/>
      <dgm:t>
        <a:bodyPr/>
        <a:lstStyle/>
        <a:p>
          <a:endParaRPr lang="en-US" sz="3200" dirty="0"/>
        </a:p>
      </dgm:t>
    </dgm:pt>
    <dgm:pt modelId="{D0FC561F-938D-4E0C-BF78-840EE506C75B}" type="parTrans" cxnId="{43F00FBA-CC1F-4C32-8D53-500E764BB779}">
      <dgm:prSet/>
      <dgm:spPr/>
      <dgm:t>
        <a:bodyPr/>
        <a:lstStyle/>
        <a:p>
          <a:endParaRPr lang="en-US" sz="1600"/>
        </a:p>
      </dgm:t>
    </dgm:pt>
    <dgm:pt modelId="{4D21F6C5-85B6-49C4-827E-168207678705}" type="sibTrans" cxnId="{43F00FBA-CC1F-4C32-8D53-500E764BB779}">
      <dgm:prSet/>
      <dgm:spPr/>
      <dgm:t>
        <a:bodyPr/>
        <a:lstStyle/>
        <a:p>
          <a:endParaRPr lang="en-US" sz="1600"/>
        </a:p>
      </dgm:t>
    </dgm:pt>
    <dgm:pt modelId="{79C2779B-A6D7-498D-A2C8-44F1E08BDEA2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2000" b="1" dirty="0"/>
        </a:p>
        <a:p>
          <a:pPr>
            <a:spcAft>
              <a:spcPts val="0"/>
            </a:spcAft>
          </a:pPr>
          <a:r>
            <a:rPr lang="en-US" sz="2000" b="1" dirty="0"/>
            <a:t>Deliver</a:t>
          </a:r>
        </a:p>
        <a:p>
          <a:pPr>
            <a:spcAft>
              <a:spcPts val="0"/>
            </a:spcAft>
          </a:pPr>
          <a:r>
            <a:rPr lang="en-US" sz="2000" b="1" dirty="0"/>
            <a:t>Impactful</a:t>
          </a:r>
        </a:p>
        <a:p>
          <a:pPr>
            <a:spcAft>
              <a:spcPts val="0"/>
            </a:spcAft>
          </a:pPr>
          <a:r>
            <a:rPr lang="en-US" sz="2000" b="1" dirty="0"/>
            <a:t>Results</a:t>
          </a:r>
        </a:p>
      </dgm:t>
    </dgm:pt>
    <dgm:pt modelId="{55EED40A-3E80-49B8-8DA6-E0935397685D}" type="parTrans" cxnId="{1DDA7FB2-11C4-45C6-89B3-2D9283079ECF}">
      <dgm:prSet/>
      <dgm:spPr/>
      <dgm:t>
        <a:bodyPr/>
        <a:lstStyle/>
        <a:p>
          <a:endParaRPr lang="en-US" sz="1600"/>
        </a:p>
      </dgm:t>
    </dgm:pt>
    <dgm:pt modelId="{10E449C7-8FD1-44E9-8249-A7B95CC3D33D}" type="sibTrans" cxnId="{1DDA7FB2-11C4-45C6-89B3-2D9283079ECF}">
      <dgm:prSet/>
      <dgm:spPr/>
      <dgm:t>
        <a:bodyPr/>
        <a:lstStyle/>
        <a:p>
          <a:endParaRPr lang="en-US" sz="1600"/>
        </a:p>
      </dgm:t>
    </dgm:pt>
    <dgm:pt modelId="{AC9BEAA4-4E95-40BA-8D61-14A59584161C}">
      <dgm:prSet phldrT="[Text]" custT="1"/>
      <dgm:spPr/>
      <dgm:t>
        <a:bodyPr/>
        <a:lstStyle/>
        <a:p>
          <a:endParaRPr lang="en-US" sz="1800" dirty="0"/>
        </a:p>
      </dgm:t>
    </dgm:pt>
    <dgm:pt modelId="{F24F1D73-EFC3-4F12-9637-885E926A6FD0}" type="parTrans" cxnId="{51B65AD9-89D0-41D1-AC70-4945CE9A6110}">
      <dgm:prSet/>
      <dgm:spPr/>
      <dgm:t>
        <a:bodyPr/>
        <a:lstStyle/>
        <a:p>
          <a:endParaRPr lang="en-US" sz="1600"/>
        </a:p>
      </dgm:t>
    </dgm:pt>
    <dgm:pt modelId="{FAF3964A-96DF-49E7-9D05-D78C900B4138}" type="sibTrans" cxnId="{51B65AD9-89D0-41D1-AC70-4945CE9A6110}">
      <dgm:prSet/>
      <dgm:spPr/>
      <dgm:t>
        <a:bodyPr/>
        <a:lstStyle/>
        <a:p>
          <a:endParaRPr lang="en-US" sz="1600"/>
        </a:p>
      </dgm:t>
    </dgm:pt>
    <dgm:pt modelId="{A6D2042C-6720-4B0C-B37A-C22795FF7DA0}">
      <dgm:prSet phldrT="[Text]" custT="1"/>
      <dgm:spPr/>
      <dgm:t>
        <a:bodyPr/>
        <a:lstStyle/>
        <a:p>
          <a:endParaRPr lang="en-US" sz="3200" dirty="0"/>
        </a:p>
      </dgm:t>
    </dgm:pt>
    <dgm:pt modelId="{086F115B-6D11-4C5B-AA16-59B1F1C293CE}" type="parTrans" cxnId="{F13B65EE-BE62-4407-A61A-2DC90AEE4DDA}">
      <dgm:prSet/>
      <dgm:spPr/>
      <dgm:t>
        <a:bodyPr/>
        <a:lstStyle/>
        <a:p>
          <a:endParaRPr lang="en-US"/>
        </a:p>
      </dgm:t>
    </dgm:pt>
    <dgm:pt modelId="{38EB90FB-0876-4FC3-B1D1-097400D6BE47}" type="sibTrans" cxnId="{F13B65EE-BE62-4407-A61A-2DC90AEE4DDA}">
      <dgm:prSet/>
      <dgm:spPr/>
      <dgm:t>
        <a:bodyPr/>
        <a:lstStyle/>
        <a:p>
          <a:endParaRPr lang="en-US"/>
        </a:p>
      </dgm:t>
    </dgm:pt>
    <dgm:pt modelId="{0BA6F9C6-DD37-4C9D-9D8D-FAF1620EFFCD}" type="pres">
      <dgm:prSet presAssocID="{86DA9CCD-D94B-423F-86A4-CBFEC782ADB6}" presName="linearFlow" presStyleCnt="0">
        <dgm:presLayoutVars>
          <dgm:dir/>
          <dgm:animLvl val="lvl"/>
          <dgm:resizeHandles val="exact"/>
        </dgm:presLayoutVars>
      </dgm:prSet>
      <dgm:spPr/>
    </dgm:pt>
    <dgm:pt modelId="{8B599926-3C12-4CD1-B649-4262B5137868}" type="pres">
      <dgm:prSet presAssocID="{5A23781F-98FB-48AB-ACF2-9162B004979D}" presName="composite" presStyleCnt="0"/>
      <dgm:spPr/>
    </dgm:pt>
    <dgm:pt modelId="{B7B3C43E-46F2-452B-BBEB-F479A27E2E36}" type="pres">
      <dgm:prSet presAssocID="{5A23781F-98FB-48AB-ACF2-9162B004979D}" presName="parentText" presStyleLbl="alignNode1" presStyleIdx="0" presStyleCnt="3" custLinFactNeighborX="980" custLinFactNeighborY="-673">
        <dgm:presLayoutVars>
          <dgm:chMax val="1"/>
          <dgm:bulletEnabled val="1"/>
        </dgm:presLayoutVars>
      </dgm:prSet>
      <dgm:spPr/>
    </dgm:pt>
    <dgm:pt modelId="{AE716295-F63B-4B09-99A1-163A1C30FE1B}" type="pres">
      <dgm:prSet presAssocID="{5A23781F-98FB-48AB-ACF2-9162B004979D}" presName="descendantText" presStyleLbl="alignAcc1" presStyleIdx="0" presStyleCnt="3" custScaleY="62964" custLinFactNeighborY="-10235">
        <dgm:presLayoutVars>
          <dgm:bulletEnabled val="1"/>
        </dgm:presLayoutVars>
      </dgm:prSet>
      <dgm:spPr/>
    </dgm:pt>
    <dgm:pt modelId="{ED7659B9-9E53-485E-B8EF-28E09B595096}" type="pres">
      <dgm:prSet presAssocID="{8D2D2284-938F-41D4-9FE7-9BBB5DDEE1A6}" presName="sp" presStyleCnt="0"/>
      <dgm:spPr/>
    </dgm:pt>
    <dgm:pt modelId="{2AF47856-C02C-4093-9FA0-D2282F0F2BDF}" type="pres">
      <dgm:prSet presAssocID="{2DCD93A4-FBAD-4647-BBFA-217B6B2F5BB4}" presName="composite" presStyleCnt="0"/>
      <dgm:spPr/>
    </dgm:pt>
    <dgm:pt modelId="{50A50679-CA6B-4BF2-A921-117962FCF453}" type="pres">
      <dgm:prSet presAssocID="{2DCD93A4-FBAD-4647-BBFA-217B6B2F5BB4}" presName="parentText" presStyleLbl="alignNode1" presStyleIdx="1" presStyleCnt="3" custLinFactNeighborX="-1284" custLinFactNeighborY="1429">
        <dgm:presLayoutVars>
          <dgm:chMax val="1"/>
          <dgm:bulletEnabled val="1"/>
        </dgm:presLayoutVars>
      </dgm:prSet>
      <dgm:spPr/>
    </dgm:pt>
    <dgm:pt modelId="{AF42EB27-815C-40DB-A0C0-20911F088A0A}" type="pres">
      <dgm:prSet presAssocID="{2DCD93A4-FBAD-4647-BBFA-217B6B2F5BB4}" presName="descendantText" presStyleLbl="alignAcc1" presStyleIdx="1" presStyleCnt="3" custScaleY="75910">
        <dgm:presLayoutVars>
          <dgm:bulletEnabled val="1"/>
        </dgm:presLayoutVars>
      </dgm:prSet>
      <dgm:spPr/>
    </dgm:pt>
    <dgm:pt modelId="{788F8583-5603-492D-A1C2-3993586C6F72}" type="pres">
      <dgm:prSet presAssocID="{96C0A2C9-C6B7-46A3-8A4A-4819B6C774AC}" presName="sp" presStyleCnt="0"/>
      <dgm:spPr/>
    </dgm:pt>
    <dgm:pt modelId="{A1EEA51F-FF12-4883-A577-9224EBDC5286}" type="pres">
      <dgm:prSet presAssocID="{79C2779B-A6D7-498D-A2C8-44F1E08BDEA2}" presName="composite" presStyleCnt="0"/>
      <dgm:spPr/>
    </dgm:pt>
    <dgm:pt modelId="{ECF6F9FD-1161-4109-AA03-0D94B473CBF0}" type="pres">
      <dgm:prSet presAssocID="{79C2779B-A6D7-498D-A2C8-44F1E08BDEA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252972-8ECB-4378-A1FF-0A17B065D79B}" type="pres">
      <dgm:prSet presAssocID="{79C2779B-A6D7-498D-A2C8-44F1E08BDEA2}" presName="descendantText" presStyleLbl="alignAcc1" presStyleIdx="2" presStyleCnt="3" custScaleY="122464" custLinFactNeighborY="4048">
        <dgm:presLayoutVars>
          <dgm:bulletEnabled val="1"/>
        </dgm:presLayoutVars>
      </dgm:prSet>
      <dgm:spPr/>
    </dgm:pt>
  </dgm:ptLst>
  <dgm:cxnLst>
    <dgm:cxn modelId="{003DFB08-D9E3-4CD1-BEFA-E66D6E2D46E6}" type="presOf" srcId="{5A23781F-98FB-48AB-ACF2-9162B004979D}" destId="{B7B3C43E-46F2-452B-BBEB-F479A27E2E36}" srcOrd="0" destOrd="0" presId="urn:microsoft.com/office/officeart/2005/8/layout/chevron2"/>
    <dgm:cxn modelId="{2DC94022-93EA-4E3E-AEC5-CCC5FF79FE2A}" srcId="{86DA9CCD-D94B-423F-86A4-CBFEC782ADB6}" destId="{5A23781F-98FB-48AB-ACF2-9162B004979D}" srcOrd="0" destOrd="0" parTransId="{AE3EA656-0E0B-4317-AA3D-2C42542AB274}" sibTransId="{8D2D2284-938F-41D4-9FE7-9BBB5DDEE1A6}"/>
    <dgm:cxn modelId="{72871B7C-5906-42FD-83B5-8961BB23534A}" type="presOf" srcId="{17C63825-10E9-435D-844D-D167E3CF6D16}" destId="{AF42EB27-815C-40DB-A0C0-20911F088A0A}" srcOrd="0" destOrd="0" presId="urn:microsoft.com/office/officeart/2005/8/layout/chevron2"/>
    <dgm:cxn modelId="{3B162696-932D-4C22-942E-D945E7B44E8A}" type="presOf" srcId="{86DA9CCD-D94B-423F-86A4-CBFEC782ADB6}" destId="{0BA6F9C6-DD37-4C9D-9D8D-FAF1620EFFCD}" srcOrd="0" destOrd="0" presId="urn:microsoft.com/office/officeart/2005/8/layout/chevron2"/>
    <dgm:cxn modelId="{33B3C79D-4250-4654-85AB-8844B19FD9BC}" type="presOf" srcId="{A6D2042C-6720-4B0C-B37A-C22795FF7DA0}" destId="{AE716295-F63B-4B09-99A1-163A1C30FE1B}" srcOrd="0" destOrd="0" presId="urn:microsoft.com/office/officeart/2005/8/layout/chevron2"/>
    <dgm:cxn modelId="{F4EAE3A9-518F-4C31-BCD5-F689571D2C84}" type="presOf" srcId="{79C2779B-A6D7-498D-A2C8-44F1E08BDEA2}" destId="{ECF6F9FD-1161-4109-AA03-0D94B473CBF0}" srcOrd="0" destOrd="0" presId="urn:microsoft.com/office/officeart/2005/8/layout/chevron2"/>
    <dgm:cxn modelId="{6ABE47B0-BE21-470D-AE10-12B7C095F894}" type="presOf" srcId="{AC9BEAA4-4E95-40BA-8D61-14A59584161C}" destId="{57252972-8ECB-4378-A1FF-0A17B065D79B}" srcOrd="0" destOrd="0" presId="urn:microsoft.com/office/officeart/2005/8/layout/chevron2"/>
    <dgm:cxn modelId="{1DDA7FB2-11C4-45C6-89B3-2D9283079ECF}" srcId="{86DA9CCD-D94B-423F-86A4-CBFEC782ADB6}" destId="{79C2779B-A6D7-498D-A2C8-44F1E08BDEA2}" srcOrd="2" destOrd="0" parTransId="{55EED40A-3E80-49B8-8DA6-E0935397685D}" sibTransId="{10E449C7-8FD1-44E9-8249-A7B95CC3D33D}"/>
    <dgm:cxn modelId="{43F00FBA-CC1F-4C32-8D53-500E764BB779}" srcId="{2DCD93A4-FBAD-4647-BBFA-217B6B2F5BB4}" destId="{17C63825-10E9-435D-844D-D167E3CF6D16}" srcOrd="0" destOrd="0" parTransId="{D0FC561F-938D-4E0C-BF78-840EE506C75B}" sibTransId="{4D21F6C5-85B6-49C4-827E-168207678705}"/>
    <dgm:cxn modelId="{682F22D5-0DB7-4DEE-BAC9-636FE0752718}" srcId="{86DA9CCD-D94B-423F-86A4-CBFEC782ADB6}" destId="{2DCD93A4-FBAD-4647-BBFA-217B6B2F5BB4}" srcOrd="1" destOrd="0" parTransId="{3D16B864-44C3-458E-8F09-9129A843D562}" sibTransId="{96C0A2C9-C6B7-46A3-8A4A-4819B6C774AC}"/>
    <dgm:cxn modelId="{51B65AD9-89D0-41D1-AC70-4945CE9A6110}" srcId="{79C2779B-A6D7-498D-A2C8-44F1E08BDEA2}" destId="{AC9BEAA4-4E95-40BA-8D61-14A59584161C}" srcOrd="0" destOrd="0" parTransId="{F24F1D73-EFC3-4F12-9637-885E926A6FD0}" sibTransId="{FAF3964A-96DF-49E7-9D05-D78C900B4138}"/>
    <dgm:cxn modelId="{132DB0E6-E288-420D-BB6D-D2F7466D8346}" type="presOf" srcId="{2DCD93A4-FBAD-4647-BBFA-217B6B2F5BB4}" destId="{50A50679-CA6B-4BF2-A921-117962FCF453}" srcOrd="0" destOrd="0" presId="urn:microsoft.com/office/officeart/2005/8/layout/chevron2"/>
    <dgm:cxn modelId="{F13B65EE-BE62-4407-A61A-2DC90AEE4DDA}" srcId="{5A23781F-98FB-48AB-ACF2-9162B004979D}" destId="{A6D2042C-6720-4B0C-B37A-C22795FF7DA0}" srcOrd="0" destOrd="0" parTransId="{086F115B-6D11-4C5B-AA16-59B1F1C293CE}" sibTransId="{38EB90FB-0876-4FC3-B1D1-097400D6BE47}"/>
    <dgm:cxn modelId="{FC8AE7C2-71DE-4BD3-B54E-F38820086426}" type="presParOf" srcId="{0BA6F9C6-DD37-4C9D-9D8D-FAF1620EFFCD}" destId="{8B599926-3C12-4CD1-B649-4262B5137868}" srcOrd="0" destOrd="0" presId="urn:microsoft.com/office/officeart/2005/8/layout/chevron2"/>
    <dgm:cxn modelId="{5982EA50-18C4-4FA4-A8F6-07E8B94300E1}" type="presParOf" srcId="{8B599926-3C12-4CD1-B649-4262B5137868}" destId="{B7B3C43E-46F2-452B-BBEB-F479A27E2E36}" srcOrd="0" destOrd="0" presId="urn:microsoft.com/office/officeart/2005/8/layout/chevron2"/>
    <dgm:cxn modelId="{B0D3580C-6F74-4A28-AE76-2651543C57F7}" type="presParOf" srcId="{8B599926-3C12-4CD1-B649-4262B5137868}" destId="{AE716295-F63B-4B09-99A1-163A1C30FE1B}" srcOrd="1" destOrd="0" presId="urn:microsoft.com/office/officeart/2005/8/layout/chevron2"/>
    <dgm:cxn modelId="{59780E14-FFE0-4E46-ACFC-37C51343996F}" type="presParOf" srcId="{0BA6F9C6-DD37-4C9D-9D8D-FAF1620EFFCD}" destId="{ED7659B9-9E53-485E-B8EF-28E09B595096}" srcOrd="1" destOrd="0" presId="urn:microsoft.com/office/officeart/2005/8/layout/chevron2"/>
    <dgm:cxn modelId="{FD98E6B1-42A6-499A-B34B-93B3EF7CAA2E}" type="presParOf" srcId="{0BA6F9C6-DD37-4C9D-9D8D-FAF1620EFFCD}" destId="{2AF47856-C02C-4093-9FA0-D2282F0F2BDF}" srcOrd="2" destOrd="0" presId="urn:microsoft.com/office/officeart/2005/8/layout/chevron2"/>
    <dgm:cxn modelId="{85758298-7967-4691-9552-76D002A7C2E2}" type="presParOf" srcId="{2AF47856-C02C-4093-9FA0-D2282F0F2BDF}" destId="{50A50679-CA6B-4BF2-A921-117962FCF453}" srcOrd="0" destOrd="0" presId="urn:microsoft.com/office/officeart/2005/8/layout/chevron2"/>
    <dgm:cxn modelId="{6378908C-FB61-4516-A671-1AFC34A8DCAE}" type="presParOf" srcId="{2AF47856-C02C-4093-9FA0-D2282F0F2BDF}" destId="{AF42EB27-815C-40DB-A0C0-20911F088A0A}" srcOrd="1" destOrd="0" presId="urn:microsoft.com/office/officeart/2005/8/layout/chevron2"/>
    <dgm:cxn modelId="{AC13C74D-BBAB-4705-BE0D-8E330A43FC68}" type="presParOf" srcId="{0BA6F9C6-DD37-4C9D-9D8D-FAF1620EFFCD}" destId="{788F8583-5603-492D-A1C2-3993586C6F72}" srcOrd="3" destOrd="0" presId="urn:microsoft.com/office/officeart/2005/8/layout/chevron2"/>
    <dgm:cxn modelId="{99F0472E-BDE0-45E9-8A17-5D7AE7D86B84}" type="presParOf" srcId="{0BA6F9C6-DD37-4C9D-9D8D-FAF1620EFFCD}" destId="{A1EEA51F-FF12-4883-A577-9224EBDC5286}" srcOrd="4" destOrd="0" presId="urn:microsoft.com/office/officeart/2005/8/layout/chevron2"/>
    <dgm:cxn modelId="{777A9239-AA3E-4F4E-A8C7-F43CC7E312DA}" type="presParOf" srcId="{A1EEA51F-FF12-4883-A577-9224EBDC5286}" destId="{ECF6F9FD-1161-4109-AA03-0D94B473CBF0}" srcOrd="0" destOrd="0" presId="urn:microsoft.com/office/officeart/2005/8/layout/chevron2"/>
    <dgm:cxn modelId="{B568C410-EF53-4BBE-A4AE-77ECA87EC45E}" type="presParOf" srcId="{A1EEA51F-FF12-4883-A577-9224EBDC5286}" destId="{57252972-8ECB-4378-A1FF-0A17B065D7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C43E-46F2-452B-BBEB-F479A27E2E36}">
      <dsp:nvSpPr>
        <dsp:cNvPr id="0" name=""/>
        <dsp:cNvSpPr/>
      </dsp:nvSpPr>
      <dsp:spPr>
        <a:xfrm rot="5400000">
          <a:off x="-269388" y="282299"/>
          <a:ext cx="1881993" cy="13173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Address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Challenges</a:t>
          </a:r>
        </a:p>
      </dsp:txBody>
      <dsp:txXfrm rot="-5400000">
        <a:off x="12912" y="658698"/>
        <a:ext cx="1317395" cy="564598"/>
      </dsp:txXfrm>
    </dsp:sp>
    <dsp:sp modelId="{AE716295-F63B-4B09-99A1-163A1C30FE1B}">
      <dsp:nvSpPr>
        <dsp:cNvPr id="0" name=""/>
        <dsp:cNvSpPr/>
      </dsp:nvSpPr>
      <dsp:spPr>
        <a:xfrm rot="5400000">
          <a:off x="5460519" y="-4038051"/>
          <a:ext cx="770641" cy="90568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</dsp:txBody>
      <dsp:txXfrm rot="-5400000">
        <a:off x="1317396" y="142692"/>
        <a:ext cx="9019268" cy="695401"/>
      </dsp:txXfrm>
    </dsp:sp>
    <dsp:sp modelId="{50A50679-CA6B-4BF2-A921-117962FCF453}">
      <dsp:nvSpPr>
        <dsp:cNvPr id="0" name=""/>
        <dsp:cNvSpPr/>
      </dsp:nvSpPr>
      <dsp:spPr>
        <a:xfrm rot="5400000">
          <a:off x="-282299" y="2008829"/>
          <a:ext cx="1881993" cy="1317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Take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Action</a:t>
          </a:r>
        </a:p>
      </dsp:txBody>
      <dsp:txXfrm rot="-5400000">
        <a:off x="1" y="2385228"/>
        <a:ext cx="1317395" cy="564598"/>
      </dsp:txXfrm>
    </dsp:sp>
    <dsp:sp modelId="{AF42EB27-815C-40DB-A0C0-20911F088A0A}">
      <dsp:nvSpPr>
        <dsp:cNvPr id="0" name=""/>
        <dsp:cNvSpPr/>
      </dsp:nvSpPr>
      <dsp:spPr>
        <a:xfrm rot="5400000">
          <a:off x="5381537" y="-2217159"/>
          <a:ext cx="928603" cy="90568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</dsp:txBody>
      <dsp:txXfrm rot="-5400000">
        <a:off x="1317395" y="1892314"/>
        <a:ext cx="9011557" cy="837941"/>
      </dsp:txXfrm>
    </dsp:sp>
    <dsp:sp modelId="{ECF6F9FD-1161-4109-AA03-0D94B473CBF0}">
      <dsp:nvSpPr>
        <dsp:cNvPr id="0" name=""/>
        <dsp:cNvSpPr/>
      </dsp:nvSpPr>
      <dsp:spPr>
        <a:xfrm rot="5400000">
          <a:off x="-282299" y="3815279"/>
          <a:ext cx="1881993" cy="13173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Deliver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Impactful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Results</a:t>
          </a:r>
        </a:p>
      </dsp:txBody>
      <dsp:txXfrm rot="-5400000">
        <a:off x="1" y="4191678"/>
        <a:ext cx="1317395" cy="564598"/>
      </dsp:txXfrm>
    </dsp:sp>
    <dsp:sp modelId="{57252972-8ECB-4378-A1FF-0A17B065D79B}">
      <dsp:nvSpPr>
        <dsp:cNvPr id="0" name=""/>
        <dsp:cNvSpPr/>
      </dsp:nvSpPr>
      <dsp:spPr>
        <a:xfrm rot="5400000">
          <a:off x="5096791" y="-334297"/>
          <a:ext cx="1498097" cy="90568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1317396" y="3518229"/>
        <a:ext cx="8983757" cy="135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FC36-E2A6-40E0-A77F-9BB337CB04C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44F9-EA5D-4FC4-8A4F-BC8761370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A7BAF0-412B-44DF-B273-45C05AB7D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D1871DB-4D92-4FC3-80FA-CDF618368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89562FE-3719-4BDB-9857-A4A97C1F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19D28-1A9F-49EA-85B5-546247B167D9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2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/>
              <a:t>Summarize Current State of RSD Use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Socialize Best Practice to </a:t>
            </a:r>
            <a:r>
              <a:rPr lang="en-US" sz="1200" b="1" dirty="0"/>
              <a:t>further de-risk RSD use</a:t>
            </a:r>
            <a:r>
              <a:rPr lang="en-US" sz="1200" dirty="0"/>
              <a:t> in pre-construction wind assessment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…???</a:t>
            </a:r>
          </a:p>
          <a:p>
            <a:pPr algn="l" defTabSz="1219170"/>
            <a:endParaRPr lang="en-GB" altLang="en-US" sz="1200" b="1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4EBC-FE91-4F54-A6CD-60ACC82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A34E-2E35-44E9-8771-75495A89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2C8C-7014-4B0E-A1A1-595C50C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14C9-1D3F-4B00-8B76-5D94346CC06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EAAC-616F-4332-AB8C-8ABF059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55EC-1A61-494F-BEAC-21F023B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8BB-AB01-42E4-B0F9-C7D6F6A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2E1D-715A-412D-A90B-5317BC50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6352-6660-4624-9028-D1E2F1D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5209-9AE0-43FC-A7B4-2FFFD9824F0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7EF9-E5B8-48B9-97F5-3400F40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4ED-557A-4D1D-9508-1284FEE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5D33-6F25-4AB3-9730-8A7B25D7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072A-427A-405F-A7D1-F07C2C20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79A-8786-477B-852E-7AF0DDF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E0F1-81E8-45C4-9C8F-861F956D6AC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BD6-C2AA-4671-B6E9-781F3F4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44AB-9CE8-4A9A-BEFA-34C90F22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(confidential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B6D1926-E37F-4EF8-80DA-FA4AE876C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4190"/>
            <a:ext cx="10899648" cy="362055"/>
          </a:xfrm>
          <a:prstGeom prst="rect">
            <a:avLst/>
          </a:prstGeom>
        </p:spPr>
        <p:txBody>
          <a:bodyPr lIns="360000">
            <a:noAutofit/>
          </a:bodyPr>
          <a:lstStyle>
            <a:lvl1pPr algn="l">
              <a:defRPr sz="2133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BC18B2-A7D4-44C5-A617-C4B1B2D61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400" y="6415618"/>
            <a:ext cx="508000" cy="366183"/>
          </a:xfrm>
          <a:prstGeom prst="rect">
            <a:avLst/>
          </a:prstGeom>
        </p:spPr>
        <p:txBody>
          <a:bodyPr/>
          <a:lstStyle>
            <a:lvl1pPr algn="r">
              <a:defRPr sz="1067">
                <a:solidFill>
                  <a:srgbClr val="6A737B"/>
                </a:solidFill>
                <a:latin typeface="+mj-lt"/>
              </a:defRPr>
            </a:lvl1pPr>
          </a:lstStyle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0CFB-30C6-48C8-AF4E-DDCCA208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131" y="1031210"/>
            <a:ext cx="6530236" cy="4442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CAE63-0B40-4A15-BEA6-8BC670450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3190" y="26158"/>
            <a:ext cx="1704506" cy="1024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96610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3BD5C-854D-408D-AE5A-10124BB26E62}"/>
              </a:ext>
            </a:extLst>
          </p:cNvPr>
          <p:cNvSpPr/>
          <p:nvPr userDrawn="1"/>
        </p:nvSpPr>
        <p:spPr>
          <a:xfrm>
            <a:off x="0" y="0"/>
            <a:ext cx="12192000" cy="68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D1F0C-6EA2-4F3C-A2F4-80C2A0FF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436"/>
          <a:stretch/>
        </p:blipFill>
        <p:spPr>
          <a:xfrm>
            <a:off x="0" y="0"/>
            <a:ext cx="12192000" cy="678180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9131EF-3B66-4687-B476-109D4CF6D46D}"/>
              </a:ext>
            </a:extLst>
          </p:cNvPr>
          <p:cNvCxnSpPr/>
          <p:nvPr userDrawn="1"/>
        </p:nvCxnSpPr>
        <p:spPr>
          <a:xfrm>
            <a:off x="1822449" y="3505200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149260D-5755-4492-8A9B-C8A08D642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3667938"/>
            <a:ext cx="3767880" cy="2119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90719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89F-D75C-4BD1-BEF7-84DF6B8F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9E3A-C10D-421B-AB6C-931DB483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7C7F-DCCD-4840-8E4B-DBB616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326A-849B-410B-ABE5-63E56812E0E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1874-ECA8-41FE-B633-05AC299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EF3C-1665-4E96-8248-E2A1436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589-2F41-4DE2-B4D0-AB02B30E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B4A7-0C8F-4123-A9F7-8B1DFA6F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5036-86C0-4C2B-9A21-16B3694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4CB-84F9-4C0B-9B8E-4D171602CCB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DEE6-373E-4AED-92AF-DCA3E74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D124-412F-4385-A870-3EE0F5C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52A8-0C78-4D97-9F75-82825AE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809-1DF5-4774-A2DD-A7211372E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39F8-A0EC-4BA9-A593-92D6A058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B9E8-9D35-4600-8EE8-EEB0625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6703-74CF-4959-924F-E605EFF1A88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1789-71FB-44DC-AEB5-B62BCC1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5F88-CA8F-4AAE-8BFA-2F8D21E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594-C77A-4D66-B8B9-3BF757F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996F-4FAC-47A1-A268-4405840C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3FAD-8332-451B-989F-CDF0514C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2F7-708D-4B54-AC23-061CD25D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38C2-71A5-4DF5-975F-0077E7C7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FEA3-B019-47FD-A9B9-FC04F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399-ADC6-4E5A-B6CC-C7674283055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D007-8A71-4668-B599-66D41E3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A949-3BFD-457D-8657-AA02F7A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0A0F-08B9-498F-AC41-71F3EE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BCF16-E396-4F03-9511-ECE1462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6794-F40E-49BF-91ED-ADD6C5C8F6E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12F5-D64A-436D-932B-5B567978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30E-A3D4-4A20-B62B-556FE5B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D3FE-8A6D-412B-A971-77FDB8CB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C3E-2ABA-4068-8732-0CF174A8814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512D-21F5-4D9E-A131-3FB8E8F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7BE7-A546-4948-9F9D-338436A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635-FC53-4EFB-9CAD-2DEF1F53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554-D7DA-4A62-B013-48A6653E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AF8A-201C-47A3-969A-556E5D63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38BC-5D49-4761-8137-F64349A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B624-EB10-4467-9B86-E17E115F4E4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1BD5-62F3-4639-A485-4DD3DD1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9591-28CF-4D42-917A-DFD3006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0F9F-56AA-4F85-A86D-88C76072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49986-260A-49A8-ABB1-EADEC76C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EB61-0987-41E2-A48D-2791527F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E02F-1581-4A76-9AC9-6141E20C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F81-6BE9-446F-8074-39659F4DB20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E56D-A382-464C-82BA-A175C77F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8CDC-D837-4C12-826A-0B76746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9FC5D-EBED-4012-8875-B3924D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8765-36C5-459D-8670-2C5AE9E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08D9-F861-4796-8338-2CA1837F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352A-D5FF-4A52-861B-12A14533E33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D78F-0634-409F-88EE-D020F8BE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7204-683D-460A-A6FA-F37FB4B0B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6A1CD-5082-4EC2-BB65-0D328D0BD6CD}"/>
              </a:ext>
            </a:extLst>
          </p:cNvPr>
          <p:cNvSpPr/>
          <p:nvPr/>
        </p:nvSpPr>
        <p:spPr>
          <a:xfrm>
            <a:off x="0" y="6781800"/>
            <a:ext cx="12192000" cy="90268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30" name="Text Box 11">
            <a:extLst>
              <a:ext uri="{FF2B5EF4-FFF2-40B4-BE49-F238E27FC236}">
                <a16:creationId xmlns:a16="http://schemas.microsoft.com/office/drawing/2014/main" id="{B7B9ADC8-EC6E-48A5-AD75-E9C020C3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69" y="644457"/>
            <a:ext cx="8839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189" indent="15239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377" indent="30479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566" indent="45718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754" indent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4800" b="1" dirty="0">
                <a:latin typeface="+mn-lt"/>
              </a:rPr>
              <a:t>CFARS – Science Working Group Overview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April 13, 2021</a:t>
            </a:r>
            <a:endParaRPr lang="en-GB" altLang="en-US" sz="2800" b="1" dirty="0"/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altLang="en-US" sz="24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19795-D6AA-441B-AF4A-A8635F3CAC03}"/>
              </a:ext>
            </a:extLst>
          </p:cNvPr>
          <p:cNvSpPr txBox="1"/>
          <p:nvPr/>
        </p:nvSpPr>
        <p:spPr>
          <a:xfrm>
            <a:off x="7418665" y="3624044"/>
            <a:ext cx="4773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Alexandra St. Pé, RWE Renewables</a:t>
            </a:r>
          </a:p>
          <a:p>
            <a:pPr algn="r"/>
            <a:r>
              <a:rPr lang="en-US" dirty="0"/>
              <a:t>Alexandra.st.pe@rwe.com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EAC6-33F0-49AD-AAA4-01206B4E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3535888"/>
            <a:ext cx="4065425" cy="24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8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14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Why Science Working Group Lead?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9D67CE-AA10-4D25-8BF2-4F1461DD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76199"/>
            <a:ext cx="1858645" cy="1064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5F373D-26D0-40F6-ABF6-7C04AFDE3070}"/>
              </a:ext>
            </a:extLst>
          </p:cNvPr>
          <p:cNvSpPr txBox="1"/>
          <p:nvPr/>
        </p:nvSpPr>
        <p:spPr>
          <a:xfrm>
            <a:off x="405177" y="2111100"/>
            <a:ext cx="8956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Support Science subgroups in ensuring results </a:t>
            </a:r>
            <a:r>
              <a:rPr lang="en-US" sz="2000" b="1" dirty="0"/>
              <a:t>compatible and focused on commercial implementation as final result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Provide perspective on interplay between industry stakeholders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Support the </a:t>
            </a:r>
            <a:r>
              <a:rPr lang="en-US" sz="2000" b="1" dirty="0"/>
              <a:t>development of best practice approaches </a:t>
            </a:r>
            <a:r>
              <a:rPr lang="en-US" sz="2000" dirty="0"/>
              <a:t>for </a:t>
            </a:r>
            <a:r>
              <a:rPr lang="en-US" sz="2000" b="1" dirty="0"/>
              <a:t>stakeholder collaboration </a:t>
            </a:r>
            <a:r>
              <a:rPr lang="en-US" sz="2000" dirty="0"/>
              <a:t>that can be </a:t>
            </a:r>
            <a:r>
              <a:rPr lang="en-US" sz="2000" b="1" dirty="0"/>
              <a:t>leveraged within any Science subgroup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Support </a:t>
            </a:r>
            <a:r>
              <a:rPr lang="en-US" sz="2000" b="1" dirty="0"/>
              <a:t>coordination and communication between subgroup leads </a:t>
            </a:r>
            <a:r>
              <a:rPr lang="en-US" sz="2000" dirty="0"/>
              <a:t>regarding lessons learned and best practices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9AABA-05B9-4F23-94AA-D971D332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545" y="76198"/>
            <a:ext cx="1791052" cy="1071283"/>
          </a:xfrm>
          <a:prstGeom prst="rect">
            <a:avLst/>
          </a:prstGeom>
        </p:spPr>
      </p:pic>
      <p:pic>
        <p:nvPicPr>
          <p:cNvPr id="12" name="Graphic 11" descr="Connections">
            <a:extLst>
              <a:ext uri="{FF2B5EF4-FFF2-40B4-BE49-F238E27FC236}">
                <a16:creationId xmlns:a16="http://schemas.microsoft.com/office/drawing/2014/main" id="{6B199D19-D077-41B7-B025-535D24516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2099" y="4299489"/>
            <a:ext cx="1686983" cy="1686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F0659A-F30E-4DAE-B13C-AF508A77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91" y="50071"/>
            <a:ext cx="1812197" cy="10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283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EADD9EF-D07E-4354-9BF2-D2DEBE43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CFARS – Science Subgroups’ Collaboration Approach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E98F2A-342D-4DD4-9283-918E773DF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77926"/>
              </p:ext>
            </p:extLst>
          </p:nvPr>
        </p:nvGraphicFramePr>
        <p:xfrm>
          <a:off x="869322" y="1115827"/>
          <a:ext cx="103742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F3EA528-4312-4C0A-97CE-D90DB6CFA3A0}"/>
              </a:ext>
            </a:extLst>
          </p:cNvPr>
          <p:cNvSpPr/>
          <p:nvPr/>
        </p:nvSpPr>
        <p:spPr>
          <a:xfrm>
            <a:off x="2271402" y="4658441"/>
            <a:ext cx="8808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Science subgroups </a:t>
            </a:r>
            <a:r>
              <a:rPr lang="en-US" sz="2000" b="1" dirty="0"/>
              <a:t>develop opensource science &amp; tools </a:t>
            </a:r>
            <a:r>
              <a:rPr lang="en-US" sz="2000" dirty="0"/>
              <a:t>….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Science subgroups </a:t>
            </a:r>
            <a:r>
              <a:rPr lang="en-US" sz="2000" b="1" dirty="0"/>
              <a:t>develop best practice stakeholder collaboration frameworks </a:t>
            </a:r>
            <a:r>
              <a:rPr lang="en-US" sz="2000" dirty="0"/>
              <a:t>that leverage the advantages of opensource science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7D8C5-6FF7-4B1F-A992-E077E305CA50}"/>
              </a:ext>
            </a:extLst>
          </p:cNvPr>
          <p:cNvSpPr/>
          <p:nvPr/>
        </p:nvSpPr>
        <p:spPr>
          <a:xfrm>
            <a:off x="2217927" y="3070104"/>
            <a:ext cx="891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Science subgroup stakeholders </a:t>
            </a:r>
            <a:r>
              <a:rPr lang="en-US" sz="2000" b="1" dirty="0"/>
              <a:t>share knowledge and best practices</a:t>
            </a:r>
            <a:r>
              <a:rPr lang="en-US" sz="2000" dirty="0"/>
              <a:t>, perform initial benchmarking exercises in an </a:t>
            </a:r>
            <a:r>
              <a:rPr lang="en-US" sz="2000" b="1" dirty="0"/>
              <a:t>open and collaborative setting</a:t>
            </a:r>
            <a:endParaRPr lang="en-US" sz="2000" b="1" i="1" dirty="0"/>
          </a:p>
          <a:p>
            <a:pPr lvl="0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AB7F9-75D9-45A4-8432-3327643AFD65}"/>
              </a:ext>
            </a:extLst>
          </p:cNvPr>
          <p:cNvSpPr/>
          <p:nvPr/>
        </p:nvSpPr>
        <p:spPr>
          <a:xfrm>
            <a:off x="2217926" y="1228804"/>
            <a:ext cx="85923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Science subgroups </a:t>
            </a:r>
            <a:r>
              <a:rPr lang="en-US" sz="2000" b="1" dirty="0"/>
              <a:t>identify key hurdles to RSD acceptance </a:t>
            </a:r>
            <a:r>
              <a:rPr lang="en-US" sz="2000" dirty="0"/>
              <a:t>within given topic area and utilize the CFARS platform to make progress in overcoming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A6D83-C076-4E86-9050-4184FA936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6591" y="50071"/>
            <a:ext cx="1812197" cy="10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98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14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Science Working Group Topic Prioritization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1C397C-5E91-4659-BFBA-74A236ECB52B}"/>
              </a:ext>
            </a:extLst>
          </p:cNvPr>
          <p:cNvSpPr/>
          <p:nvPr/>
        </p:nvSpPr>
        <p:spPr>
          <a:xfrm>
            <a:off x="4650415" y="3429000"/>
            <a:ext cx="1298606" cy="125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9B92DD-62A1-404E-B734-1ACF2582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7" y="1811684"/>
            <a:ext cx="3443531" cy="4591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F7FD2-EA51-4F72-BD4D-A9F640C54CB3}"/>
              </a:ext>
            </a:extLst>
          </p:cNvPr>
          <p:cNvSpPr txBox="1"/>
          <p:nvPr/>
        </p:nvSpPr>
        <p:spPr>
          <a:xfrm>
            <a:off x="614189" y="1263657"/>
            <a:ext cx="344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Released in March 2018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21F82-19A5-47AC-B7AB-AAA8ACD1D6A6}"/>
              </a:ext>
            </a:extLst>
          </p:cNvPr>
          <p:cNvGrpSpPr/>
          <p:nvPr/>
        </p:nvGrpSpPr>
        <p:grpSpPr>
          <a:xfrm>
            <a:off x="7067187" y="2097911"/>
            <a:ext cx="4513007" cy="3515781"/>
            <a:chOff x="6843251" y="1881108"/>
            <a:chExt cx="4513007" cy="351578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5CC58D-1A15-4FCF-8870-717CCF2AF18A}"/>
                </a:ext>
              </a:extLst>
            </p:cNvPr>
            <p:cNvCxnSpPr>
              <a:cxnSpLocks/>
            </p:cNvCxnSpPr>
            <p:nvPr/>
          </p:nvCxnSpPr>
          <p:spPr>
            <a:xfrm>
              <a:off x="6843251" y="5367393"/>
              <a:ext cx="45130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F4A805-01D2-42FB-9AED-B86D13927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251" y="1881108"/>
              <a:ext cx="0" cy="35157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E530989-96AD-4A51-874A-5F8FCFFCF1D3}"/>
              </a:ext>
            </a:extLst>
          </p:cNvPr>
          <p:cNvSpPr/>
          <p:nvPr/>
        </p:nvSpPr>
        <p:spPr>
          <a:xfrm>
            <a:off x="7868400" y="2053951"/>
            <a:ext cx="1934307" cy="870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Complex Flow Correction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389BE-6819-4B97-A224-7391FA7A4528}"/>
              </a:ext>
            </a:extLst>
          </p:cNvPr>
          <p:cNvSpPr txBox="1"/>
          <p:nvPr/>
        </p:nvSpPr>
        <p:spPr>
          <a:xfrm rot="16200000">
            <a:off x="5866353" y="3215571"/>
            <a:ext cx="179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46E9D-3BD3-4BC0-854D-5C795DCBECBA}"/>
              </a:ext>
            </a:extLst>
          </p:cNvPr>
          <p:cNvSpPr txBox="1"/>
          <p:nvPr/>
        </p:nvSpPr>
        <p:spPr>
          <a:xfrm>
            <a:off x="8770059" y="5592167"/>
            <a:ext cx="16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Effort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B959A9-2EAF-4C39-A557-77D40EE65FE8}"/>
              </a:ext>
            </a:extLst>
          </p:cNvPr>
          <p:cNvSpPr/>
          <p:nvPr/>
        </p:nvSpPr>
        <p:spPr>
          <a:xfrm>
            <a:off x="7860730" y="3369376"/>
            <a:ext cx="1934307" cy="870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Site Suitability (TI)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780D89-B799-4EDD-A3C5-E528815A1DF1}"/>
              </a:ext>
            </a:extLst>
          </p:cNvPr>
          <p:cNvSpPr/>
          <p:nvPr/>
        </p:nvSpPr>
        <p:spPr>
          <a:xfrm>
            <a:off x="8869402" y="2778196"/>
            <a:ext cx="1934307" cy="870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Power Curves / PPTs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426861-43A4-4364-B0FD-9C309417E555}"/>
              </a:ext>
            </a:extLst>
          </p:cNvPr>
          <p:cNvSpPr/>
          <p:nvPr/>
        </p:nvSpPr>
        <p:spPr>
          <a:xfrm>
            <a:off x="9688406" y="2053951"/>
            <a:ext cx="1934307" cy="870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Energy Yield Uncertainty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9D67CE-AA10-4D25-8BF2-4F1461DD0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76199"/>
            <a:ext cx="1858645" cy="1064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81092-D816-4E1E-AE7E-2ABB68EB99D5}"/>
              </a:ext>
            </a:extLst>
          </p:cNvPr>
          <p:cNvSpPr txBox="1"/>
          <p:nvPr/>
        </p:nvSpPr>
        <p:spPr>
          <a:xfrm>
            <a:off x="7025670" y="1417185"/>
            <a:ext cx="496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RSD Science Topics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2D3E23-A044-4851-8899-1BF876D7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591" y="50071"/>
            <a:ext cx="1812197" cy="10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07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C5F147-A1B8-4494-BFC0-656206DA3A6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739378" y="2182383"/>
            <a:ext cx="1" cy="11128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0FEE32A-2332-4BDD-B03B-082878C38C76}"/>
              </a:ext>
            </a:extLst>
          </p:cNvPr>
          <p:cNvSpPr/>
          <p:nvPr/>
        </p:nvSpPr>
        <p:spPr>
          <a:xfrm>
            <a:off x="1630119" y="1541665"/>
            <a:ext cx="9002878" cy="640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2E0A56-555B-4BDD-80D3-CF09F45D1A95}"/>
              </a:ext>
            </a:extLst>
          </p:cNvPr>
          <p:cNvSpPr/>
          <p:nvPr/>
        </p:nvSpPr>
        <p:spPr>
          <a:xfrm>
            <a:off x="7779389" y="3358715"/>
            <a:ext cx="1564415" cy="1013622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b="1" dirty="0">
              <a:solidFill>
                <a:srgbClr val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19EDA4-BF90-4C92-9B5D-E09EBA11D974}"/>
              </a:ext>
            </a:extLst>
          </p:cNvPr>
          <p:cNvSpPr/>
          <p:nvPr/>
        </p:nvSpPr>
        <p:spPr>
          <a:xfrm>
            <a:off x="1957171" y="3295248"/>
            <a:ext cx="1564415" cy="101362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400" y="6238334"/>
            <a:ext cx="508000" cy="366183"/>
          </a:xfrm>
        </p:spPr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>
                <a:latin typeface="+mn-lt"/>
              </a:rPr>
              <a:pPr>
                <a:defRPr/>
              </a:pPr>
              <a:t>5</a:t>
            </a:fld>
            <a:endParaRPr lang="en-US" alt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45272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ED139-8482-4AF8-ACCE-A1741D77F937}"/>
              </a:ext>
            </a:extLst>
          </p:cNvPr>
          <p:cNvSpPr/>
          <p:nvPr/>
        </p:nvSpPr>
        <p:spPr>
          <a:xfrm>
            <a:off x="4978417" y="3358715"/>
            <a:ext cx="1564415" cy="1013622"/>
          </a:xfrm>
          <a:prstGeom prst="ellipse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68D25-298D-4E35-88B2-4155441C5D13}"/>
              </a:ext>
            </a:extLst>
          </p:cNvPr>
          <p:cNvSpPr/>
          <p:nvPr/>
        </p:nvSpPr>
        <p:spPr>
          <a:xfrm>
            <a:off x="2189113" y="3305291"/>
            <a:ext cx="11428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Site </a:t>
            </a:r>
          </a:p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Suitability</a:t>
            </a:r>
          </a:p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TI Correction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DA38F-6580-460B-A539-7B50CFEDA331}"/>
              </a:ext>
            </a:extLst>
          </p:cNvPr>
          <p:cNvSpPr/>
          <p:nvPr/>
        </p:nvSpPr>
        <p:spPr>
          <a:xfrm>
            <a:off x="7762149" y="3591613"/>
            <a:ext cx="1546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Power Curve Testing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858009-38BD-4613-A218-49713AE4A7BC}"/>
              </a:ext>
            </a:extLst>
          </p:cNvPr>
          <p:cNvSpPr/>
          <p:nvPr/>
        </p:nvSpPr>
        <p:spPr>
          <a:xfrm>
            <a:off x="4998302" y="3600031"/>
            <a:ext cx="1544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Complex Flow </a:t>
            </a:r>
          </a:p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Correction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4D6464-4A8E-4B37-863C-73D0A71D9B3C}"/>
              </a:ext>
            </a:extLst>
          </p:cNvPr>
          <p:cNvSpPr/>
          <p:nvPr/>
        </p:nvSpPr>
        <p:spPr>
          <a:xfrm>
            <a:off x="1630119" y="1550054"/>
            <a:ext cx="9007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3200" dirty="0">
                <a:solidFill>
                  <a:srgbClr val="000000"/>
                </a:solidFill>
              </a:rPr>
              <a:t>Subgroup Leads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059F891-CA7C-4EC4-BF6A-AE0847B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358" y="-103410"/>
            <a:ext cx="10374284" cy="84476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Science Working Group Structure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C87F2-981F-4ACB-8081-141E8BF0E982}"/>
              </a:ext>
            </a:extLst>
          </p:cNvPr>
          <p:cNvSpPr/>
          <p:nvPr/>
        </p:nvSpPr>
        <p:spPr>
          <a:xfrm>
            <a:off x="1910093" y="5326724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en-US" sz="1600" b="1" dirty="0"/>
              <a:t>Alexandra Arntsen</a:t>
            </a:r>
          </a:p>
          <a:p>
            <a:pPr algn="ctr"/>
            <a:r>
              <a:rPr lang="en-GB" altLang="en-US" sz="1600" i="1" dirty="0"/>
              <a:t>NRG Systems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4E1FFB-F327-4A21-9B27-F662EF3FE81D}"/>
              </a:ext>
            </a:extLst>
          </p:cNvPr>
          <p:cNvSpPr/>
          <p:nvPr/>
        </p:nvSpPr>
        <p:spPr>
          <a:xfrm>
            <a:off x="4711006" y="5326724"/>
            <a:ext cx="2275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1600" b="1" dirty="0"/>
              <a:t>Scott Wylie</a:t>
            </a:r>
          </a:p>
          <a:p>
            <a:pPr algn="ctr"/>
            <a:r>
              <a:rPr lang="en-GB" altLang="en-US" sz="1600" i="1" dirty="0"/>
              <a:t>ZX Lidars</a:t>
            </a:r>
            <a:r>
              <a:rPr lang="en-GB" altLang="en-US" sz="1600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937385-5B10-41FF-A8E5-2B7FDF237F3A}"/>
              </a:ext>
            </a:extLst>
          </p:cNvPr>
          <p:cNvSpPr/>
          <p:nvPr/>
        </p:nvSpPr>
        <p:spPr>
          <a:xfrm>
            <a:off x="9561109" y="5334973"/>
            <a:ext cx="1206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en-US" sz="1600" b="1" dirty="0"/>
              <a:t>Peter Stuart</a:t>
            </a:r>
          </a:p>
          <a:p>
            <a:pPr algn="ctr"/>
            <a:r>
              <a:rPr lang="en-GB" altLang="en-US" sz="1600" i="1" dirty="0"/>
              <a:t>RES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D86956-B4F7-4EC8-A05B-960B6F809953}"/>
              </a:ext>
            </a:extLst>
          </p:cNvPr>
          <p:cNvSpPr/>
          <p:nvPr/>
        </p:nvSpPr>
        <p:spPr>
          <a:xfrm>
            <a:off x="9295173" y="3358715"/>
            <a:ext cx="1564415" cy="1013622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b="1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F90D45-DA90-48C5-B57D-674909D59D6B}"/>
              </a:ext>
            </a:extLst>
          </p:cNvPr>
          <p:cNvSpPr/>
          <p:nvPr/>
        </p:nvSpPr>
        <p:spPr>
          <a:xfrm>
            <a:off x="9360491" y="3439923"/>
            <a:ext cx="15623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Share X </a:t>
            </a:r>
          </a:p>
          <a:p>
            <a:pPr algn="ctr" defTabSz="1219170"/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900" dirty="0"/>
              <a:t>Modelling Turbine Performance in Real World Wind Conditions” 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9505C-364B-49DB-AD8B-09057C39B7FA}"/>
              </a:ext>
            </a:extLst>
          </p:cNvPr>
          <p:cNvSpPr/>
          <p:nvPr/>
        </p:nvSpPr>
        <p:spPr>
          <a:xfrm>
            <a:off x="7646004" y="5309561"/>
            <a:ext cx="1868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en-US" sz="1600" b="1" dirty="0"/>
              <a:t>Dan Bernadett</a:t>
            </a:r>
          </a:p>
          <a:p>
            <a:pPr algn="ctr"/>
            <a:r>
              <a:rPr lang="en-GB" altLang="en-US" sz="1600" i="1" dirty="0"/>
              <a:t>UL, AWS Truepower</a:t>
            </a:r>
          </a:p>
          <a:p>
            <a:pPr algn="ctr"/>
            <a:endParaRPr lang="en-GB" altLang="en-US" sz="16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170742-5C1A-485C-A0B5-6C06BC67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r="18005"/>
          <a:stretch/>
        </p:blipFill>
        <p:spPr>
          <a:xfrm>
            <a:off x="9551580" y="4222233"/>
            <a:ext cx="1093346" cy="1177074"/>
          </a:xfrm>
          <a:prstGeom prst="ellipse">
            <a:avLst/>
          </a:prstGeom>
          <a:ln w="12700" cap="rnd">
            <a:solidFill>
              <a:srgbClr val="7030A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Dan Bernadett">
            <a:extLst>
              <a:ext uri="{FF2B5EF4-FFF2-40B4-BE49-F238E27FC236}">
                <a16:creationId xmlns:a16="http://schemas.microsoft.com/office/drawing/2014/main" id="{0F20E8BA-00CD-4A92-87C8-23A0E5CA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53" y="4189190"/>
            <a:ext cx="1105213" cy="1105213"/>
          </a:xfrm>
          <a:prstGeom prst="ellipse">
            <a:avLst/>
          </a:prstGeom>
          <a:ln w="9525" cap="rnd">
            <a:solidFill>
              <a:srgbClr val="7030A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8EC4626-9B07-4050-AFA1-918479F5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15" y="4114168"/>
            <a:ext cx="1105214" cy="1110768"/>
          </a:xfrm>
          <a:prstGeom prst="ellipse">
            <a:avLst/>
          </a:prstGeom>
          <a:ln w="12700" cap="rnd">
            <a:solidFill>
              <a:srgbClr val="002060"/>
            </a:solidFill>
          </a:ln>
          <a:effectLst/>
        </p:spPr>
      </p:pic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150C5DE1-4FC8-48CE-BACC-C72AEC26840B}"/>
              </a:ext>
            </a:extLst>
          </p:cNvPr>
          <p:cNvSpPr/>
          <p:nvPr/>
        </p:nvSpPr>
        <p:spPr>
          <a:xfrm>
            <a:off x="1630119" y="5797453"/>
            <a:ext cx="9550971" cy="5205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5B6C7D7-DD60-4447-9095-C7008568FEAF}"/>
              </a:ext>
            </a:extLst>
          </p:cNvPr>
          <p:cNvSpPr txBox="1"/>
          <p:nvPr/>
        </p:nvSpPr>
        <p:spPr>
          <a:xfrm>
            <a:off x="2189113" y="5865987"/>
            <a:ext cx="9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9441CCF2-019A-40A2-8C2E-6320E302778E}"/>
              </a:ext>
            </a:extLst>
          </p:cNvPr>
          <p:cNvSpPr txBox="1"/>
          <p:nvPr/>
        </p:nvSpPr>
        <p:spPr>
          <a:xfrm rot="16200000">
            <a:off x="658679" y="5687345"/>
            <a:ext cx="12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 Year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67E287-B187-4141-9847-0410C833E298}"/>
              </a:ext>
            </a:extLst>
          </p:cNvPr>
          <p:cNvSpPr txBox="1"/>
          <p:nvPr/>
        </p:nvSpPr>
        <p:spPr>
          <a:xfrm>
            <a:off x="5505102" y="5865796"/>
            <a:ext cx="9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DC60A7-7445-4D79-BADD-6ED97EA0514B}"/>
              </a:ext>
            </a:extLst>
          </p:cNvPr>
          <p:cNvSpPr txBox="1"/>
          <p:nvPr/>
        </p:nvSpPr>
        <p:spPr>
          <a:xfrm>
            <a:off x="9148722" y="5865796"/>
            <a:ext cx="9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1315D1-6725-4ABC-A1BA-1441AE648E2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744036" y="2182383"/>
            <a:ext cx="16589" cy="1176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2C17EB-3837-4FD0-A98C-C32B29019892}"/>
              </a:ext>
            </a:extLst>
          </p:cNvPr>
          <p:cNvCxnSpPr>
            <a:cxnSpLocks/>
          </p:cNvCxnSpPr>
          <p:nvPr/>
        </p:nvCxnSpPr>
        <p:spPr>
          <a:xfrm>
            <a:off x="8535190" y="2182383"/>
            <a:ext cx="28945" cy="11931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E3224C-0DB6-47DF-8A58-F573E4946F2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049224" y="2186577"/>
            <a:ext cx="28157" cy="11721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Profile photo of Scott Wylie">
            <a:extLst>
              <a:ext uri="{FF2B5EF4-FFF2-40B4-BE49-F238E27FC236}">
                <a16:creationId xmlns:a16="http://schemas.microsoft.com/office/drawing/2014/main" id="{15F12991-7F40-4C97-AC49-ED278A8E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77" y="4158484"/>
            <a:ext cx="1142734" cy="1142734"/>
          </a:xfrm>
          <a:prstGeom prst="ellipse">
            <a:avLst/>
          </a:prstGeom>
          <a:ln w="9525" cap="rnd">
            <a:solidFill>
              <a:schemeClr val="accent6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DB86F7-E641-4870-A55A-EBF992399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591" y="50071"/>
            <a:ext cx="1812197" cy="10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49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7AE23-372D-4E5E-A927-49CBCAE40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5C82-52DB-4244-8ED9-4030545F4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9551" y="3280096"/>
            <a:ext cx="6530236" cy="4278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/>
              <a:t>Back-Up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18F2-2972-4DB5-80FA-0E51F086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84" y="58780"/>
            <a:ext cx="1739340" cy="10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72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>
            <a:extLst>
              <a:ext uri="{FF2B5EF4-FFF2-40B4-BE49-F238E27FC236}">
                <a16:creationId xmlns:a16="http://schemas.microsoft.com/office/drawing/2014/main" id="{FA5F4868-559D-4CCF-8249-A9261809B282}"/>
              </a:ext>
            </a:extLst>
          </p:cNvPr>
          <p:cNvSpPr/>
          <p:nvPr/>
        </p:nvSpPr>
        <p:spPr>
          <a:xfrm rot="767397">
            <a:off x="1955777" y="2995151"/>
            <a:ext cx="3415239" cy="3415239"/>
          </a:xfrm>
          <a:prstGeom prst="leftCircularArrow">
            <a:avLst>
              <a:gd name="adj1" fmla="val 2189"/>
              <a:gd name="adj2" fmla="val 263441"/>
              <a:gd name="adj3" fmla="val 2032541"/>
              <a:gd name="adj4" fmla="val 9018079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9D8F62-D9B6-4C60-B25A-DF839FC4D90E}"/>
              </a:ext>
            </a:extLst>
          </p:cNvPr>
          <p:cNvSpPr/>
          <p:nvPr/>
        </p:nvSpPr>
        <p:spPr>
          <a:xfrm>
            <a:off x="4142626" y="2726008"/>
            <a:ext cx="3649416" cy="2489377"/>
          </a:xfrm>
          <a:custGeom>
            <a:avLst/>
            <a:gdLst>
              <a:gd name="connsiteX0" fmla="*/ 0 w 3795385"/>
              <a:gd name="connsiteY0" fmla="*/ 134408 h 1344077"/>
              <a:gd name="connsiteX1" fmla="*/ 134408 w 3795385"/>
              <a:gd name="connsiteY1" fmla="*/ 0 h 1344077"/>
              <a:gd name="connsiteX2" fmla="*/ 3660977 w 3795385"/>
              <a:gd name="connsiteY2" fmla="*/ 0 h 1344077"/>
              <a:gd name="connsiteX3" fmla="*/ 3795385 w 3795385"/>
              <a:gd name="connsiteY3" fmla="*/ 134408 h 1344077"/>
              <a:gd name="connsiteX4" fmla="*/ 3795385 w 3795385"/>
              <a:gd name="connsiteY4" fmla="*/ 1209669 h 1344077"/>
              <a:gd name="connsiteX5" fmla="*/ 3660977 w 3795385"/>
              <a:gd name="connsiteY5" fmla="*/ 1344077 h 1344077"/>
              <a:gd name="connsiteX6" fmla="*/ 134408 w 3795385"/>
              <a:gd name="connsiteY6" fmla="*/ 1344077 h 1344077"/>
              <a:gd name="connsiteX7" fmla="*/ 0 w 3795385"/>
              <a:gd name="connsiteY7" fmla="*/ 1209669 h 1344077"/>
              <a:gd name="connsiteX8" fmla="*/ 0 w 3795385"/>
              <a:gd name="connsiteY8" fmla="*/ 134408 h 13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5385" h="1344077">
                <a:moveTo>
                  <a:pt x="0" y="134408"/>
                </a:moveTo>
                <a:cubicBezTo>
                  <a:pt x="0" y="60177"/>
                  <a:pt x="60177" y="0"/>
                  <a:pt x="134408" y="0"/>
                </a:cubicBezTo>
                <a:lnTo>
                  <a:pt x="3660977" y="0"/>
                </a:lnTo>
                <a:cubicBezTo>
                  <a:pt x="3735208" y="0"/>
                  <a:pt x="3795385" y="60177"/>
                  <a:pt x="3795385" y="134408"/>
                </a:cubicBezTo>
                <a:lnTo>
                  <a:pt x="3795385" y="1209669"/>
                </a:lnTo>
                <a:cubicBezTo>
                  <a:pt x="3795385" y="1283900"/>
                  <a:pt x="3735208" y="1344077"/>
                  <a:pt x="3660977" y="1344077"/>
                </a:cubicBezTo>
                <a:lnTo>
                  <a:pt x="134408" y="1344077"/>
                </a:lnTo>
                <a:cubicBezTo>
                  <a:pt x="60177" y="1344077"/>
                  <a:pt x="0" y="1283900"/>
                  <a:pt x="0" y="1209669"/>
                </a:cubicBezTo>
                <a:lnTo>
                  <a:pt x="0" y="134408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756" tIns="442772" rIns="154756" bIns="154756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791E09-8F76-4711-A166-30BFF61C1EF0}"/>
              </a:ext>
            </a:extLst>
          </p:cNvPr>
          <p:cNvSpPr txBox="1"/>
          <p:nvPr/>
        </p:nvSpPr>
        <p:spPr>
          <a:xfrm>
            <a:off x="4136199" y="5187364"/>
            <a:ext cx="380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Guidance Mission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CFARS Working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0" y="6800488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B17AA0-AB5C-4319-815E-42652BFAB8AC}"/>
              </a:ext>
            </a:extLst>
          </p:cNvPr>
          <p:cNvSpPr/>
          <p:nvPr/>
        </p:nvSpPr>
        <p:spPr>
          <a:xfrm>
            <a:off x="276226" y="2706310"/>
            <a:ext cx="3667470" cy="2509075"/>
          </a:xfrm>
          <a:custGeom>
            <a:avLst/>
            <a:gdLst>
              <a:gd name="connsiteX0" fmla="*/ 0 w 2798203"/>
              <a:gd name="connsiteY0" fmla="*/ 136726 h 1367257"/>
              <a:gd name="connsiteX1" fmla="*/ 136726 w 2798203"/>
              <a:gd name="connsiteY1" fmla="*/ 0 h 1367257"/>
              <a:gd name="connsiteX2" fmla="*/ 2661477 w 2798203"/>
              <a:gd name="connsiteY2" fmla="*/ 0 h 1367257"/>
              <a:gd name="connsiteX3" fmla="*/ 2798203 w 2798203"/>
              <a:gd name="connsiteY3" fmla="*/ 136726 h 1367257"/>
              <a:gd name="connsiteX4" fmla="*/ 2798203 w 2798203"/>
              <a:gd name="connsiteY4" fmla="*/ 1230531 h 1367257"/>
              <a:gd name="connsiteX5" fmla="*/ 2661477 w 2798203"/>
              <a:gd name="connsiteY5" fmla="*/ 1367257 h 1367257"/>
              <a:gd name="connsiteX6" fmla="*/ 136726 w 2798203"/>
              <a:gd name="connsiteY6" fmla="*/ 1367257 h 1367257"/>
              <a:gd name="connsiteX7" fmla="*/ 0 w 2798203"/>
              <a:gd name="connsiteY7" fmla="*/ 1230531 h 1367257"/>
              <a:gd name="connsiteX8" fmla="*/ 0 w 2798203"/>
              <a:gd name="connsiteY8" fmla="*/ 136726 h 13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203" h="1367257">
                <a:moveTo>
                  <a:pt x="0" y="136726"/>
                </a:moveTo>
                <a:cubicBezTo>
                  <a:pt x="0" y="61214"/>
                  <a:pt x="61214" y="0"/>
                  <a:pt x="136726" y="0"/>
                </a:cubicBezTo>
                <a:lnTo>
                  <a:pt x="2661477" y="0"/>
                </a:lnTo>
                <a:cubicBezTo>
                  <a:pt x="2736989" y="0"/>
                  <a:pt x="2798203" y="61214"/>
                  <a:pt x="2798203" y="136726"/>
                </a:cubicBezTo>
                <a:lnTo>
                  <a:pt x="2798203" y="1230531"/>
                </a:lnTo>
                <a:cubicBezTo>
                  <a:pt x="2798203" y="1306043"/>
                  <a:pt x="2736989" y="1367257"/>
                  <a:pt x="2661477" y="1367257"/>
                </a:cubicBezTo>
                <a:lnTo>
                  <a:pt x="136726" y="1367257"/>
                </a:lnTo>
                <a:cubicBezTo>
                  <a:pt x="61214" y="1367257"/>
                  <a:pt x="0" y="1306043"/>
                  <a:pt x="0" y="1230531"/>
                </a:cubicBezTo>
                <a:lnTo>
                  <a:pt x="0" y="136726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289" tIns="155289" rIns="155289" bIns="448273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32B9-1812-4973-9F4F-95E6EF9FFFB5}"/>
              </a:ext>
            </a:extLst>
          </p:cNvPr>
          <p:cNvSpPr/>
          <p:nvPr/>
        </p:nvSpPr>
        <p:spPr>
          <a:xfrm>
            <a:off x="1565004" y="48616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12646-D880-45A6-A703-642AE43FB09B}"/>
              </a:ext>
            </a:extLst>
          </p:cNvPr>
          <p:cNvSpPr txBox="1"/>
          <p:nvPr/>
        </p:nvSpPr>
        <p:spPr>
          <a:xfrm>
            <a:off x="335936" y="2259938"/>
            <a:ext cx="36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Science Mission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C51F430-EAD7-40B4-96BE-504F8981E261}"/>
              </a:ext>
            </a:extLst>
          </p:cNvPr>
          <p:cNvSpPr/>
          <p:nvPr/>
        </p:nvSpPr>
        <p:spPr>
          <a:xfrm rot="21195065">
            <a:off x="6230327" y="1399934"/>
            <a:ext cx="3415238" cy="3415238"/>
          </a:xfrm>
          <a:prstGeom prst="circularArrow">
            <a:avLst>
              <a:gd name="adj1" fmla="val 2189"/>
              <a:gd name="adj2" fmla="val 263441"/>
              <a:gd name="adj3" fmla="val 19566964"/>
              <a:gd name="adj4" fmla="val 13211438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A37916-0759-425C-B53A-405B462FE232}"/>
              </a:ext>
            </a:extLst>
          </p:cNvPr>
          <p:cNvSpPr/>
          <p:nvPr/>
        </p:nvSpPr>
        <p:spPr>
          <a:xfrm>
            <a:off x="8016149" y="2706310"/>
            <a:ext cx="3649415" cy="2488056"/>
          </a:xfrm>
          <a:custGeom>
            <a:avLst/>
            <a:gdLst>
              <a:gd name="connsiteX0" fmla="*/ 0 w 2525021"/>
              <a:gd name="connsiteY0" fmla="*/ 140114 h 1401141"/>
              <a:gd name="connsiteX1" fmla="*/ 140114 w 2525021"/>
              <a:gd name="connsiteY1" fmla="*/ 0 h 1401141"/>
              <a:gd name="connsiteX2" fmla="*/ 2384907 w 2525021"/>
              <a:gd name="connsiteY2" fmla="*/ 0 h 1401141"/>
              <a:gd name="connsiteX3" fmla="*/ 2525021 w 2525021"/>
              <a:gd name="connsiteY3" fmla="*/ 140114 h 1401141"/>
              <a:gd name="connsiteX4" fmla="*/ 2525021 w 2525021"/>
              <a:gd name="connsiteY4" fmla="*/ 1261027 h 1401141"/>
              <a:gd name="connsiteX5" fmla="*/ 2384907 w 2525021"/>
              <a:gd name="connsiteY5" fmla="*/ 1401141 h 1401141"/>
              <a:gd name="connsiteX6" fmla="*/ 140114 w 2525021"/>
              <a:gd name="connsiteY6" fmla="*/ 1401141 h 1401141"/>
              <a:gd name="connsiteX7" fmla="*/ 0 w 2525021"/>
              <a:gd name="connsiteY7" fmla="*/ 1261027 h 1401141"/>
              <a:gd name="connsiteX8" fmla="*/ 0 w 2525021"/>
              <a:gd name="connsiteY8" fmla="*/ 140114 h 140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021" h="1401141">
                <a:moveTo>
                  <a:pt x="0" y="140114"/>
                </a:moveTo>
                <a:cubicBezTo>
                  <a:pt x="0" y="62731"/>
                  <a:pt x="62731" y="0"/>
                  <a:pt x="140114" y="0"/>
                </a:cubicBezTo>
                <a:lnTo>
                  <a:pt x="2384907" y="0"/>
                </a:lnTo>
                <a:cubicBezTo>
                  <a:pt x="2462290" y="0"/>
                  <a:pt x="2525021" y="62731"/>
                  <a:pt x="2525021" y="140114"/>
                </a:cubicBezTo>
                <a:lnTo>
                  <a:pt x="2525021" y="1261027"/>
                </a:lnTo>
                <a:cubicBezTo>
                  <a:pt x="2525021" y="1338410"/>
                  <a:pt x="2462290" y="1401141"/>
                  <a:pt x="2384907" y="1401141"/>
                </a:cubicBezTo>
                <a:lnTo>
                  <a:pt x="140114" y="1401141"/>
                </a:lnTo>
                <a:cubicBezTo>
                  <a:pt x="62731" y="1401141"/>
                  <a:pt x="0" y="1338410"/>
                  <a:pt x="0" y="1261027"/>
                </a:cubicBezTo>
                <a:lnTo>
                  <a:pt x="0" y="140114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069" tIns="156069" rIns="156069" bIns="456314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48835-21FC-426C-9092-3FFE060533F8}"/>
              </a:ext>
            </a:extLst>
          </p:cNvPr>
          <p:cNvSpPr/>
          <p:nvPr/>
        </p:nvSpPr>
        <p:spPr>
          <a:xfrm>
            <a:off x="252031" y="3117669"/>
            <a:ext cx="37158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Empower the Industry to Achieve </a:t>
            </a: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Data-Driven Answers to </a:t>
            </a: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Persistent RSD Use Hurdles</a:t>
            </a:r>
          </a:p>
          <a:p>
            <a:pPr algn="ctr" defTabSz="1219170"/>
            <a:endParaRPr lang="en-GB" altLang="en-US" sz="1400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Leverage </a:t>
            </a: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Opensource Science &amp; Tools </a:t>
            </a:r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to Build Consensus &amp; </a:t>
            </a: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Establish Best Practice Frameworks for Stakeholder collaboration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03EE1C-A573-427E-AD9E-FE1E2572D0E8}"/>
              </a:ext>
            </a:extLst>
          </p:cNvPr>
          <p:cNvSpPr/>
          <p:nvPr/>
        </p:nvSpPr>
        <p:spPr>
          <a:xfrm>
            <a:off x="5310889" y="1943031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0D770E-372D-497C-A097-68E2A7CFE571}"/>
              </a:ext>
            </a:extLst>
          </p:cNvPr>
          <p:cNvSpPr/>
          <p:nvPr/>
        </p:nvSpPr>
        <p:spPr>
          <a:xfrm>
            <a:off x="9668137" y="49202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508A69E-1A3C-4BFD-92AD-986B938D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9212" y="5041050"/>
            <a:ext cx="914400" cy="914400"/>
          </a:xfrm>
          <a:prstGeom prst="rect">
            <a:avLst/>
          </a:prstGeom>
        </p:spPr>
      </p:pic>
      <p:pic>
        <p:nvPicPr>
          <p:cNvPr id="31" name="Graphic 30" descr="Thumbs up sign">
            <a:extLst>
              <a:ext uri="{FF2B5EF4-FFF2-40B4-BE49-F238E27FC236}">
                <a16:creationId xmlns:a16="http://schemas.microsoft.com/office/drawing/2014/main" id="{D475ED75-78E8-4ECE-BEA8-16F37F6DD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5999" y="5050929"/>
            <a:ext cx="754128" cy="754128"/>
          </a:xfrm>
          <a:prstGeom prst="rect">
            <a:avLst/>
          </a:prstGeom>
        </p:spPr>
      </p:pic>
      <p:pic>
        <p:nvPicPr>
          <p:cNvPr id="19" name="Picture 4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12" y="4974590"/>
            <a:ext cx="1903985" cy="9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4FEA1D-B921-4374-832E-C9FB0088D12F}"/>
              </a:ext>
            </a:extLst>
          </p:cNvPr>
          <p:cNvSpPr txBox="1"/>
          <p:nvPr/>
        </p:nvSpPr>
        <p:spPr>
          <a:xfrm>
            <a:off x="7966778" y="3099172"/>
            <a:ext cx="3722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Widespread Use of Adjusted RSD in Bankable, Stand-Alone, Pre-Construction Assessment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393B4-4BA2-4652-9AA3-939ACD8838B3}"/>
              </a:ext>
            </a:extLst>
          </p:cNvPr>
          <p:cNvSpPr/>
          <p:nvPr/>
        </p:nvSpPr>
        <p:spPr>
          <a:xfrm>
            <a:off x="4177411" y="3156039"/>
            <a:ext cx="3586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</a:rPr>
              <a:t>Solicit input from industry stakeholders to determine CFARS agenda</a:t>
            </a: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Amplify findings from Science Group via publications and messaging</a:t>
            </a: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Drive consensus on new </a:t>
            </a: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</a:rPr>
              <a:t>Best Practices  framework collaboration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and socialize existing Standards to the broad industry</a:t>
            </a: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1AFAF-273D-41CB-8E1A-4B8D922B7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27" y="2048257"/>
            <a:ext cx="1903986" cy="9754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028906-6E7F-43C1-8BF1-B43B23939A87}"/>
              </a:ext>
            </a:extLst>
          </p:cNvPr>
          <p:cNvSpPr txBox="1"/>
          <p:nvPr/>
        </p:nvSpPr>
        <p:spPr>
          <a:xfrm>
            <a:off x="8016149" y="2200494"/>
            <a:ext cx="363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CFARS Mission</a:t>
            </a:r>
          </a:p>
        </p:txBody>
      </p:sp>
    </p:spTree>
    <p:extLst>
      <p:ext uri="{BB962C8B-B14F-4D97-AF65-F5344CB8AC3E}">
        <p14:creationId xmlns:p14="http://schemas.microsoft.com/office/powerpoint/2010/main" val="1111386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D3AB822FA974BAD8A45FAABB272BF" ma:contentTypeVersion="13" ma:contentTypeDescription="Create a new document." ma:contentTypeScope="" ma:versionID="600f222407cb53b5d019edb87a646442">
  <xsd:schema xmlns:xsd="http://www.w3.org/2001/XMLSchema" xmlns:xs="http://www.w3.org/2001/XMLSchema" xmlns:p="http://schemas.microsoft.com/office/2006/metadata/properties" xmlns:ns3="ba23a2db-233c-491b-8a63-f5319b9757b6" xmlns:ns4="749ec49d-a10a-4aea-af38-d4f13960f8d9" targetNamespace="http://schemas.microsoft.com/office/2006/metadata/properties" ma:root="true" ma:fieldsID="6c0a9637040519fb96f5148e459e11b3" ns3:_="" ns4:_="">
    <xsd:import namespace="ba23a2db-233c-491b-8a63-f5319b9757b6"/>
    <xsd:import namespace="749ec49d-a10a-4aea-af38-d4f13960f8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3a2db-233c-491b-8a63-f5319b975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c49d-a10a-4aea-af38-d4f13960f8d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10154-32F4-4DAF-8575-45BCE45A0C46}">
  <ds:schemaRefs>
    <ds:schemaRef ds:uri="http://schemas.microsoft.com/office/2006/metadata/properties"/>
    <ds:schemaRef ds:uri="http://schemas.openxmlformats.org/package/2006/metadata/core-properties"/>
    <ds:schemaRef ds:uri="ba23a2db-233c-491b-8a63-f5319b9757b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49ec49d-a10a-4aea-af38-d4f13960f8d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59B7F5-8D6B-4195-911D-3116D61B1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CF9102-3494-4B62-AB50-5024ACB4B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23a2db-233c-491b-8a63-f5319b9757b6"/>
    <ds:schemaRef ds:uri="749ec49d-a10a-4aea-af38-d4f13960f8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357</Words>
  <Application>Microsoft Office PowerPoint</Application>
  <PresentationFormat>Widescreen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EON Brix Sans</vt:lpstr>
      <vt:lpstr>Symbol</vt:lpstr>
      <vt:lpstr>Office Theme</vt:lpstr>
      <vt:lpstr>PowerPoint Presentation</vt:lpstr>
      <vt:lpstr>Why Science Working Group Lead?</vt:lpstr>
      <vt:lpstr>CFARS – Science Subgroups’ Collaboration Approach</vt:lpstr>
      <vt:lpstr>Science Working Group Topic Prioritization </vt:lpstr>
      <vt:lpstr>Science Working Group Structure </vt:lpstr>
      <vt:lpstr>PowerPoint Presentation</vt:lpstr>
      <vt:lpstr>CFARS Working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Pe, Alexandra</dc:creator>
  <cp:lastModifiedBy>Philippe Pontbriand</cp:lastModifiedBy>
  <cp:revision>172</cp:revision>
  <dcterms:created xsi:type="dcterms:W3CDTF">2018-10-25T22:07:57Z</dcterms:created>
  <dcterms:modified xsi:type="dcterms:W3CDTF">2021-04-13T04:42:42Z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0x0101001B9D3AB822FA974BAD8A45FAABB272BF</vt:lpwstr>
  </property>
</Properties>
</file>