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9" r:id="rId5"/>
    <p:sldId id="272" r:id="rId6"/>
    <p:sldId id="273" r:id="rId7"/>
    <p:sldId id="283" r:id="rId8"/>
    <p:sldId id="285" r:id="rId9"/>
    <p:sldId id="286" r:id="rId10"/>
    <p:sldId id="284" r:id="rId11"/>
    <p:sldId id="287" r:id="rId12"/>
    <p:sldId id="278" r:id="rId13"/>
    <p:sldId id="281" r:id="rId14"/>
    <p:sldId id="289" r:id="rId15"/>
    <p:sldId id="290" r:id="rId16"/>
    <p:sldId id="279" r:id="rId17"/>
    <p:sldId id="277" r:id="rId18"/>
    <p:sldId id="292" r:id="rId19"/>
    <p:sldId id="293" r:id="rId20"/>
    <p:sldId id="294" r:id="rId21"/>
    <p:sldId id="291"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Cameron" initials="LC" lastIdx="1" clrIdx="0">
    <p:extLst>
      <p:ext uri="{19B8F6BF-5375-455C-9EA6-DF929625EA0E}">
        <p15:presenceInfo xmlns:p15="http://schemas.microsoft.com/office/powerpoint/2012/main" userId="S::lee.cameron@res-group.com::e92851dc-d7ef-48eb-a02a-f8bd853636f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ED5127-D6EF-4F9E-9F72-BB4204872DCA}" v="1484" dt="2021-04-07T09:27:48.2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72111" autoAdjust="0"/>
  </p:normalViewPr>
  <p:slideViewPr>
    <p:cSldViewPr snapToGrid="0">
      <p:cViewPr varScale="1">
        <p:scale>
          <a:sx n="73" d="100"/>
          <a:sy n="73" d="100"/>
        </p:scale>
        <p:origin x="3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21FC36-E2A6-40E0-A77F-9BB337CB04C1}" type="datetimeFigureOut">
              <a:rPr lang="en-US" smtClean="0"/>
              <a:t>4/7/2021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D444F9-EA5D-4FC4-8A4F-BC87613706F9}" type="slidenum">
              <a:rPr lang="en-US" smtClean="0"/>
              <a:t>‹#›</a:t>
            </a:fld>
            <a:endParaRPr lang="en-US" dirty="0"/>
          </a:p>
        </p:txBody>
      </p:sp>
    </p:spTree>
    <p:extLst>
      <p:ext uri="{BB962C8B-B14F-4D97-AF65-F5344CB8AC3E}">
        <p14:creationId xmlns:p14="http://schemas.microsoft.com/office/powerpoint/2010/main" val="3953668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PCWG/PCWG/blob/master/Share_X_template.xl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ABA7BAF0-412B-44DF-B273-45C05AB7D2DA}"/>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1D1871DB-4D92-4FC3-80FA-CDF618368755}"/>
              </a:ext>
            </a:extLst>
          </p:cNvPr>
          <p:cNvSpPr>
            <a:spLocks noGrp="1" noChangeArrowheads="1"/>
          </p:cNvSpPr>
          <p:nvPr>
            <p:ph type="body" idx="1"/>
          </p:nvPr>
        </p:nvSpPr>
        <p:spPr>
          <a:noFill/>
        </p:spPr>
        <p:txBody>
          <a:bodyPr/>
          <a:lstStyle/>
          <a:p>
            <a:endParaRPr lang="en-US" altLang="en-US" dirty="0">
              <a:latin typeface="Arial" panose="020B0604020202020204" pitchFamily="34" charset="0"/>
            </a:endParaRPr>
          </a:p>
        </p:txBody>
      </p:sp>
      <p:sp>
        <p:nvSpPr>
          <p:cNvPr id="27652" name="Slide Number Placeholder 3">
            <a:extLst>
              <a:ext uri="{FF2B5EF4-FFF2-40B4-BE49-F238E27FC236}">
                <a16:creationId xmlns:a16="http://schemas.microsoft.com/office/drawing/2014/main" id="{189562FE-3719-4BDB-9857-A4A97C1FC66F}"/>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E919D28-1A9F-49EA-85B5-546247B167D9}" type="slidenum">
              <a:rPr lang="en-US" altLang="en-US" smtClean="0"/>
              <a:pPr/>
              <a:t>1</a:t>
            </a:fld>
            <a:endParaRPr lang="en-US" altLang="en-US" dirty="0"/>
          </a:p>
        </p:txBody>
      </p:sp>
    </p:spTree>
    <p:extLst>
      <p:ext uri="{BB962C8B-B14F-4D97-AF65-F5344CB8AC3E}">
        <p14:creationId xmlns:p14="http://schemas.microsoft.com/office/powerpoint/2010/main" val="330679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 proposal is data is just the four </a:t>
            </a:r>
            <a:r>
              <a:rPr lang="en-GB" dirty="0" err="1"/>
              <a:t>csvs</a:t>
            </a:r>
            <a:r>
              <a:rPr lang="en-GB" dirty="0"/>
              <a:t> of 10 minutely data. This is chance to show people around the dataset and Kaggle. Alternative is to include extra metadata such as turbine and LiDAR location.</a:t>
            </a:r>
          </a:p>
          <a:p>
            <a:r>
              <a:rPr lang="en-GB" dirty="0"/>
              <a:t>2 – Proposal is completely open dataset, all four </a:t>
            </a:r>
            <a:r>
              <a:rPr lang="en-GB" dirty="0" err="1"/>
              <a:t>csvs</a:t>
            </a:r>
            <a:r>
              <a:rPr lang="en-GB" dirty="0"/>
              <a:t> are shared. Participants do complete analysis including metric calculation and model testing themselves. If people want to they can add and share code on the Kaggle site. Alternative would be a more formal Kaggle competition whereby one of the datasets are hidden and participants submit entries to be scored by an competition </a:t>
            </a:r>
            <a:r>
              <a:rPr lang="en-GB" dirty="0" err="1"/>
              <a:t>organisor</a:t>
            </a:r>
            <a:r>
              <a:rPr lang="en-GB" dirty="0"/>
              <a:t>.</a:t>
            </a:r>
          </a:p>
          <a:p>
            <a:r>
              <a:rPr lang="en-GB" dirty="0"/>
              <a:t>3 – RMSE, MAE, ME are proposed. R^2 could be used? Another suggestion could be binned statistics. Binned by windspeed etc, this is how it was done in the PCWG tool. </a:t>
            </a:r>
            <a:r>
              <a:rPr lang="en-GB" dirty="0">
                <a:hlinkClick r:id="rId3"/>
              </a:rPr>
              <a:t>https://github.com/PCWG/PCWG/blob/master/Share_X_template.xls</a:t>
            </a:r>
            <a:endParaRPr lang="en-GB" dirty="0"/>
          </a:p>
          <a:p>
            <a:r>
              <a:rPr lang="en-GB" dirty="0"/>
              <a:t>4 – 6 splits across the three sites, using the average of the metrics for those splits.</a:t>
            </a:r>
          </a:p>
          <a:p>
            <a:r>
              <a:rPr lang="en-GB" dirty="0"/>
              <a:t>5 – This is what a ‘good’ dataset could look like; turbine model has to be the same, LiDAR model the same and configured to the same height. Dataset cleaned by removing downtime and curtailment and wakes. More than or equal to 180 Hrs of usable data for each site.</a:t>
            </a:r>
          </a:p>
        </p:txBody>
      </p:sp>
      <p:sp>
        <p:nvSpPr>
          <p:cNvPr id="4" name="Slide Number Placeholder 3"/>
          <p:cNvSpPr>
            <a:spLocks noGrp="1"/>
          </p:cNvSpPr>
          <p:nvPr>
            <p:ph type="sldNum" sz="quarter" idx="5"/>
          </p:nvPr>
        </p:nvSpPr>
        <p:spPr/>
        <p:txBody>
          <a:bodyPr/>
          <a:lstStyle/>
          <a:p>
            <a:fld id="{3BD444F9-EA5D-4FC4-8A4F-BC87613706F9}" type="slidenum">
              <a:rPr lang="en-US" smtClean="0"/>
              <a:t>17</a:t>
            </a:fld>
            <a:endParaRPr lang="en-US" dirty="0"/>
          </a:p>
        </p:txBody>
      </p:sp>
    </p:spTree>
    <p:extLst>
      <p:ext uri="{BB962C8B-B14F-4D97-AF65-F5344CB8AC3E}">
        <p14:creationId xmlns:p14="http://schemas.microsoft.com/office/powerpoint/2010/main" val="2618491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ABA7BAF0-412B-44DF-B273-45C05AB7D2DA}"/>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1D1871DB-4D92-4FC3-80FA-CDF618368755}"/>
              </a:ext>
            </a:extLst>
          </p:cNvPr>
          <p:cNvSpPr>
            <a:spLocks noGrp="1" noChangeArrowheads="1"/>
          </p:cNvSpPr>
          <p:nvPr>
            <p:ph type="body" idx="1"/>
          </p:nvPr>
        </p:nvSpPr>
        <p:spPr>
          <a:noFill/>
        </p:spPr>
        <p:txBody>
          <a:bodyPr/>
          <a:lstStyle/>
          <a:p>
            <a:endParaRPr lang="en-US" altLang="en-US" dirty="0">
              <a:latin typeface="Arial" panose="020B0604020202020204" pitchFamily="34" charset="0"/>
            </a:endParaRPr>
          </a:p>
        </p:txBody>
      </p:sp>
      <p:sp>
        <p:nvSpPr>
          <p:cNvPr id="27652" name="Slide Number Placeholder 3">
            <a:extLst>
              <a:ext uri="{FF2B5EF4-FFF2-40B4-BE49-F238E27FC236}">
                <a16:creationId xmlns:a16="http://schemas.microsoft.com/office/drawing/2014/main" id="{189562FE-3719-4BDB-9857-A4A97C1FC66F}"/>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E919D28-1A9F-49EA-85B5-546247B167D9}" type="slidenum">
              <a:rPr lang="en-US" altLang="en-US" smtClean="0"/>
              <a:pPr/>
              <a:t>18</a:t>
            </a:fld>
            <a:endParaRPr lang="en-US" altLang="en-US" dirty="0"/>
          </a:p>
        </p:txBody>
      </p:sp>
    </p:spTree>
    <p:extLst>
      <p:ext uri="{BB962C8B-B14F-4D97-AF65-F5344CB8AC3E}">
        <p14:creationId xmlns:p14="http://schemas.microsoft.com/office/powerpoint/2010/main" val="433308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34EBC-FE91-4F54-A6CD-60ACC82629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73A34E-2E35-44E9-8771-75495A8913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B42C8C-7014-4B0E-A1A1-595C50C0C6A4}"/>
              </a:ext>
            </a:extLst>
          </p:cNvPr>
          <p:cNvSpPr>
            <a:spLocks noGrp="1"/>
          </p:cNvSpPr>
          <p:nvPr>
            <p:ph type="dt" sz="half" idx="10"/>
          </p:nvPr>
        </p:nvSpPr>
        <p:spPr/>
        <p:txBody>
          <a:bodyPr/>
          <a:lstStyle/>
          <a:p>
            <a:fld id="{73E814C9-1D3F-4B00-8B76-5D94346CC065}" type="datetime1">
              <a:rPr lang="en-US" smtClean="0"/>
              <a:t>4/7/2021</a:t>
            </a:fld>
            <a:endParaRPr lang="en-US" dirty="0"/>
          </a:p>
        </p:txBody>
      </p:sp>
      <p:sp>
        <p:nvSpPr>
          <p:cNvPr id="5" name="Footer Placeholder 4">
            <a:extLst>
              <a:ext uri="{FF2B5EF4-FFF2-40B4-BE49-F238E27FC236}">
                <a16:creationId xmlns:a16="http://schemas.microsoft.com/office/drawing/2014/main" id="{9301EAAC-616F-4332-AB8C-8ABF059344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77955EC-1A61-494F-BEAC-21F023B6BDCA}"/>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2196349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C8BB-AB01-42E4-B0F9-C7D6F6AC6A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852E1D-715A-412D-A90B-5317BC5047A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396352-6660-4624-9028-D1E2F1D8507C}"/>
              </a:ext>
            </a:extLst>
          </p:cNvPr>
          <p:cNvSpPr>
            <a:spLocks noGrp="1"/>
          </p:cNvSpPr>
          <p:nvPr>
            <p:ph type="dt" sz="half" idx="10"/>
          </p:nvPr>
        </p:nvSpPr>
        <p:spPr/>
        <p:txBody>
          <a:bodyPr/>
          <a:lstStyle/>
          <a:p>
            <a:fld id="{76C25209-9AE0-43FC-A7B4-2FFFD9824F0F}" type="datetime1">
              <a:rPr lang="en-US" smtClean="0"/>
              <a:t>4/7/2021</a:t>
            </a:fld>
            <a:endParaRPr lang="en-US" dirty="0"/>
          </a:p>
        </p:txBody>
      </p:sp>
      <p:sp>
        <p:nvSpPr>
          <p:cNvPr id="5" name="Footer Placeholder 4">
            <a:extLst>
              <a:ext uri="{FF2B5EF4-FFF2-40B4-BE49-F238E27FC236}">
                <a16:creationId xmlns:a16="http://schemas.microsoft.com/office/drawing/2014/main" id="{54917EF9-E5B8-48B9-97F5-3400F40F1E2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7FC4ED-557A-4D1D-9508-1284FEED2C38}"/>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3272508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465D33-6F25-4AB3-9730-8A7B25D7F0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0A072A-427A-405F-A7D1-F07C2C207A8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1D79A-8786-477B-852E-7AF0DDF7C4EF}"/>
              </a:ext>
            </a:extLst>
          </p:cNvPr>
          <p:cNvSpPr>
            <a:spLocks noGrp="1"/>
          </p:cNvSpPr>
          <p:nvPr>
            <p:ph type="dt" sz="half" idx="10"/>
          </p:nvPr>
        </p:nvSpPr>
        <p:spPr/>
        <p:txBody>
          <a:bodyPr/>
          <a:lstStyle/>
          <a:p>
            <a:fld id="{CCC0E0F1-81E8-45C4-9C8F-861F956D6ACE}" type="datetime1">
              <a:rPr lang="en-US" smtClean="0"/>
              <a:t>4/7/2021</a:t>
            </a:fld>
            <a:endParaRPr lang="en-US" dirty="0"/>
          </a:p>
        </p:txBody>
      </p:sp>
      <p:sp>
        <p:nvSpPr>
          <p:cNvPr id="5" name="Footer Placeholder 4">
            <a:extLst>
              <a:ext uri="{FF2B5EF4-FFF2-40B4-BE49-F238E27FC236}">
                <a16:creationId xmlns:a16="http://schemas.microsoft.com/office/drawing/2014/main" id="{854E8BD6-C2AA-4671-B6E9-781F3F4FFCA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CF944AB-9CE8-4A9A-BEFA-34C90F229AA5}"/>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3565611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ront Cover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73BD5C-854D-408D-AE5A-10124BB26E62}"/>
              </a:ext>
            </a:extLst>
          </p:cNvPr>
          <p:cNvSpPr/>
          <p:nvPr userDrawn="1"/>
        </p:nvSpPr>
        <p:spPr>
          <a:xfrm>
            <a:off x="0" y="0"/>
            <a:ext cx="12192000" cy="688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a:extLst>
              <a:ext uri="{FF2B5EF4-FFF2-40B4-BE49-F238E27FC236}">
                <a16:creationId xmlns:a16="http://schemas.microsoft.com/office/drawing/2014/main" id="{30AD1F0C-6EA2-4F3C-A2F4-80C2A0FFA50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7436"/>
          <a:stretch/>
        </p:blipFill>
        <p:spPr>
          <a:xfrm>
            <a:off x="0" y="0"/>
            <a:ext cx="12192000" cy="6781800"/>
          </a:xfrm>
          <a:prstGeom prst="rect">
            <a:avLst/>
          </a:prstGeom>
          <a:effectLst>
            <a:outerShdw blurRad="50800" dist="38100" dir="2700000" algn="tl" rotWithShape="0">
              <a:schemeClr val="accent1">
                <a:lumMod val="75000"/>
                <a:alpha val="40000"/>
              </a:schemeClr>
            </a:outerShdw>
          </a:effectLst>
        </p:spPr>
      </p:pic>
      <p:cxnSp>
        <p:nvCxnSpPr>
          <p:cNvPr id="3" name="Straight Connector 2">
            <a:extLst>
              <a:ext uri="{FF2B5EF4-FFF2-40B4-BE49-F238E27FC236}">
                <a16:creationId xmlns:a16="http://schemas.microsoft.com/office/drawing/2014/main" id="{3A9131EF-3B66-4687-B476-109D4CF6D46D}"/>
              </a:ext>
            </a:extLst>
          </p:cNvPr>
          <p:cNvCxnSpPr/>
          <p:nvPr userDrawn="1"/>
        </p:nvCxnSpPr>
        <p:spPr>
          <a:xfrm>
            <a:off x="1822449" y="3505200"/>
            <a:ext cx="86868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Logo, company name&#10;&#10;Description automatically generated">
            <a:extLst>
              <a:ext uri="{FF2B5EF4-FFF2-40B4-BE49-F238E27FC236}">
                <a16:creationId xmlns:a16="http://schemas.microsoft.com/office/drawing/2014/main" id="{6149260D-5755-4492-8A9B-C8A08D6425C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9483" y="3667938"/>
            <a:ext cx="3767880" cy="21194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4417998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 orange (confidential not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2B6D1926-E37F-4EF8-80DA-FA4AE876CD7A}"/>
              </a:ext>
            </a:extLst>
          </p:cNvPr>
          <p:cNvSpPr>
            <a:spLocks noGrp="1"/>
          </p:cNvSpPr>
          <p:nvPr>
            <p:ph type="title" hasCustomPrompt="1"/>
          </p:nvPr>
        </p:nvSpPr>
        <p:spPr>
          <a:xfrm>
            <a:off x="0" y="104190"/>
            <a:ext cx="10899648" cy="362055"/>
          </a:xfrm>
          <a:prstGeom prst="rect">
            <a:avLst/>
          </a:prstGeom>
        </p:spPr>
        <p:txBody>
          <a:bodyPr lIns="360000">
            <a:noAutofit/>
          </a:bodyPr>
          <a:lstStyle>
            <a:lvl1pPr algn="l">
              <a:defRPr sz="2133" b="1">
                <a:solidFill>
                  <a:schemeClr val="bg2"/>
                </a:solidFill>
              </a:defRPr>
            </a:lvl1pPr>
          </a:lstStyle>
          <a:p>
            <a:r>
              <a:rPr lang="en-US" dirty="0"/>
              <a:t>Click to add title</a:t>
            </a:r>
          </a:p>
        </p:txBody>
      </p:sp>
      <p:sp>
        <p:nvSpPr>
          <p:cNvPr id="11" name="Slide Number Placeholder 5">
            <a:extLst>
              <a:ext uri="{FF2B5EF4-FFF2-40B4-BE49-F238E27FC236}">
                <a16:creationId xmlns:a16="http://schemas.microsoft.com/office/drawing/2014/main" id="{33BC18B2-A7D4-44C5-A617-C4B1B2D61BFF}"/>
              </a:ext>
            </a:extLst>
          </p:cNvPr>
          <p:cNvSpPr>
            <a:spLocks noGrp="1"/>
          </p:cNvSpPr>
          <p:nvPr>
            <p:ph type="sldNum" sz="quarter" idx="10"/>
          </p:nvPr>
        </p:nvSpPr>
        <p:spPr>
          <a:xfrm>
            <a:off x="11582400" y="6415618"/>
            <a:ext cx="508000" cy="366183"/>
          </a:xfrm>
          <a:prstGeom prst="rect">
            <a:avLst/>
          </a:prstGeom>
        </p:spPr>
        <p:txBody>
          <a:bodyPr/>
          <a:lstStyle>
            <a:lvl1pPr algn="r">
              <a:defRPr sz="1067">
                <a:solidFill>
                  <a:srgbClr val="6A737B"/>
                </a:solidFill>
                <a:latin typeface="+mj-lt"/>
              </a:defRPr>
            </a:lvl1pPr>
          </a:lstStyle>
          <a:p>
            <a:pPr>
              <a:defRPr/>
            </a:pPr>
            <a:fld id="{D781A3D0-94F4-433B-807F-7B6F6CFF0DB7}" type="slidenum">
              <a:rPr lang="en-US" altLang="en-US" smtClean="0"/>
              <a:pPr>
                <a:defRPr/>
              </a:pPr>
              <a:t>‹#›</a:t>
            </a:fld>
            <a:endParaRPr lang="en-US" altLang="en-US" dirty="0"/>
          </a:p>
        </p:txBody>
      </p:sp>
      <p:sp>
        <p:nvSpPr>
          <p:cNvPr id="5" name="Text Placeholder 4">
            <a:extLst>
              <a:ext uri="{FF2B5EF4-FFF2-40B4-BE49-F238E27FC236}">
                <a16:creationId xmlns:a16="http://schemas.microsoft.com/office/drawing/2014/main" id="{E20A0CFB-30C6-48C8-AF4E-DDCCA2084AA1}"/>
              </a:ext>
            </a:extLst>
          </p:cNvPr>
          <p:cNvSpPr>
            <a:spLocks noGrp="1"/>
          </p:cNvSpPr>
          <p:nvPr>
            <p:ph type="body" sz="quarter" idx="11"/>
          </p:nvPr>
        </p:nvSpPr>
        <p:spPr>
          <a:xfrm>
            <a:off x="384131" y="1031210"/>
            <a:ext cx="6530236" cy="4442535"/>
          </a:xfrm>
          <a:prstGeom prst="rect">
            <a:avLst/>
          </a:prstGeom>
        </p:spPr>
        <p:txBody>
          <a:bodyPr/>
          <a:lstStyle>
            <a:lvl1pPr marL="0" indent="0">
              <a:buNone/>
              <a:defRPr sz="1867">
                <a:solidFill>
                  <a:schemeClr val="tx1">
                    <a:lumMod val="75000"/>
                    <a:lumOff val="25000"/>
                  </a:schemeClr>
                </a:solidFill>
              </a:defRPr>
            </a:lvl1pPr>
            <a:lvl2pPr>
              <a:defRPr sz="1867">
                <a:solidFill>
                  <a:schemeClr val="tx1">
                    <a:lumMod val="75000"/>
                    <a:lumOff val="25000"/>
                  </a:schemeClr>
                </a:solidFill>
              </a:defRPr>
            </a:lvl2pPr>
            <a:lvl3pPr>
              <a:defRPr sz="1867">
                <a:solidFill>
                  <a:schemeClr val="tx1">
                    <a:lumMod val="75000"/>
                    <a:lumOff val="25000"/>
                  </a:schemeClr>
                </a:solidFill>
              </a:defRPr>
            </a:lvl3pPr>
            <a:lvl4pPr>
              <a:defRPr sz="1867">
                <a:solidFill>
                  <a:schemeClr val="tx1">
                    <a:lumMod val="75000"/>
                    <a:lumOff val="25000"/>
                  </a:schemeClr>
                </a:solidFill>
              </a:defRPr>
            </a:lvl4pPr>
            <a:lvl5pPr>
              <a:defRPr sz="1867">
                <a:solidFill>
                  <a:schemeClr val="tx1">
                    <a:lumMod val="75000"/>
                    <a:lumOff val="2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3" name="Picture 2" descr="Logo, company name&#10;&#10;Description automatically generated">
            <a:extLst>
              <a:ext uri="{FF2B5EF4-FFF2-40B4-BE49-F238E27FC236}">
                <a16:creationId xmlns:a16="http://schemas.microsoft.com/office/drawing/2014/main" id="{D0D5F476-3D76-4FE7-A163-09E7F1186C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58316" y="0"/>
            <a:ext cx="2333683" cy="1312697"/>
          </a:xfrm>
          <a:prstGeom prst="rect">
            <a:avLst/>
          </a:prstGeom>
        </p:spPr>
      </p:pic>
    </p:spTree>
    <p:extLst>
      <p:ext uri="{BB962C8B-B14F-4D97-AF65-F5344CB8AC3E}">
        <p14:creationId xmlns:p14="http://schemas.microsoft.com/office/powerpoint/2010/main" val="259661059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D89F-D75C-4BD1-BEF7-84DF6B8FFA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279E3A-C10D-421B-AB6C-931DB4835C2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467C7F-DCCD-4840-8E4B-DBB616804BEC}"/>
              </a:ext>
            </a:extLst>
          </p:cNvPr>
          <p:cNvSpPr>
            <a:spLocks noGrp="1"/>
          </p:cNvSpPr>
          <p:nvPr>
            <p:ph type="dt" sz="half" idx="10"/>
          </p:nvPr>
        </p:nvSpPr>
        <p:spPr/>
        <p:txBody>
          <a:bodyPr/>
          <a:lstStyle/>
          <a:p>
            <a:fld id="{0F09326A-849B-410B-ABE5-63E56812E0E0}" type="datetime1">
              <a:rPr lang="en-US" smtClean="0"/>
              <a:t>4/7/2021</a:t>
            </a:fld>
            <a:endParaRPr lang="en-US" dirty="0"/>
          </a:p>
        </p:txBody>
      </p:sp>
      <p:sp>
        <p:nvSpPr>
          <p:cNvPr id="5" name="Footer Placeholder 4">
            <a:extLst>
              <a:ext uri="{FF2B5EF4-FFF2-40B4-BE49-F238E27FC236}">
                <a16:creationId xmlns:a16="http://schemas.microsoft.com/office/drawing/2014/main" id="{70C91874-ECA8-41FE-B633-05AC299795F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64EF3C-1665-4E96-8248-E2A14368CC43}"/>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3410895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B5589-2F41-4DE2-B4D0-AB02B30E79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D4B4A7-0C8F-4123-A9F7-8B1DFA6FF7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9F05036-86C0-4C2B-9A21-16B3694DB628}"/>
              </a:ext>
            </a:extLst>
          </p:cNvPr>
          <p:cNvSpPr>
            <a:spLocks noGrp="1"/>
          </p:cNvSpPr>
          <p:nvPr>
            <p:ph type="dt" sz="half" idx="10"/>
          </p:nvPr>
        </p:nvSpPr>
        <p:spPr/>
        <p:txBody>
          <a:bodyPr/>
          <a:lstStyle/>
          <a:p>
            <a:fld id="{11BB64CB-84F9-4C0B-9B8E-4D171602CCB7}" type="datetime1">
              <a:rPr lang="en-US" smtClean="0"/>
              <a:t>4/7/2021</a:t>
            </a:fld>
            <a:endParaRPr lang="en-US" dirty="0"/>
          </a:p>
        </p:txBody>
      </p:sp>
      <p:sp>
        <p:nvSpPr>
          <p:cNvPr id="5" name="Footer Placeholder 4">
            <a:extLst>
              <a:ext uri="{FF2B5EF4-FFF2-40B4-BE49-F238E27FC236}">
                <a16:creationId xmlns:a16="http://schemas.microsoft.com/office/drawing/2014/main" id="{D7C9DEE6-373E-4AED-92AF-DCA3E749B5B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CCD124-412F-4385-A870-3EE0F5C5E9E7}"/>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1640146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D52A8-0C78-4D97-9F75-82825AE6AF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15B809-1DF5-4774-A2DD-A7211372E02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1E39F8-A0EC-4BA9-A593-92D6A0584C9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A9B9E8-9D35-4600-8EE8-EEB06254C6B6}"/>
              </a:ext>
            </a:extLst>
          </p:cNvPr>
          <p:cNvSpPr>
            <a:spLocks noGrp="1"/>
          </p:cNvSpPr>
          <p:nvPr>
            <p:ph type="dt" sz="half" idx="10"/>
          </p:nvPr>
        </p:nvSpPr>
        <p:spPr/>
        <p:txBody>
          <a:bodyPr/>
          <a:lstStyle/>
          <a:p>
            <a:fld id="{A5AA6703-74CF-4959-924F-E605EFF1A884}" type="datetime1">
              <a:rPr lang="en-US" smtClean="0"/>
              <a:t>4/7/2021</a:t>
            </a:fld>
            <a:endParaRPr lang="en-US" dirty="0"/>
          </a:p>
        </p:txBody>
      </p:sp>
      <p:sp>
        <p:nvSpPr>
          <p:cNvPr id="6" name="Footer Placeholder 5">
            <a:extLst>
              <a:ext uri="{FF2B5EF4-FFF2-40B4-BE49-F238E27FC236}">
                <a16:creationId xmlns:a16="http://schemas.microsoft.com/office/drawing/2014/main" id="{68D11789-71FB-44DC-AEB5-B62BCC19EF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88C5F88-CA8F-4AAE-8BFA-2F8D21E868A5}"/>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36726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31594-C77A-4D66-B8B9-3BF757F187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42996F-4FAC-47A1-A268-4405840CF5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21E3FAD-8332-451B-989F-CDF0514C734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9B52F7-708D-4B54-AC23-061CD25D8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7038C2-71A5-4DF5-975F-0077E7C75CA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9EFEA3-B019-47FD-A9B9-FC04F5A7390E}"/>
              </a:ext>
            </a:extLst>
          </p:cNvPr>
          <p:cNvSpPr>
            <a:spLocks noGrp="1"/>
          </p:cNvSpPr>
          <p:nvPr>
            <p:ph type="dt" sz="half" idx="10"/>
          </p:nvPr>
        </p:nvSpPr>
        <p:spPr/>
        <p:txBody>
          <a:bodyPr/>
          <a:lstStyle/>
          <a:p>
            <a:fld id="{1F807399-ADC6-4E5A-B6CC-C76742830551}" type="datetime1">
              <a:rPr lang="en-US" smtClean="0"/>
              <a:t>4/7/2021</a:t>
            </a:fld>
            <a:endParaRPr lang="en-US" dirty="0"/>
          </a:p>
        </p:txBody>
      </p:sp>
      <p:sp>
        <p:nvSpPr>
          <p:cNvPr id="8" name="Footer Placeholder 7">
            <a:extLst>
              <a:ext uri="{FF2B5EF4-FFF2-40B4-BE49-F238E27FC236}">
                <a16:creationId xmlns:a16="http://schemas.microsoft.com/office/drawing/2014/main" id="{665ED007-8A71-4668-B599-66D41E34E73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C6A949-3BFD-457D-8657-AA02F7A57548}"/>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29997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0A0F-08B9-498F-AC41-71F3EE29FD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2BCF16-E396-4F03-9511-ECE1462ED479}"/>
              </a:ext>
            </a:extLst>
          </p:cNvPr>
          <p:cNvSpPr>
            <a:spLocks noGrp="1"/>
          </p:cNvSpPr>
          <p:nvPr>
            <p:ph type="dt" sz="half" idx="10"/>
          </p:nvPr>
        </p:nvSpPr>
        <p:spPr/>
        <p:txBody>
          <a:bodyPr/>
          <a:lstStyle/>
          <a:p>
            <a:fld id="{69026794-F40E-49BF-91ED-ADD6C5C8F6EB}" type="datetime1">
              <a:rPr lang="en-US" smtClean="0"/>
              <a:t>4/7/2021</a:t>
            </a:fld>
            <a:endParaRPr lang="en-US" dirty="0"/>
          </a:p>
        </p:txBody>
      </p:sp>
      <p:sp>
        <p:nvSpPr>
          <p:cNvPr id="4" name="Footer Placeholder 3">
            <a:extLst>
              <a:ext uri="{FF2B5EF4-FFF2-40B4-BE49-F238E27FC236}">
                <a16:creationId xmlns:a16="http://schemas.microsoft.com/office/drawing/2014/main" id="{B30212F5-D64A-436D-932B-5B567978F63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21EC30E-A3D4-4A20-B62B-556FE5BCACB1}"/>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1392070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C7D3FE-8A6D-412B-A971-77FDB8CB3A8B}"/>
              </a:ext>
            </a:extLst>
          </p:cNvPr>
          <p:cNvSpPr>
            <a:spLocks noGrp="1"/>
          </p:cNvSpPr>
          <p:nvPr>
            <p:ph type="dt" sz="half" idx="10"/>
          </p:nvPr>
        </p:nvSpPr>
        <p:spPr/>
        <p:txBody>
          <a:bodyPr/>
          <a:lstStyle/>
          <a:p>
            <a:fld id="{BDA6EC3E-2ABA-4068-8732-0CF174A88146}" type="datetime1">
              <a:rPr lang="en-US" smtClean="0"/>
              <a:t>4/7/2021</a:t>
            </a:fld>
            <a:endParaRPr lang="en-US" dirty="0"/>
          </a:p>
        </p:txBody>
      </p:sp>
      <p:sp>
        <p:nvSpPr>
          <p:cNvPr id="3" name="Footer Placeholder 2">
            <a:extLst>
              <a:ext uri="{FF2B5EF4-FFF2-40B4-BE49-F238E27FC236}">
                <a16:creationId xmlns:a16="http://schemas.microsoft.com/office/drawing/2014/main" id="{A257512D-21F5-4D9E-A131-3FB8E8F3EE9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7DA7BE7-A546-4948-9F9D-338436A38EFA}"/>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2229136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A8635-FC53-4EFB-9CAD-2DEF1F5332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DFA554-D7DA-4A62-B013-48A6653E53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FDAF8A-201C-47A3-969A-556E5D63D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97538BC-5D49-4761-8137-F64349ADA30E}"/>
              </a:ext>
            </a:extLst>
          </p:cNvPr>
          <p:cNvSpPr>
            <a:spLocks noGrp="1"/>
          </p:cNvSpPr>
          <p:nvPr>
            <p:ph type="dt" sz="half" idx="10"/>
          </p:nvPr>
        </p:nvSpPr>
        <p:spPr/>
        <p:txBody>
          <a:bodyPr/>
          <a:lstStyle/>
          <a:p>
            <a:fld id="{1B9AB624-EB10-4467-9B86-E17E115F4E4C}" type="datetime1">
              <a:rPr lang="en-US" smtClean="0"/>
              <a:t>4/7/2021</a:t>
            </a:fld>
            <a:endParaRPr lang="en-US" dirty="0"/>
          </a:p>
        </p:txBody>
      </p:sp>
      <p:sp>
        <p:nvSpPr>
          <p:cNvPr id="6" name="Footer Placeholder 5">
            <a:extLst>
              <a:ext uri="{FF2B5EF4-FFF2-40B4-BE49-F238E27FC236}">
                <a16:creationId xmlns:a16="http://schemas.microsoft.com/office/drawing/2014/main" id="{3AA91BD5-62F3-4639-A485-4DD3DD11993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5849591-28CF-4D42-917A-DFD300622918}"/>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1452841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A0F9F-56AA-4F85-A86D-88C76072E0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249986-260A-49A8-ABB1-EADEC76C56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4BAEB61-0987-41E2-A48D-2791527F9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59E02F-1581-4A76-9AC9-6141E20C16BE}"/>
              </a:ext>
            </a:extLst>
          </p:cNvPr>
          <p:cNvSpPr>
            <a:spLocks noGrp="1"/>
          </p:cNvSpPr>
          <p:nvPr>
            <p:ph type="dt" sz="half" idx="10"/>
          </p:nvPr>
        </p:nvSpPr>
        <p:spPr/>
        <p:txBody>
          <a:bodyPr/>
          <a:lstStyle/>
          <a:p>
            <a:fld id="{50CDFF81-6BE9-446F-8074-39659F4DB209}" type="datetime1">
              <a:rPr lang="en-US" smtClean="0"/>
              <a:t>4/7/2021</a:t>
            </a:fld>
            <a:endParaRPr lang="en-US" dirty="0"/>
          </a:p>
        </p:txBody>
      </p:sp>
      <p:sp>
        <p:nvSpPr>
          <p:cNvPr id="6" name="Footer Placeholder 5">
            <a:extLst>
              <a:ext uri="{FF2B5EF4-FFF2-40B4-BE49-F238E27FC236}">
                <a16:creationId xmlns:a16="http://schemas.microsoft.com/office/drawing/2014/main" id="{6F9CE56D-A382-464C-82BA-A175C77FA3E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DAF8CDC-D837-4C12-826A-0B767463AB36}"/>
              </a:ext>
            </a:extLst>
          </p:cNvPr>
          <p:cNvSpPr>
            <a:spLocks noGrp="1"/>
          </p:cNvSpPr>
          <p:nvPr>
            <p:ph type="sldNum" sz="quarter" idx="12"/>
          </p:nvPr>
        </p:nvSpPr>
        <p:spPr/>
        <p:txBody>
          <a:bodyPr/>
          <a:lstStyle/>
          <a:p>
            <a:fld id="{564B3553-9BF9-4A6E-AE01-DFF7CAA8B80F}" type="slidenum">
              <a:rPr lang="en-US" smtClean="0"/>
              <a:t>‹#›</a:t>
            </a:fld>
            <a:endParaRPr lang="en-US" dirty="0"/>
          </a:p>
        </p:txBody>
      </p:sp>
    </p:spTree>
    <p:extLst>
      <p:ext uri="{BB962C8B-B14F-4D97-AF65-F5344CB8AC3E}">
        <p14:creationId xmlns:p14="http://schemas.microsoft.com/office/powerpoint/2010/main" val="2039434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19FC5D-EBED-4012-8875-B3924D0EEB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518765-36C5-459D-8670-2C5AE9E3F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D808D9-F861-4796-8338-2CA1837F56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9D352A-D5FF-4A52-861B-12A14533E334}" type="datetime1">
              <a:rPr lang="en-US" smtClean="0"/>
              <a:t>4/7/2021</a:t>
            </a:fld>
            <a:endParaRPr lang="en-US" dirty="0"/>
          </a:p>
        </p:txBody>
      </p:sp>
      <p:sp>
        <p:nvSpPr>
          <p:cNvPr id="5" name="Footer Placeholder 4">
            <a:extLst>
              <a:ext uri="{FF2B5EF4-FFF2-40B4-BE49-F238E27FC236}">
                <a16:creationId xmlns:a16="http://schemas.microsoft.com/office/drawing/2014/main" id="{586AD78F-0634-409F-88EE-D020F8BE2D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8EA7204-683D-460A-A6FA-F37FB4B0BF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B3553-9BF9-4A6E-AE01-DFF7CAA8B80F}" type="slidenum">
              <a:rPr lang="en-US" smtClean="0"/>
              <a:t>‹#›</a:t>
            </a:fld>
            <a:endParaRPr lang="en-US" dirty="0"/>
          </a:p>
        </p:txBody>
      </p:sp>
    </p:spTree>
    <p:extLst>
      <p:ext uri="{BB962C8B-B14F-4D97-AF65-F5344CB8AC3E}">
        <p14:creationId xmlns:p14="http://schemas.microsoft.com/office/powerpoint/2010/main" val="151133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E6A1CD-5082-4EC2-BB65-0D328D0BD6CD}"/>
              </a:ext>
            </a:extLst>
          </p:cNvPr>
          <p:cNvSpPr/>
          <p:nvPr/>
        </p:nvSpPr>
        <p:spPr>
          <a:xfrm>
            <a:off x="0" y="6781800"/>
            <a:ext cx="12192000" cy="90268"/>
          </a:xfrm>
          <a:prstGeom prst="rect">
            <a:avLst/>
          </a:prstGeom>
          <a:solidFill>
            <a:srgbClr val="F37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30" name="Text Box 11">
            <a:extLst>
              <a:ext uri="{FF2B5EF4-FFF2-40B4-BE49-F238E27FC236}">
                <a16:creationId xmlns:a16="http://schemas.microsoft.com/office/drawing/2014/main" id="{B7B9ADC8-EC6E-48A5-AD75-E9C020C30610}"/>
              </a:ext>
            </a:extLst>
          </p:cNvPr>
          <p:cNvSpPr txBox="1">
            <a:spLocks noChangeArrowheads="1"/>
          </p:cNvSpPr>
          <p:nvPr/>
        </p:nvSpPr>
        <p:spPr bwMode="auto">
          <a:xfrm>
            <a:off x="2834828" y="1197620"/>
            <a:ext cx="8839200"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189" indent="152396"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377" indent="304792"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566" indent="457189"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754" indent="609585"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3047924" algn="l" defTabSz="1219170" rtl="0" eaLnBrk="1" latinLnBrk="0" hangingPunct="1">
              <a:defRPr kern="1200">
                <a:solidFill>
                  <a:schemeClr val="tx1"/>
                </a:solidFill>
                <a:latin typeface="Arial" panose="020B0604020202020204" pitchFamily="34" charset="0"/>
                <a:ea typeface="+mn-ea"/>
                <a:cs typeface="+mn-cs"/>
              </a:defRPr>
            </a:lvl6pPr>
            <a:lvl7pPr marL="3657509" algn="l" defTabSz="1219170" rtl="0" eaLnBrk="1" latinLnBrk="0" hangingPunct="1">
              <a:defRPr kern="1200">
                <a:solidFill>
                  <a:schemeClr val="tx1"/>
                </a:solidFill>
                <a:latin typeface="Arial" panose="020B0604020202020204" pitchFamily="34" charset="0"/>
                <a:ea typeface="+mn-ea"/>
                <a:cs typeface="+mn-cs"/>
              </a:defRPr>
            </a:lvl7pPr>
            <a:lvl8pPr marL="4267093" algn="l" defTabSz="1219170" rtl="0" eaLnBrk="1" latinLnBrk="0" hangingPunct="1">
              <a:defRPr kern="1200">
                <a:solidFill>
                  <a:schemeClr val="tx1"/>
                </a:solidFill>
                <a:latin typeface="Arial" panose="020B0604020202020204" pitchFamily="34" charset="0"/>
                <a:ea typeface="+mn-ea"/>
                <a:cs typeface="+mn-cs"/>
              </a:defRPr>
            </a:lvl8pPr>
            <a:lvl9pPr marL="4876678" algn="l" defTabSz="1219170" rtl="0" eaLnBrk="1" latinLnBrk="0" hangingPunct="1">
              <a:defRPr kern="1200">
                <a:solidFill>
                  <a:schemeClr val="tx1"/>
                </a:solidFill>
                <a:latin typeface="Arial" panose="020B0604020202020204" pitchFamily="34" charset="0"/>
                <a:ea typeface="+mn-ea"/>
                <a:cs typeface="+mn-cs"/>
              </a:defRPr>
            </a:lvl9pPr>
          </a:lstStyle>
          <a:p>
            <a:pPr algn="r" eaLnBrk="1" hangingPunct="1">
              <a:spcBef>
                <a:spcPct val="0"/>
              </a:spcBef>
              <a:spcAft>
                <a:spcPts val="1200"/>
              </a:spcAft>
              <a:buFont typeface="Arial" panose="020B0604020202020204" pitchFamily="34" charset="0"/>
              <a:buNone/>
            </a:pPr>
            <a:r>
              <a:rPr lang="en-GB" altLang="en-US" sz="4800" b="1" dirty="0">
                <a:latin typeface="+mn-lt"/>
              </a:rPr>
              <a:t>CFARS – Machine Learning LiDAR Power Curve Dataset</a:t>
            </a:r>
          </a:p>
          <a:p>
            <a:pPr algn="r" eaLnBrk="1" hangingPunct="1">
              <a:spcBef>
                <a:spcPct val="0"/>
              </a:spcBef>
              <a:spcAft>
                <a:spcPts val="1200"/>
              </a:spcAft>
              <a:buFont typeface="Arial" panose="020B0604020202020204" pitchFamily="34" charset="0"/>
              <a:buNone/>
            </a:pPr>
            <a:endParaRPr lang="en-GB" altLang="en-US" sz="4800" b="1" dirty="0">
              <a:latin typeface="+mn-lt"/>
            </a:endParaRPr>
          </a:p>
          <a:p>
            <a:pPr algn="r" eaLnBrk="1" hangingPunct="1">
              <a:spcBef>
                <a:spcPct val="0"/>
              </a:spcBef>
              <a:spcAft>
                <a:spcPts val="1200"/>
              </a:spcAft>
              <a:buFont typeface="Arial" panose="020B0604020202020204" pitchFamily="34" charset="0"/>
              <a:buNone/>
            </a:pPr>
            <a:r>
              <a:rPr lang="en-GB" altLang="en-US" sz="4800" b="1" dirty="0">
                <a:latin typeface="+mn-lt"/>
              </a:rPr>
              <a:t>Matthew Carter </a:t>
            </a:r>
          </a:p>
          <a:p>
            <a:pPr algn="r" eaLnBrk="1" hangingPunct="1">
              <a:spcBef>
                <a:spcPct val="0"/>
              </a:spcBef>
              <a:spcAft>
                <a:spcPts val="1200"/>
              </a:spcAft>
              <a:buFont typeface="Arial" panose="020B0604020202020204" pitchFamily="34" charset="0"/>
              <a:buNone/>
            </a:pPr>
            <a:r>
              <a:rPr lang="en-GB" altLang="en-US" sz="2800" b="1" dirty="0">
                <a:latin typeface="+mn-lt"/>
              </a:rPr>
              <a:t>March 13, 2021</a:t>
            </a:r>
            <a:endParaRPr lang="en-GB" altLang="en-US" sz="2800" b="1" dirty="0"/>
          </a:p>
          <a:p>
            <a:pPr algn="r" eaLnBrk="1" hangingPunct="1">
              <a:spcBef>
                <a:spcPct val="0"/>
              </a:spcBef>
              <a:spcAft>
                <a:spcPts val="1200"/>
              </a:spcAft>
              <a:buFont typeface="Arial" panose="020B0604020202020204" pitchFamily="34" charset="0"/>
              <a:buNone/>
            </a:pPr>
            <a:endParaRPr lang="en-GB" altLang="en-US" sz="2400" b="1" dirty="0">
              <a:latin typeface="+mn-lt"/>
            </a:endParaRPr>
          </a:p>
        </p:txBody>
      </p:sp>
    </p:spTree>
    <p:extLst>
      <p:ext uri="{BB962C8B-B14F-4D97-AF65-F5344CB8AC3E}">
        <p14:creationId xmlns:p14="http://schemas.microsoft.com/office/powerpoint/2010/main" val="304300870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A2AB-436D-448D-8C09-AC861B86CD88}"/>
              </a:ext>
            </a:extLst>
          </p:cNvPr>
          <p:cNvSpPr>
            <a:spLocks noGrp="1"/>
          </p:cNvSpPr>
          <p:nvPr>
            <p:ph type="title"/>
          </p:nvPr>
        </p:nvSpPr>
        <p:spPr>
          <a:xfrm>
            <a:off x="0" y="104190"/>
            <a:ext cx="10374284" cy="362055"/>
          </a:xfrm>
        </p:spPr>
        <p:txBody>
          <a:bodyPr/>
          <a:lstStyle/>
          <a:p>
            <a:r>
              <a:rPr lang="en-US" sz="2800" dirty="0">
                <a:solidFill>
                  <a:schemeClr val="tx1"/>
                </a:solidFill>
                <a:latin typeface="+mn-lt"/>
              </a:rPr>
              <a:t>Dataset Introduction</a:t>
            </a:r>
          </a:p>
        </p:txBody>
      </p:sp>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10</a:t>
            </a:fld>
            <a:endParaRPr lang="en-US" altLang="en-US" dirty="0"/>
          </a:p>
        </p:txBody>
      </p:sp>
      <p:sp>
        <p:nvSpPr>
          <p:cNvPr id="4" name="Text Placeholder 3">
            <a:extLst>
              <a:ext uri="{FF2B5EF4-FFF2-40B4-BE49-F238E27FC236}">
                <a16:creationId xmlns:a16="http://schemas.microsoft.com/office/drawing/2014/main" id="{7B96EBF1-41F8-451D-A951-44CAA3545CF2}"/>
              </a:ext>
            </a:extLst>
          </p:cNvPr>
          <p:cNvSpPr>
            <a:spLocks noGrp="1"/>
          </p:cNvSpPr>
          <p:nvPr>
            <p:ph type="body" sz="quarter" idx="11"/>
          </p:nvPr>
        </p:nvSpPr>
        <p:spPr>
          <a:xfrm>
            <a:off x="384130" y="632365"/>
            <a:ext cx="9833661" cy="2684767"/>
          </a:xfrm>
        </p:spPr>
        <p:txBody>
          <a:bodyPr>
            <a:normAutofit/>
          </a:bodyPr>
          <a:lstStyle/>
          <a:p>
            <a:pPr marL="342900" indent="-342900">
              <a:buFont typeface="Arial" panose="020B0604020202020204" pitchFamily="34" charset="0"/>
              <a:buChar char="•"/>
            </a:pPr>
            <a:r>
              <a:rPr lang="en-US" sz="2400" dirty="0">
                <a:solidFill>
                  <a:schemeClr val="tx1"/>
                </a:solidFill>
              </a:rPr>
              <a:t>TENG is a complex terrain site. The LiDAR and turbine pair has been subject to a historical mast-based site calibration study.</a:t>
            </a:r>
          </a:p>
          <a:p>
            <a:pPr marL="342900" indent="-342900">
              <a:buFont typeface="Arial" panose="020B0604020202020204" pitchFamily="34" charset="0"/>
              <a:buChar char="•"/>
            </a:pPr>
            <a:r>
              <a:rPr lang="en-US" sz="2400" dirty="0">
                <a:solidFill>
                  <a:schemeClr val="tx1"/>
                </a:solidFill>
              </a:rPr>
              <a:t>The site calibration correction are applied to the LiDAR measured horizontal wind speed data in the dataset.</a:t>
            </a:r>
          </a:p>
          <a:p>
            <a:pPr marL="342900" indent="-342900">
              <a:buFont typeface="Arial" panose="020B0604020202020204" pitchFamily="34" charset="0"/>
              <a:buChar char="•"/>
            </a:pPr>
            <a:endParaRPr lang="en-US" sz="2400" dirty="0">
              <a:solidFill>
                <a:schemeClr val="tx1"/>
              </a:solidFill>
            </a:endParaRPr>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pic>
        <p:nvPicPr>
          <p:cNvPr id="2052" name="Picture 4">
            <a:extLst>
              <a:ext uri="{FF2B5EF4-FFF2-40B4-BE49-F238E27FC236}">
                <a16:creationId xmlns:a16="http://schemas.microsoft.com/office/drawing/2014/main" id="{4A22BA06-2869-4713-B153-6030CDF7F9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0" y="2657940"/>
            <a:ext cx="5422005" cy="356769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FCE152C4-D3C1-46DC-A8BB-F6FA9D0CAF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739" y="2657939"/>
            <a:ext cx="5422007" cy="3567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6312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A2AB-436D-448D-8C09-AC861B86CD88}"/>
              </a:ext>
            </a:extLst>
          </p:cNvPr>
          <p:cNvSpPr>
            <a:spLocks noGrp="1"/>
          </p:cNvSpPr>
          <p:nvPr>
            <p:ph type="title"/>
          </p:nvPr>
        </p:nvSpPr>
        <p:spPr>
          <a:xfrm>
            <a:off x="0" y="104190"/>
            <a:ext cx="10374284" cy="362055"/>
          </a:xfrm>
        </p:spPr>
        <p:txBody>
          <a:bodyPr/>
          <a:lstStyle/>
          <a:p>
            <a:r>
              <a:rPr lang="en-US" sz="2800">
                <a:solidFill>
                  <a:schemeClr val="tx1"/>
                </a:solidFill>
                <a:latin typeface="+mn-lt"/>
              </a:rPr>
              <a:t>Dataset Introduction</a:t>
            </a:r>
          </a:p>
        </p:txBody>
      </p:sp>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11</a:t>
            </a:fld>
            <a:endParaRPr lang="en-US" altLang="en-US"/>
          </a:p>
        </p:txBody>
      </p:sp>
      <p:sp>
        <p:nvSpPr>
          <p:cNvPr id="4" name="Text Placeholder 3">
            <a:extLst>
              <a:ext uri="{FF2B5EF4-FFF2-40B4-BE49-F238E27FC236}">
                <a16:creationId xmlns:a16="http://schemas.microsoft.com/office/drawing/2014/main" id="{7B96EBF1-41F8-451D-A951-44CAA3545CF2}"/>
              </a:ext>
            </a:extLst>
          </p:cNvPr>
          <p:cNvSpPr>
            <a:spLocks noGrp="1"/>
          </p:cNvSpPr>
          <p:nvPr>
            <p:ph type="body" sz="quarter" idx="11"/>
          </p:nvPr>
        </p:nvSpPr>
        <p:spPr>
          <a:xfrm>
            <a:off x="384131" y="632365"/>
            <a:ext cx="10194386" cy="4079330"/>
          </a:xfrm>
        </p:spPr>
        <p:txBody>
          <a:bodyPr>
            <a:normAutofit fontScale="62500" lnSpcReduction="20000"/>
          </a:bodyPr>
          <a:lstStyle/>
          <a:p>
            <a:r>
              <a:rPr lang="en-US" sz="2400" dirty="0">
                <a:solidFill>
                  <a:schemeClr val="tx1"/>
                </a:solidFill>
              </a:rPr>
              <a:t>Four .csv files are provided: </a:t>
            </a:r>
          </a:p>
          <a:p>
            <a:pPr marL="342900" indent="-342900">
              <a:buFont typeface="Arial" panose="020B0604020202020204" pitchFamily="34" charset="0"/>
              <a:buChar char="•"/>
            </a:pPr>
            <a:r>
              <a:rPr lang="en-US" sz="2100" dirty="0">
                <a:solidFill>
                  <a:schemeClr val="tx1"/>
                </a:solidFill>
              </a:rPr>
              <a:t>WENG_T07.csv	</a:t>
            </a:r>
            <a:r>
              <a:rPr lang="en-US" sz="2100" i="1" dirty="0">
                <a:solidFill>
                  <a:schemeClr val="tx1"/>
                </a:solidFill>
              </a:rPr>
              <a:t>power curve dataset for T07 at WENG</a:t>
            </a:r>
            <a:endParaRPr lang="en-US" sz="2100" dirty="0">
              <a:solidFill>
                <a:schemeClr val="tx1"/>
              </a:solidFill>
            </a:endParaRPr>
          </a:p>
          <a:p>
            <a:pPr marL="342900" indent="-342900">
              <a:buFont typeface="Arial" panose="020B0604020202020204" pitchFamily="34" charset="0"/>
              <a:buChar char="•"/>
            </a:pPr>
            <a:r>
              <a:rPr lang="en-US" sz="2100" dirty="0">
                <a:solidFill>
                  <a:schemeClr val="tx1"/>
                </a:solidFill>
              </a:rPr>
              <a:t>WENG_T09.csv	</a:t>
            </a:r>
            <a:r>
              <a:rPr lang="en-US" sz="2100" i="1" dirty="0">
                <a:solidFill>
                  <a:schemeClr val="tx1"/>
                </a:solidFill>
              </a:rPr>
              <a:t>power curve dataset for T09 at WENG</a:t>
            </a:r>
            <a:endParaRPr lang="en-US" sz="2100" dirty="0">
              <a:solidFill>
                <a:schemeClr val="tx1"/>
              </a:solidFill>
            </a:endParaRPr>
          </a:p>
          <a:p>
            <a:pPr marL="342900" indent="-342900">
              <a:buFont typeface="Arial" panose="020B0604020202020204" pitchFamily="34" charset="0"/>
              <a:buChar char="•"/>
            </a:pPr>
            <a:r>
              <a:rPr lang="en-US" sz="2100" dirty="0">
                <a:solidFill>
                  <a:schemeClr val="tx1"/>
                </a:solidFill>
              </a:rPr>
              <a:t>TENG_TO1.csv:	</a:t>
            </a:r>
            <a:r>
              <a:rPr lang="en-US" sz="2100" i="1" dirty="0">
                <a:solidFill>
                  <a:schemeClr val="tx1"/>
                </a:solidFill>
              </a:rPr>
              <a:t>power curve dataset for T01 at WENG (without site calibration factors applied)</a:t>
            </a:r>
            <a:endParaRPr lang="en-US" sz="2100" dirty="0">
              <a:solidFill>
                <a:schemeClr val="tx1"/>
              </a:solidFill>
            </a:endParaRPr>
          </a:p>
          <a:p>
            <a:pPr marL="342900" indent="-342900">
              <a:buFont typeface="Arial" panose="020B0604020202020204" pitchFamily="34" charset="0"/>
              <a:buChar char="•"/>
            </a:pPr>
            <a:r>
              <a:rPr lang="en-US" sz="2100" dirty="0">
                <a:solidFill>
                  <a:schemeClr val="tx1"/>
                </a:solidFill>
              </a:rPr>
              <a:t>TENG_TO1_cal.csv: 	</a:t>
            </a:r>
            <a:r>
              <a:rPr lang="en-US" sz="2100" i="1" dirty="0">
                <a:solidFill>
                  <a:schemeClr val="tx1"/>
                </a:solidFill>
              </a:rPr>
              <a:t>power curve dataset for T01 at WENG (with site calibration factors applied)</a:t>
            </a:r>
            <a:endParaRPr lang="en-US" sz="2100" dirty="0">
              <a:solidFill>
                <a:schemeClr val="tx1"/>
              </a:solidFill>
            </a:endParaRPr>
          </a:p>
          <a:p>
            <a:pPr marL="342900" indent="-342900">
              <a:buFont typeface="Arial" panose="020B0604020202020204" pitchFamily="34" charset="0"/>
              <a:buChar char="•"/>
            </a:pPr>
            <a:endParaRPr lang="en-US" sz="2400" dirty="0">
              <a:solidFill>
                <a:schemeClr val="tx1"/>
              </a:solidFill>
            </a:endParaRPr>
          </a:p>
          <a:p>
            <a:r>
              <a:rPr lang="en-US" sz="2400" dirty="0">
                <a:solidFill>
                  <a:schemeClr val="tx1"/>
                </a:solidFill>
              </a:rPr>
              <a:t>Each file contains the following 10 minute data:</a:t>
            </a:r>
          </a:p>
          <a:p>
            <a:pPr marL="342900" indent="-342900">
              <a:buFont typeface="Arial" panose="020B0604020202020204" pitchFamily="34" charset="0"/>
              <a:buChar char="•"/>
            </a:pPr>
            <a:r>
              <a:rPr lang="en-US" sz="2400" dirty="0" err="1">
                <a:solidFill>
                  <a:schemeClr val="tx1"/>
                </a:solidFill>
              </a:rPr>
              <a:t>DateTime</a:t>
            </a:r>
            <a:endParaRPr lang="en-US" sz="2400" dirty="0">
              <a:solidFill>
                <a:schemeClr val="tx1"/>
              </a:solidFill>
            </a:endParaRPr>
          </a:p>
          <a:p>
            <a:pPr marL="342900" indent="-342900">
              <a:buFont typeface="Arial" panose="020B0604020202020204" pitchFamily="34" charset="0"/>
              <a:buChar char="•"/>
            </a:pPr>
            <a:r>
              <a:rPr lang="en-US" sz="2400" dirty="0">
                <a:solidFill>
                  <a:schemeClr val="tx1"/>
                </a:solidFill>
              </a:rPr>
              <a:t>LiDAR measured meteorological signals</a:t>
            </a:r>
          </a:p>
          <a:p>
            <a:pPr marL="342900" indent="-342900">
              <a:buFont typeface="Arial" panose="020B0604020202020204" pitchFamily="34" charset="0"/>
              <a:buChar char="•"/>
            </a:pPr>
            <a:r>
              <a:rPr lang="en-US" sz="2400" dirty="0">
                <a:solidFill>
                  <a:schemeClr val="tx1"/>
                </a:solidFill>
              </a:rPr>
              <a:t>Turbine measured active power</a:t>
            </a:r>
          </a:p>
          <a:p>
            <a:pPr marL="342900" indent="-342900">
              <a:buFont typeface="Arial" panose="020B0604020202020204" pitchFamily="34" charset="0"/>
              <a:buChar char="•"/>
            </a:pPr>
            <a:endParaRPr lang="en-US" sz="2400" dirty="0">
              <a:solidFill>
                <a:schemeClr val="tx1"/>
              </a:solidFill>
            </a:endParaRPr>
          </a:p>
          <a:p>
            <a:r>
              <a:rPr lang="en-US" sz="2400" dirty="0">
                <a:solidFill>
                  <a:schemeClr val="tx1"/>
                </a:solidFill>
              </a:rPr>
              <a:t>All data has already been filtered to remove periods not suitable for power performance measurements, e.g.:</a:t>
            </a:r>
          </a:p>
          <a:p>
            <a:pPr marL="342900" indent="-342900">
              <a:buFont typeface="Arial" panose="020B0604020202020204" pitchFamily="34" charset="0"/>
              <a:buChar char="•"/>
            </a:pPr>
            <a:r>
              <a:rPr lang="en-US" sz="2400" dirty="0">
                <a:solidFill>
                  <a:schemeClr val="tx1"/>
                </a:solidFill>
              </a:rPr>
              <a:t>Turbine downtime and curtailments</a:t>
            </a:r>
          </a:p>
          <a:p>
            <a:pPr marL="342900" indent="-342900">
              <a:buFont typeface="Arial" panose="020B0604020202020204" pitchFamily="34" charset="0"/>
              <a:buChar char="•"/>
            </a:pPr>
            <a:r>
              <a:rPr lang="en-US" sz="2400" dirty="0">
                <a:solidFill>
                  <a:schemeClr val="tx1"/>
                </a:solidFill>
              </a:rPr>
              <a:t>Waked wind direction sectors</a:t>
            </a:r>
          </a:p>
          <a:p>
            <a:pPr marL="1028700" lvl="1" indent="-342900"/>
            <a:endParaRPr lang="en-US" sz="2400" dirty="0">
              <a:solidFill>
                <a:schemeClr val="tx1"/>
              </a:solidFill>
            </a:endParaRPr>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graphicFrame>
        <p:nvGraphicFramePr>
          <p:cNvPr id="7" name="Table 7">
            <a:extLst>
              <a:ext uri="{FF2B5EF4-FFF2-40B4-BE49-F238E27FC236}">
                <a16:creationId xmlns:a16="http://schemas.microsoft.com/office/drawing/2014/main" id="{9FF2A99A-0FC4-48DE-88F5-2574373B1B75}"/>
              </a:ext>
            </a:extLst>
          </p:cNvPr>
          <p:cNvGraphicFramePr>
            <a:graphicFrameLocks noGrp="1"/>
          </p:cNvGraphicFramePr>
          <p:nvPr>
            <p:extLst>
              <p:ext uri="{D42A27DB-BD31-4B8C-83A1-F6EECF244321}">
                <p14:modId xmlns:p14="http://schemas.microsoft.com/office/powerpoint/2010/main" val="589840551"/>
              </p:ext>
            </p:extLst>
          </p:nvPr>
        </p:nvGraphicFramePr>
        <p:xfrm>
          <a:off x="2106125" y="4663018"/>
          <a:ext cx="8040709" cy="1752600"/>
        </p:xfrm>
        <a:graphic>
          <a:graphicData uri="http://schemas.openxmlformats.org/drawingml/2006/table">
            <a:tbl>
              <a:tblPr firstRow="1" bandRow="1">
                <a:tableStyleId>{5C22544A-7EE6-4342-B048-85BDC9FD1C3A}</a:tableStyleId>
              </a:tblPr>
              <a:tblGrid>
                <a:gridCol w="1657299">
                  <a:extLst>
                    <a:ext uri="{9D8B030D-6E8A-4147-A177-3AD203B41FA5}">
                      <a16:colId xmlns:a16="http://schemas.microsoft.com/office/drawing/2014/main" val="1239488740"/>
                    </a:ext>
                  </a:extLst>
                </a:gridCol>
                <a:gridCol w="1886176">
                  <a:extLst>
                    <a:ext uri="{9D8B030D-6E8A-4147-A177-3AD203B41FA5}">
                      <a16:colId xmlns:a16="http://schemas.microsoft.com/office/drawing/2014/main" val="2013217103"/>
                    </a:ext>
                  </a:extLst>
                </a:gridCol>
                <a:gridCol w="2114656">
                  <a:extLst>
                    <a:ext uri="{9D8B030D-6E8A-4147-A177-3AD203B41FA5}">
                      <a16:colId xmlns:a16="http://schemas.microsoft.com/office/drawing/2014/main" val="3939813275"/>
                    </a:ext>
                  </a:extLst>
                </a:gridCol>
                <a:gridCol w="2382578">
                  <a:extLst>
                    <a:ext uri="{9D8B030D-6E8A-4147-A177-3AD203B41FA5}">
                      <a16:colId xmlns:a16="http://schemas.microsoft.com/office/drawing/2014/main" val="2591197455"/>
                    </a:ext>
                  </a:extLst>
                </a:gridCol>
              </a:tblGrid>
              <a:tr h="370840">
                <a:tc>
                  <a:txBody>
                    <a:bodyPr/>
                    <a:lstStyle/>
                    <a:p>
                      <a:r>
                        <a:rPr lang="en-GB" dirty="0"/>
                        <a:t>Data Source</a:t>
                      </a:r>
                    </a:p>
                  </a:txBody>
                  <a:tcPr/>
                </a:tc>
                <a:tc>
                  <a:txBody>
                    <a:bodyPr/>
                    <a:lstStyle/>
                    <a:p>
                      <a:r>
                        <a:rPr lang="en-GB" dirty="0"/>
                        <a:t>Start Date (after filtering)</a:t>
                      </a:r>
                    </a:p>
                  </a:txBody>
                  <a:tcPr/>
                </a:tc>
                <a:tc>
                  <a:txBody>
                    <a:bodyPr/>
                    <a:lstStyle/>
                    <a:p>
                      <a:r>
                        <a:rPr lang="en-GB" dirty="0"/>
                        <a:t>End Date (after filtering)</a:t>
                      </a:r>
                    </a:p>
                  </a:txBody>
                  <a:tcPr/>
                </a:tc>
                <a:tc>
                  <a:txBody>
                    <a:bodyPr/>
                    <a:lstStyle/>
                    <a:p>
                      <a:r>
                        <a:rPr lang="en-GB" dirty="0"/>
                        <a:t>Hours of data (after filtering)</a:t>
                      </a:r>
                    </a:p>
                  </a:txBody>
                  <a:tcPr/>
                </a:tc>
                <a:extLst>
                  <a:ext uri="{0D108BD9-81ED-4DB2-BD59-A6C34878D82A}">
                    <a16:rowId xmlns:a16="http://schemas.microsoft.com/office/drawing/2014/main" val="3614182864"/>
                  </a:ext>
                </a:extLst>
              </a:tr>
              <a:tr h="370840">
                <a:tc>
                  <a:txBody>
                    <a:bodyPr/>
                    <a:lstStyle/>
                    <a:p>
                      <a:r>
                        <a:rPr lang="en-GB" dirty="0"/>
                        <a:t>TENG_T01</a:t>
                      </a:r>
                    </a:p>
                  </a:txBody>
                  <a:tcPr/>
                </a:tc>
                <a:tc>
                  <a:txBody>
                    <a:bodyPr/>
                    <a:lstStyle/>
                    <a:p>
                      <a:r>
                        <a:rPr lang="en-GB" dirty="0"/>
                        <a:t>2018-11-02</a:t>
                      </a:r>
                    </a:p>
                  </a:txBody>
                  <a:tcPr/>
                </a:tc>
                <a:tc>
                  <a:txBody>
                    <a:bodyPr/>
                    <a:lstStyle/>
                    <a:p>
                      <a:r>
                        <a:rPr lang="en-GB" dirty="0"/>
                        <a:t>2019-01-11</a:t>
                      </a:r>
                    </a:p>
                  </a:txBody>
                  <a:tcPr/>
                </a:tc>
                <a:tc>
                  <a:txBody>
                    <a:bodyPr/>
                    <a:lstStyle/>
                    <a:p>
                      <a:r>
                        <a:rPr lang="en-GB" dirty="0"/>
                        <a:t>277</a:t>
                      </a:r>
                    </a:p>
                  </a:txBody>
                  <a:tcPr/>
                </a:tc>
                <a:extLst>
                  <a:ext uri="{0D108BD9-81ED-4DB2-BD59-A6C34878D82A}">
                    <a16:rowId xmlns:a16="http://schemas.microsoft.com/office/drawing/2014/main" val="1600750097"/>
                  </a:ext>
                </a:extLst>
              </a:tr>
              <a:tr h="370840">
                <a:tc>
                  <a:txBody>
                    <a:bodyPr/>
                    <a:lstStyle/>
                    <a:p>
                      <a:r>
                        <a:rPr lang="en-GB" dirty="0"/>
                        <a:t>WENG_T07</a:t>
                      </a:r>
                    </a:p>
                  </a:txBody>
                  <a:tcPr/>
                </a:tc>
                <a:tc>
                  <a:txBody>
                    <a:bodyPr/>
                    <a:lstStyle/>
                    <a:p>
                      <a:r>
                        <a:rPr lang="en-GB" dirty="0"/>
                        <a:t>2018-06-01</a:t>
                      </a:r>
                    </a:p>
                  </a:txBody>
                  <a:tcPr/>
                </a:tc>
                <a:tc>
                  <a:txBody>
                    <a:bodyPr/>
                    <a:lstStyle/>
                    <a:p>
                      <a:r>
                        <a:rPr lang="en-GB" dirty="0"/>
                        <a:t>2018-10-26</a:t>
                      </a:r>
                    </a:p>
                  </a:txBody>
                  <a:tcPr/>
                </a:tc>
                <a:tc>
                  <a:txBody>
                    <a:bodyPr/>
                    <a:lstStyle/>
                    <a:p>
                      <a:r>
                        <a:rPr lang="en-GB" dirty="0"/>
                        <a:t>1205</a:t>
                      </a:r>
                    </a:p>
                  </a:txBody>
                  <a:tcPr/>
                </a:tc>
                <a:extLst>
                  <a:ext uri="{0D108BD9-81ED-4DB2-BD59-A6C34878D82A}">
                    <a16:rowId xmlns:a16="http://schemas.microsoft.com/office/drawing/2014/main" val="4142319234"/>
                  </a:ext>
                </a:extLst>
              </a:tr>
              <a:tr h="370840">
                <a:tc>
                  <a:txBody>
                    <a:bodyPr/>
                    <a:lstStyle/>
                    <a:p>
                      <a:r>
                        <a:rPr lang="en-GB" dirty="0"/>
                        <a:t>WENG_T09</a:t>
                      </a:r>
                    </a:p>
                  </a:txBody>
                  <a:tcPr/>
                </a:tc>
                <a:tc>
                  <a:txBody>
                    <a:bodyPr/>
                    <a:lstStyle/>
                    <a:p>
                      <a:r>
                        <a:rPr lang="en-GB" dirty="0"/>
                        <a:t>2018-05-18</a:t>
                      </a:r>
                    </a:p>
                  </a:txBody>
                  <a:tcPr/>
                </a:tc>
                <a:tc>
                  <a:txBody>
                    <a:bodyPr/>
                    <a:lstStyle/>
                    <a:p>
                      <a:r>
                        <a:rPr lang="en-GB" dirty="0"/>
                        <a:t>2018-10-27</a:t>
                      </a:r>
                    </a:p>
                  </a:txBody>
                  <a:tcPr/>
                </a:tc>
                <a:tc>
                  <a:txBody>
                    <a:bodyPr/>
                    <a:lstStyle/>
                    <a:p>
                      <a:r>
                        <a:rPr lang="en-GB" dirty="0"/>
                        <a:t>559</a:t>
                      </a:r>
                    </a:p>
                  </a:txBody>
                  <a:tcPr/>
                </a:tc>
                <a:extLst>
                  <a:ext uri="{0D108BD9-81ED-4DB2-BD59-A6C34878D82A}">
                    <a16:rowId xmlns:a16="http://schemas.microsoft.com/office/drawing/2014/main" val="2675571304"/>
                  </a:ext>
                </a:extLst>
              </a:tr>
            </a:tbl>
          </a:graphicData>
        </a:graphic>
      </p:graphicFrame>
    </p:spTree>
    <p:extLst>
      <p:ext uri="{BB962C8B-B14F-4D97-AF65-F5344CB8AC3E}">
        <p14:creationId xmlns:p14="http://schemas.microsoft.com/office/powerpoint/2010/main" val="209007315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A2AB-436D-448D-8C09-AC861B86CD88}"/>
              </a:ext>
            </a:extLst>
          </p:cNvPr>
          <p:cNvSpPr>
            <a:spLocks noGrp="1"/>
          </p:cNvSpPr>
          <p:nvPr>
            <p:ph type="title"/>
          </p:nvPr>
        </p:nvSpPr>
        <p:spPr>
          <a:xfrm>
            <a:off x="0" y="104190"/>
            <a:ext cx="10374284" cy="362055"/>
          </a:xfrm>
        </p:spPr>
        <p:txBody>
          <a:bodyPr/>
          <a:lstStyle/>
          <a:p>
            <a:r>
              <a:rPr lang="en-US" sz="2800">
                <a:solidFill>
                  <a:schemeClr val="tx1"/>
                </a:solidFill>
                <a:latin typeface="+mn-lt"/>
              </a:rPr>
              <a:t>Dataset Introduction</a:t>
            </a:r>
          </a:p>
        </p:txBody>
      </p:sp>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12</a:t>
            </a:fld>
            <a:endParaRPr lang="en-US" altLang="en-US"/>
          </a:p>
        </p:txBody>
      </p:sp>
      <p:sp>
        <p:nvSpPr>
          <p:cNvPr id="4" name="Text Placeholder 3">
            <a:extLst>
              <a:ext uri="{FF2B5EF4-FFF2-40B4-BE49-F238E27FC236}">
                <a16:creationId xmlns:a16="http://schemas.microsoft.com/office/drawing/2014/main" id="{7B96EBF1-41F8-451D-A951-44CAA3545CF2}"/>
              </a:ext>
            </a:extLst>
          </p:cNvPr>
          <p:cNvSpPr>
            <a:spLocks noGrp="1"/>
          </p:cNvSpPr>
          <p:nvPr>
            <p:ph type="body" sz="quarter" idx="11"/>
          </p:nvPr>
        </p:nvSpPr>
        <p:spPr>
          <a:xfrm>
            <a:off x="384131" y="632365"/>
            <a:ext cx="9833660" cy="2684767"/>
          </a:xfrm>
        </p:spPr>
        <p:txBody>
          <a:bodyPr>
            <a:noAutofit/>
          </a:bodyPr>
          <a:lstStyle/>
          <a:p>
            <a:r>
              <a:rPr lang="en-US" sz="1500" dirty="0">
                <a:solidFill>
                  <a:schemeClr val="tx1"/>
                </a:solidFill>
              </a:rPr>
              <a:t>Note that there may be some difference in the prevalent atmospheric conditions in the datasets due to details of the site and measurement periods, e.g.:</a:t>
            </a:r>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pic>
        <p:nvPicPr>
          <p:cNvPr id="4098" name="Picture 2">
            <a:extLst>
              <a:ext uri="{FF2B5EF4-FFF2-40B4-BE49-F238E27FC236}">
                <a16:creationId xmlns:a16="http://schemas.microsoft.com/office/drawing/2014/main" id="{522218A5-7C2F-4F10-9ED0-82DDE398E3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830" y="1325718"/>
            <a:ext cx="4467910" cy="228287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2D1D604-1ED7-48A4-988A-77A6CF11C1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471" y="1325717"/>
            <a:ext cx="4421319" cy="228287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3C646813-CC45-4F30-939D-52EECBFF5D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829" y="4117413"/>
            <a:ext cx="4477045" cy="2282873"/>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8240635B-4F01-42BC-9291-F1B3BD212C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6472" y="4117413"/>
            <a:ext cx="4421319" cy="2282873"/>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0D8AD51B-5175-4F43-A4A4-CD059BD9F00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9023" t="2086" r="851" b="86758"/>
          <a:stretch/>
        </p:blipFill>
        <p:spPr bwMode="auto">
          <a:xfrm>
            <a:off x="10374284" y="3428071"/>
            <a:ext cx="1211795" cy="689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89059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A2AB-436D-448D-8C09-AC861B86CD88}"/>
              </a:ext>
            </a:extLst>
          </p:cNvPr>
          <p:cNvSpPr>
            <a:spLocks noGrp="1"/>
          </p:cNvSpPr>
          <p:nvPr>
            <p:ph type="title"/>
          </p:nvPr>
        </p:nvSpPr>
        <p:spPr>
          <a:xfrm>
            <a:off x="0" y="104190"/>
            <a:ext cx="10374284" cy="362055"/>
          </a:xfrm>
        </p:spPr>
        <p:txBody>
          <a:bodyPr/>
          <a:lstStyle/>
          <a:p>
            <a:r>
              <a:rPr lang="en-US" sz="2800" dirty="0">
                <a:solidFill>
                  <a:schemeClr val="tx1"/>
                </a:solidFill>
                <a:latin typeface="+mn-lt"/>
              </a:rPr>
              <a:t>Dataset Introduction</a:t>
            </a:r>
          </a:p>
        </p:txBody>
      </p:sp>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13</a:t>
            </a:fld>
            <a:endParaRPr lang="en-US" altLang="en-US" dirty="0"/>
          </a:p>
        </p:txBody>
      </p:sp>
      <p:sp>
        <p:nvSpPr>
          <p:cNvPr id="4" name="Text Placeholder 3">
            <a:extLst>
              <a:ext uri="{FF2B5EF4-FFF2-40B4-BE49-F238E27FC236}">
                <a16:creationId xmlns:a16="http://schemas.microsoft.com/office/drawing/2014/main" id="{7B96EBF1-41F8-451D-A951-44CAA3545CF2}"/>
              </a:ext>
            </a:extLst>
          </p:cNvPr>
          <p:cNvSpPr>
            <a:spLocks noGrp="1"/>
          </p:cNvSpPr>
          <p:nvPr>
            <p:ph type="body" sz="quarter" idx="11"/>
          </p:nvPr>
        </p:nvSpPr>
        <p:spPr>
          <a:xfrm>
            <a:off x="384131" y="1031210"/>
            <a:ext cx="6730498" cy="4578774"/>
          </a:xfrm>
        </p:spPr>
        <p:txBody>
          <a:bodyPr>
            <a:normAutofit/>
          </a:bodyPr>
          <a:lstStyle/>
          <a:p>
            <a:pPr marL="342900" indent="-342900">
              <a:buFont typeface="Arial" panose="020B0604020202020204" pitchFamily="34" charset="0"/>
              <a:buChar char="•"/>
            </a:pPr>
            <a:r>
              <a:rPr lang="en-US" sz="2400" dirty="0">
                <a:solidFill>
                  <a:schemeClr val="tx1"/>
                </a:solidFill>
              </a:rPr>
              <a:t>Dataset will be made available through Kaggle</a:t>
            </a:r>
          </a:p>
          <a:p>
            <a:pPr marL="342900" indent="-342900">
              <a:buFont typeface="Arial" panose="020B0604020202020204" pitchFamily="34" charset="0"/>
              <a:buChar char="•"/>
            </a:pPr>
            <a:r>
              <a:rPr lang="en-US" sz="2400" dirty="0">
                <a:solidFill>
                  <a:schemeClr val="tx1"/>
                </a:solidFill>
              </a:rPr>
              <a:t>Platform used for hosting datasets and data science competitions</a:t>
            </a:r>
          </a:p>
          <a:p>
            <a:pPr marL="342900" indent="-342900">
              <a:buFont typeface="Arial" panose="020B0604020202020204" pitchFamily="34" charset="0"/>
              <a:buChar char="•"/>
            </a:pPr>
            <a:r>
              <a:rPr lang="en-US" sz="2400" dirty="0">
                <a:solidFill>
                  <a:schemeClr val="tx1"/>
                </a:solidFill>
              </a:rPr>
              <a:t>Designed for easy data exploration and documentation</a:t>
            </a:r>
          </a:p>
          <a:p>
            <a:pPr marL="342900" indent="-342900">
              <a:buFont typeface="Arial" panose="020B0604020202020204" pitchFamily="34" charset="0"/>
              <a:buChar char="•"/>
            </a:pPr>
            <a:r>
              <a:rPr lang="en-US" sz="2400" dirty="0">
                <a:solidFill>
                  <a:schemeClr val="tx1"/>
                </a:solidFill>
              </a:rPr>
              <a:t>Example scripts will be made available to help get started</a:t>
            </a:r>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pic>
        <p:nvPicPr>
          <p:cNvPr id="1026" name="Picture 2" descr="Kaggle - Wikipedia">
            <a:extLst>
              <a:ext uri="{FF2B5EF4-FFF2-40B4-BE49-F238E27FC236}">
                <a16:creationId xmlns:a16="http://schemas.microsoft.com/office/drawing/2014/main" id="{5570AF84-47EC-4F8F-BDDE-995D6F67B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2940" y="1809568"/>
            <a:ext cx="3912278" cy="15110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Graphical user interface, website&#10;&#10;Description automatically generated">
            <a:extLst>
              <a:ext uri="{FF2B5EF4-FFF2-40B4-BE49-F238E27FC236}">
                <a16:creationId xmlns:a16="http://schemas.microsoft.com/office/drawing/2014/main" id="{9775E9F9-0F1D-4694-AD20-1835614A69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131" y="3837393"/>
            <a:ext cx="11202371" cy="2552921"/>
          </a:xfrm>
          <a:prstGeom prst="rect">
            <a:avLst/>
          </a:prstGeom>
        </p:spPr>
      </p:pic>
    </p:spTree>
    <p:extLst>
      <p:ext uri="{BB962C8B-B14F-4D97-AF65-F5344CB8AC3E}">
        <p14:creationId xmlns:p14="http://schemas.microsoft.com/office/powerpoint/2010/main" val="65393162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A2AB-436D-448D-8C09-AC861B86CD88}"/>
              </a:ext>
            </a:extLst>
          </p:cNvPr>
          <p:cNvSpPr>
            <a:spLocks noGrp="1"/>
          </p:cNvSpPr>
          <p:nvPr>
            <p:ph type="title"/>
          </p:nvPr>
        </p:nvSpPr>
        <p:spPr>
          <a:xfrm>
            <a:off x="0" y="104190"/>
            <a:ext cx="10374284" cy="362055"/>
          </a:xfrm>
        </p:spPr>
        <p:txBody>
          <a:bodyPr/>
          <a:lstStyle/>
          <a:p>
            <a:r>
              <a:rPr lang="en-US" sz="2800" dirty="0">
                <a:solidFill>
                  <a:schemeClr val="tx1"/>
                </a:solidFill>
                <a:latin typeface="+mn-lt"/>
              </a:rPr>
              <a:t>Example Analysis</a:t>
            </a:r>
          </a:p>
        </p:txBody>
      </p:sp>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14</a:t>
            </a:fld>
            <a:endParaRPr lang="en-US" altLang="en-US" dirty="0"/>
          </a:p>
        </p:txBody>
      </p:sp>
      <p:sp>
        <p:nvSpPr>
          <p:cNvPr id="4" name="Text Placeholder 3">
            <a:extLst>
              <a:ext uri="{FF2B5EF4-FFF2-40B4-BE49-F238E27FC236}">
                <a16:creationId xmlns:a16="http://schemas.microsoft.com/office/drawing/2014/main" id="{7B96EBF1-41F8-451D-A951-44CAA3545CF2}"/>
              </a:ext>
            </a:extLst>
          </p:cNvPr>
          <p:cNvSpPr>
            <a:spLocks noGrp="1"/>
          </p:cNvSpPr>
          <p:nvPr>
            <p:ph type="body" sz="quarter" idx="11"/>
          </p:nvPr>
        </p:nvSpPr>
        <p:spPr>
          <a:xfrm>
            <a:off x="355600" y="1469024"/>
            <a:ext cx="4695899" cy="4946594"/>
          </a:xfrm>
        </p:spPr>
        <p:txBody>
          <a:bodyPr>
            <a:normAutofit fontScale="92500" lnSpcReduction="10000"/>
          </a:bodyPr>
          <a:lstStyle/>
          <a:p>
            <a:r>
              <a:rPr lang="en-US" sz="2400" dirty="0">
                <a:solidFill>
                  <a:schemeClr val="tx1"/>
                </a:solidFill>
              </a:rPr>
              <a:t>Using traditional binned power curve as a simple predictive model:</a:t>
            </a:r>
          </a:p>
          <a:p>
            <a:pPr marL="342900" indent="-342900">
              <a:buFont typeface="Arial" panose="020B0604020202020204" pitchFamily="34" charset="0"/>
              <a:buChar char="•"/>
            </a:pPr>
            <a:r>
              <a:rPr lang="en-US" sz="2400" dirty="0">
                <a:solidFill>
                  <a:schemeClr val="tx1"/>
                </a:solidFill>
              </a:rPr>
              <a:t>Calculate binned REWS power curve for a training site (e.g. TENGT01)</a:t>
            </a:r>
          </a:p>
          <a:p>
            <a:pPr marL="342900" indent="-342900">
              <a:buFont typeface="Arial" panose="020B0604020202020204" pitchFamily="34" charset="0"/>
              <a:buChar char="•"/>
            </a:pPr>
            <a:r>
              <a:rPr lang="en-US" sz="2400" dirty="0">
                <a:solidFill>
                  <a:schemeClr val="tx1"/>
                </a:solidFill>
              </a:rPr>
              <a:t>Use training site binned REWS power curve to make predictions for a test site (e.g. WENGT07) by interpolating the power curve on each 10 minute data point</a:t>
            </a:r>
          </a:p>
          <a:p>
            <a:pPr marL="342900" indent="-342900">
              <a:buFont typeface="Arial" panose="020B0604020202020204" pitchFamily="34" charset="0"/>
              <a:buChar char="•"/>
            </a:pPr>
            <a:endParaRPr lang="en-US" sz="2400" dirty="0">
              <a:solidFill>
                <a:schemeClr val="tx1"/>
              </a:solidFill>
            </a:endParaRPr>
          </a:p>
          <a:p>
            <a:r>
              <a:rPr lang="en-US" sz="2400" dirty="0">
                <a:solidFill>
                  <a:schemeClr val="tx1"/>
                </a:solidFill>
              </a:rPr>
              <a:t>This traditional approach provides a useful baseline against which to evaluate more advanced statistical modelling techniques such as machine learning.</a:t>
            </a:r>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pic>
        <p:nvPicPr>
          <p:cNvPr id="9218" name="Picture 2">
            <a:extLst>
              <a:ext uri="{FF2B5EF4-FFF2-40B4-BE49-F238E27FC236}">
                <a16:creationId xmlns:a16="http://schemas.microsoft.com/office/drawing/2014/main" id="{AAE20AA4-3C09-43DE-B198-530EABB10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1499" y="1469024"/>
            <a:ext cx="6758088" cy="444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63841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A2AB-436D-448D-8C09-AC861B86CD88}"/>
              </a:ext>
            </a:extLst>
          </p:cNvPr>
          <p:cNvSpPr>
            <a:spLocks noGrp="1"/>
          </p:cNvSpPr>
          <p:nvPr>
            <p:ph type="title"/>
          </p:nvPr>
        </p:nvSpPr>
        <p:spPr>
          <a:xfrm>
            <a:off x="0" y="104190"/>
            <a:ext cx="10374284" cy="362055"/>
          </a:xfrm>
        </p:spPr>
        <p:txBody>
          <a:bodyPr/>
          <a:lstStyle/>
          <a:p>
            <a:r>
              <a:rPr lang="en-US" sz="2800" dirty="0">
                <a:solidFill>
                  <a:schemeClr val="tx1"/>
                </a:solidFill>
                <a:latin typeface="+mn-lt"/>
              </a:rPr>
              <a:t>Example Analysis</a:t>
            </a:r>
          </a:p>
        </p:txBody>
      </p:sp>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15</a:t>
            </a:fld>
            <a:endParaRPr lang="en-US" altLang="en-US" dirty="0"/>
          </a:p>
        </p:txBody>
      </p:sp>
      <p:sp>
        <p:nvSpPr>
          <p:cNvPr id="4" name="Text Placeholder 3">
            <a:extLst>
              <a:ext uri="{FF2B5EF4-FFF2-40B4-BE49-F238E27FC236}">
                <a16:creationId xmlns:a16="http://schemas.microsoft.com/office/drawing/2014/main" id="{7B96EBF1-41F8-451D-A951-44CAA3545CF2}"/>
              </a:ext>
            </a:extLst>
          </p:cNvPr>
          <p:cNvSpPr>
            <a:spLocks noGrp="1"/>
          </p:cNvSpPr>
          <p:nvPr>
            <p:ph type="body" sz="quarter" idx="11"/>
          </p:nvPr>
        </p:nvSpPr>
        <p:spPr>
          <a:xfrm>
            <a:off x="355600" y="619314"/>
            <a:ext cx="10018684" cy="1712184"/>
          </a:xfrm>
        </p:spPr>
        <p:txBody>
          <a:bodyPr>
            <a:normAutofit/>
          </a:bodyPr>
          <a:lstStyle/>
          <a:p>
            <a:r>
              <a:rPr lang="en-US" sz="2400" dirty="0">
                <a:solidFill>
                  <a:schemeClr val="tx1"/>
                </a:solidFill>
              </a:rPr>
              <a:t>RES has trialed various Machine Learning modelling approaches on this data and has found that these approached can perform better than the traditional methods. e.g.:</a:t>
            </a:r>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7" name="Text Placeholder 3">
            <a:extLst>
              <a:ext uri="{FF2B5EF4-FFF2-40B4-BE49-F238E27FC236}">
                <a16:creationId xmlns:a16="http://schemas.microsoft.com/office/drawing/2014/main" id="{12DEE012-0821-43E7-B912-9E35384924D2}"/>
              </a:ext>
            </a:extLst>
          </p:cNvPr>
          <p:cNvSpPr txBox="1">
            <a:spLocks/>
          </p:cNvSpPr>
          <p:nvPr/>
        </p:nvSpPr>
        <p:spPr>
          <a:xfrm>
            <a:off x="355600" y="5053416"/>
            <a:ext cx="10018684" cy="109653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67"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67"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67"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67"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chemeClr val="tx1"/>
                </a:solidFill>
              </a:rPr>
              <a:t>Are there any other methods that we can find that are improvements and do better than the traditional methods of binned power curves and power deviations matrices?</a:t>
            </a:r>
          </a:p>
        </p:txBody>
      </p:sp>
      <p:graphicFrame>
        <p:nvGraphicFramePr>
          <p:cNvPr id="6" name="Table 7">
            <a:extLst>
              <a:ext uri="{FF2B5EF4-FFF2-40B4-BE49-F238E27FC236}">
                <a16:creationId xmlns:a16="http://schemas.microsoft.com/office/drawing/2014/main" id="{FC94BDE6-5CC2-4B56-9102-5840B00980A0}"/>
              </a:ext>
            </a:extLst>
          </p:cNvPr>
          <p:cNvGraphicFramePr>
            <a:graphicFrameLocks noGrp="1"/>
          </p:cNvGraphicFramePr>
          <p:nvPr>
            <p:extLst>
              <p:ext uri="{D42A27DB-BD31-4B8C-83A1-F6EECF244321}">
                <p14:modId xmlns:p14="http://schemas.microsoft.com/office/powerpoint/2010/main" val="2912514336"/>
              </p:ext>
            </p:extLst>
          </p:nvPr>
        </p:nvGraphicFramePr>
        <p:xfrm>
          <a:off x="1013029" y="2085991"/>
          <a:ext cx="10165941" cy="2686017"/>
        </p:xfrm>
        <a:graphic>
          <a:graphicData uri="http://schemas.openxmlformats.org/drawingml/2006/table">
            <a:tbl>
              <a:tblPr firstRow="1" bandRow="1">
                <a:tableStyleId>{5C22544A-7EE6-4342-B048-85BDC9FD1C3A}</a:tableStyleId>
              </a:tblPr>
              <a:tblGrid>
                <a:gridCol w="1389849">
                  <a:extLst>
                    <a:ext uri="{9D8B030D-6E8A-4147-A177-3AD203B41FA5}">
                      <a16:colId xmlns:a16="http://schemas.microsoft.com/office/drawing/2014/main" val="1470980880"/>
                    </a:ext>
                  </a:extLst>
                </a:gridCol>
                <a:gridCol w="904456">
                  <a:extLst>
                    <a:ext uri="{9D8B030D-6E8A-4147-A177-3AD203B41FA5}">
                      <a16:colId xmlns:a16="http://schemas.microsoft.com/office/drawing/2014/main" val="3297918161"/>
                    </a:ext>
                  </a:extLst>
                </a:gridCol>
                <a:gridCol w="1062212">
                  <a:extLst>
                    <a:ext uri="{9D8B030D-6E8A-4147-A177-3AD203B41FA5}">
                      <a16:colId xmlns:a16="http://schemas.microsoft.com/office/drawing/2014/main" val="3336757338"/>
                    </a:ext>
                  </a:extLst>
                </a:gridCol>
                <a:gridCol w="1112959">
                  <a:extLst>
                    <a:ext uri="{9D8B030D-6E8A-4147-A177-3AD203B41FA5}">
                      <a16:colId xmlns:a16="http://schemas.microsoft.com/office/drawing/2014/main" val="552607339"/>
                    </a:ext>
                  </a:extLst>
                </a:gridCol>
                <a:gridCol w="1015025">
                  <a:extLst>
                    <a:ext uri="{9D8B030D-6E8A-4147-A177-3AD203B41FA5}">
                      <a16:colId xmlns:a16="http://schemas.microsoft.com/office/drawing/2014/main" val="4093707740"/>
                    </a:ext>
                  </a:extLst>
                </a:gridCol>
                <a:gridCol w="1033088">
                  <a:extLst>
                    <a:ext uri="{9D8B030D-6E8A-4147-A177-3AD203B41FA5}">
                      <a16:colId xmlns:a16="http://schemas.microsoft.com/office/drawing/2014/main" val="997354494"/>
                    </a:ext>
                  </a:extLst>
                </a:gridCol>
                <a:gridCol w="1033088">
                  <a:extLst>
                    <a:ext uri="{9D8B030D-6E8A-4147-A177-3AD203B41FA5}">
                      <a16:colId xmlns:a16="http://schemas.microsoft.com/office/drawing/2014/main" val="1631067128"/>
                    </a:ext>
                  </a:extLst>
                </a:gridCol>
                <a:gridCol w="1033088">
                  <a:extLst>
                    <a:ext uri="{9D8B030D-6E8A-4147-A177-3AD203B41FA5}">
                      <a16:colId xmlns:a16="http://schemas.microsoft.com/office/drawing/2014/main" val="2610465825"/>
                    </a:ext>
                  </a:extLst>
                </a:gridCol>
                <a:gridCol w="1582176">
                  <a:extLst>
                    <a:ext uri="{9D8B030D-6E8A-4147-A177-3AD203B41FA5}">
                      <a16:colId xmlns:a16="http://schemas.microsoft.com/office/drawing/2014/main" val="203366214"/>
                    </a:ext>
                  </a:extLst>
                </a:gridCol>
              </a:tblGrid>
              <a:tr h="528117">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Model</a:t>
                      </a:r>
                    </a:p>
                    <a:p>
                      <a:endParaRPr lang="en-GB" dirty="0"/>
                    </a:p>
                  </a:txBody>
                  <a:tcPr anchor="ctr"/>
                </a:tc>
                <a:tc grid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RMSE (kW)</a:t>
                      </a:r>
                    </a:p>
                  </a:txBody>
                  <a:tcPr anchor="ctr"/>
                </a:tc>
                <a:tc hMerge="1">
                  <a:txBody>
                    <a:bodyPr/>
                    <a:lstStyle/>
                    <a:p>
                      <a:pPr algn="ctr"/>
                      <a:endParaRPr lang="en-GB" dirty="0"/>
                    </a:p>
                  </a:txBody>
                  <a:tcPr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dirty="0"/>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dirty="0"/>
                    </a:p>
                  </a:txBody>
                  <a:tcPr anchor="ctr"/>
                </a:tc>
                <a:extLst>
                  <a:ext uri="{0D108BD9-81ED-4DB2-BD59-A6C34878D82A}">
                    <a16:rowId xmlns:a16="http://schemas.microsoft.com/office/drawing/2014/main" val="1415720491"/>
                  </a:ext>
                </a:extLst>
              </a:tr>
              <a:tr h="456826">
                <a:tc vMerge="1">
                  <a:txBody>
                    <a:bodyPr/>
                    <a:lstStyle/>
                    <a:p>
                      <a:endParaRPr lang="en-GB"/>
                    </a:p>
                  </a:txBody>
                  <a:tcPr/>
                </a:tc>
                <a:tc>
                  <a:txBody>
                    <a:bodyPr/>
                    <a:lstStyle/>
                    <a:p>
                      <a:pPr algn="ctr"/>
                      <a:r>
                        <a:rPr lang="en-GB" sz="1400" dirty="0"/>
                        <a:t>Training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t>TENG_T01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t>TENG_T01</a:t>
                      </a:r>
                    </a:p>
                  </a:txBody>
                  <a:tcPr anchor="ctr"/>
                </a:tc>
                <a:tc>
                  <a:txBody>
                    <a:bodyPr/>
                    <a:lstStyle/>
                    <a:p>
                      <a:pPr algn="ctr"/>
                      <a:r>
                        <a:rPr lang="en-GB" sz="1400" dirty="0"/>
                        <a:t>WENG_T09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t>WENG_T07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t>WENG_T07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t>WENG_T09</a:t>
                      </a: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t>Average</a:t>
                      </a:r>
                    </a:p>
                  </a:txBody>
                  <a:tcPr anchor="ctr"/>
                </a:tc>
                <a:extLst>
                  <a:ext uri="{0D108BD9-81ED-4DB2-BD59-A6C34878D82A}">
                    <a16:rowId xmlns:a16="http://schemas.microsoft.com/office/drawing/2014/main" val="2607652852"/>
                  </a:ext>
                </a:extLst>
              </a:tr>
              <a:tr h="456826">
                <a:tc vMerge="1">
                  <a:txBody>
                    <a:bodyPr/>
                    <a:lstStyle/>
                    <a:p>
                      <a:endParaRPr lang="en-GB" dirty="0"/>
                    </a:p>
                  </a:txBody>
                  <a:tcPr/>
                </a:tc>
                <a:tc>
                  <a:txBody>
                    <a:bodyPr/>
                    <a:lstStyle/>
                    <a:p>
                      <a:pPr algn="ctr"/>
                      <a:r>
                        <a:rPr lang="en-GB" sz="1400" dirty="0"/>
                        <a:t>Testing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t>WENG_T07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t>WENG_T09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t>WENG_T07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t>WENG_T09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t>TENG_T01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t>TENG_T01</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400" dirty="0"/>
                    </a:p>
                  </a:txBody>
                  <a:tcPr anchor="ctr"/>
                </a:tc>
                <a:extLst>
                  <a:ext uri="{0D108BD9-81ED-4DB2-BD59-A6C34878D82A}">
                    <a16:rowId xmlns:a16="http://schemas.microsoft.com/office/drawing/2014/main" val="674814191"/>
                  </a:ext>
                </a:extLst>
              </a:tr>
              <a:tr h="512337">
                <a:tc gridSpan="2">
                  <a:txBody>
                    <a:bodyPr/>
                    <a:lstStyle/>
                    <a:p>
                      <a:pPr algn="ctr"/>
                      <a:r>
                        <a:rPr lang="en-GB" dirty="0"/>
                        <a:t>Traditional Method</a:t>
                      </a:r>
                    </a:p>
                  </a:txBody>
                  <a:tcPr anchor="ctr"/>
                </a:tc>
                <a:tc hMerge="1">
                  <a:txBody>
                    <a:bodyPr/>
                    <a:lstStyle/>
                    <a:p>
                      <a:endParaRPr lang="en-GB" dirty="0"/>
                    </a:p>
                  </a:txBody>
                  <a:tcPr/>
                </a:tc>
                <a:tc>
                  <a:txBody>
                    <a:bodyPr/>
                    <a:lstStyle/>
                    <a:p>
                      <a:pPr algn="ctr"/>
                      <a:r>
                        <a:rPr lang="en-GB" dirty="0"/>
                        <a:t>97</a:t>
                      </a:r>
                    </a:p>
                  </a:txBody>
                  <a:tcPr anchor="ctr"/>
                </a:tc>
                <a:tc>
                  <a:txBody>
                    <a:bodyPr/>
                    <a:lstStyle/>
                    <a:p>
                      <a:pPr algn="ctr"/>
                      <a:r>
                        <a:rPr lang="en-GB" dirty="0"/>
                        <a:t>79</a:t>
                      </a:r>
                    </a:p>
                  </a:txBody>
                  <a:tcPr anchor="ctr"/>
                </a:tc>
                <a:tc>
                  <a:txBody>
                    <a:bodyPr/>
                    <a:lstStyle/>
                    <a:p>
                      <a:pPr algn="ctr"/>
                      <a:r>
                        <a:rPr lang="en-GB" dirty="0"/>
                        <a:t>81</a:t>
                      </a:r>
                    </a:p>
                  </a:txBody>
                  <a:tcPr anchor="ctr"/>
                </a:tc>
                <a:tc>
                  <a:txBody>
                    <a:bodyPr/>
                    <a:lstStyle/>
                    <a:p>
                      <a:pPr algn="ctr"/>
                      <a:r>
                        <a:rPr lang="en-GB" dirty="0"/>
                        <a:t>64</a:t>
                      </a:r>
                    </a:p>
                  </a:txBody>
                  <a:tcPr anchor="ctr"/>
                </a:tc>
                <a:tc>
                  <a:txBody>
                    <a:bodyPr/>
                    <a:lstStyle/>
                    <a:p>
                      <a:pPr algn="ctr"/>
                      <a:r>
                        <a:rPr lang="en-GB" dirty="0"/>
                        <a:t>94</a:t>
                      </a:r>
                    </a:p>
                  </a:txBody>
                  <a:tcPr anchor="ctr"/>
                </a:tc>
                <a:tc>
                  <a:txBody>
                    <a:bodyPr/>
                    <a:lstStyle/>
                    <a:p>
                      <a:pPr algn="ctr"/>
                      <a:r>
                        <a:rPr lang="en-GB" dirty="0"/>
                        <a:t>97</a:t>
                      </a:r>
                    </a:p>
                  </a:txBody>
                  <a:tcPr anchor="ctr"/>
                </a:tc>
                <a:tc>
                  <a:txBody>
                    <a:bodyPr/>
                    <a:lstStyle/>
                    <a:p>
                      <a:pPr algn="ctr"/>
                      <a:r>
                        <a:rPr lang="en-GB" dirty="0"/>
                        <a:t>85</a:t>
                      </a:r>
                    </a:p>
                  </a:txBody>
                  <a:tcPr anchor="ctr"/>
                </a:tc>
                <a:extLst>
                  <a:ext uri="{0D108BD9-81ED-4DB2-BD59-A6C34878D82A}">
                    <a16:rowId xmlns:a16="http://schemas.microsoft.com/office/drawing/2014/main" val="1472894137"/>
                  </a:ext>
                </a:extLst>
              </a:tr>
              <a:tr h="731911">
                <a:tc gridSpan="2">
                  <a:txBody>
                    <a:bodyPr/>
                    <a:lstStyle/>
                    <a:p>
                      <a:pPr algn="ctr"/>
                      <a:r>
                        <a:rPr lang="en-GB" dirty="0"/>
                        <a:t>RES ML Model</a:t>
                      </a:r>
                    </a:p>
                  </a:txBody>
                  <a:tcPr anchor="ctr"/>
                </a:tc>
                <a:tc hMerge="1">
                  <a:txBody>
                    <a:bodyPr/>
                    <a:lstStyle/>
                    <a:p>
                      <a:endParaRPr lang="en-GB" dirty="0"/>
                    </a:p>
                  </a:txBody>
                  <a:tcPr/>
                </a:tc>
                <a:tc>
                  <a:txBody>
                    <a:bodyPr/>
                    <a:lstStyle/>
                    <a:p>
                      <a:pPr algn="ctr"/>
                      <a:r>
                        <a:rPr lang="en-GB" dirty="0"/>
                        <a:t>88</a:t>
                      </a:r>
                    </a:p>
                  </a:txBody>
                  <a:tcPr anchor="ctr"/>
                </a:tc>
                <a:tc>
                  <a:txBody>
                    <a:bodyPr/>
                    <a:lstStyle/>
                    <a:p>
                      <a:pPr algn="ctr"/>
                      <a:r>
                        <a:rPr lang="en-GB" dirty="0"/>
                        <a:t>87</a:t>
                      </a:r>
                    </a:p>
                  </a:txBody>
                  <a:tcPr anchor="ctr"/>
                </a:tc>
                <a:tc>
                  <a:txBody>
                    <a:bodyPr/>
                    <a:lstStyle/>
                    <a:p>
                      <a:pPr algn="ctr"/>
                      <a:r>
                        <a:rPr lang="en-GB" dirty="0"/>
                        <a:t>30</a:t>
                      </a:r>
                    </a:p>
                  </a:txBody>
                  <a:tcPr anchor="ctr"/>
                </a:tc>
                <a:tc>
                  <a:txBody>
                    <a:bodyPr/>
                    <a:lstStyle/>
                    <a:p>
                      <a:pPr algn="ctr"/>
                      <a:r>
                        <a:rPr lang="en-GB" dirty="0"/>
                        <a:t>30</a:t>
                      </a:r>
                    </a:p>
                  </a:txBody>
                  <a:tcPr anchor="ctr"/>
                </a:tc>
                <a:tc>
                  <a:txBody>
                    <a:bodyPr/>
                    <a:lstStyle/>
                    <a:p>
                      <a:pPr algn="ctr"/>
                      <a:r>
                        <a:rPr lang="en-GB" dirty="0"/>
                        <a:t>97</a:t>
                      </a:r>
                    </a:p>
                  </a:txBody>
                  <a:tcPr anchor="ctr"/>
                </a:tc>
                <a:tc>
                  <a:txBody>
                    <a:bodyPr/>
                    <a:lstStyle/>
                    <a:p>
                      <a:pPr algn="ctr"/>
                      <a:r>
                        <a:rPr lang="en-GB" dirty="0"/>
                        <a:t>97</a:t>
                      </a:r>
                    </a:p>
                  </a:txBody>
                  <a:tcPr anchor="ctr"/>
                </a:tc>
                <a:tc>
                  <a:txBody>
                    <a:bodyPr/>
                    <a:lstStyle/>
                    <a:p>
                      <a:pPr algn="ctr"/>
                      <a:r>
                        <a:rPr lang="en-GB" dirty="0"/>
                        <a:t>72</a:t>
                      </a:r>
                    </a:p>
                  </a:txBody>
                  <a:tcPr anchor="ctr"/>
                </a:tc>
                <a:extLst>
                  <a:ext uri="{0D108BD9-81ED-4DB2-BD59-A6C34878D82A}">
                    <a16:rowId xmlns:a16="http://schemas.microsoft.com/office/drawing/2014/main" val="809324173"/>
                  </a:ext>
                </a:extLst>
              </a:tr>
            </a:tbl>
          </a:graphicData>
        </a:graphic>
      </p:graphicFrame>
    </p:spTree>
    <p:extLst>
      <p:ext uri="{BB962C8B-B14F-4D97-AF65-F5344CB8AC3E}">
        <p14:creationId xmlns:p14="http://schemas.microsoft.com/office/powerpoint/2010/main" val="310048629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A2AB-436D-448D-8C09-AC861B86CD88}"/>
              </a:ext>
            </a:extLst>
          </p:cNvPr>
          <p:cNvSpPr>
            <a:spLocks noGrp="1"/>
          </p:cNvSpPr>
          <p:nvPr>
            <p:ph type="title"/>
          </p:nvPr>
        </p:nvSpPr>
        <p:spPr>
          <a:xfrm>
            <a:off x="0" y="104190"/>
            <a:ext cx="10374284" cy="362055"/>
          </a:xfrm>
        </p:spPr>
        <p:txBody>
          <a:bodyPr/>
          <a:lstStyle/>
          <a:p>
            <a:r>
              <a:rPr lang="en-US" sz="2800" dirty="0">
                <a:solidFill>
                  <a:schemeClr val="tx1"/>
                </a:solidFill>
                <a:latin typeface="+mn-lt"/>
              </a:rPr>
              <a:t>Indicative Timeline</a:t>
            </a:r>
          </a:p>
        </p:txBody>
      </p:sp>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16</a:t>
            </a:fld>
            <a:endParaRPr lang="en-US" altLang="en-US" dirty="0"/>
          </a:p>
        </p:txBody>
      </p:sp>
      <p:sp>
        <p:nvSpPr>
          <p:cNvPr id="4" name="Text Placeholder 3">
            <a:extLst>
              <a:ext uri="{FF2B5EF4-FFF2-40B4-BE49-F238E27FC236}">
                <a16:creationId xmlns:a16="http://schemas.microsoft.com/office/drawing/2014/main" id="{7B96EBF1-41F8-451D-A951-44CAA3545CF2}"/>
              </a:ext>
            </a:extLst>
          </p:cNvPr>
          <p:cNvSpPr>
            <a:spLocks noGrp="1"/>
          </p:cNvSpPr>
          <p:nvPr>
            <p:ph type="body" sz="quarter" idx="11"/>
          </p:nvPr>
        </p:nvSpPr>
        <p:spPr>
          <a:xfrm>
            <a:off x="355600" y="619313"/>
            <a:ext cx="10018684" cy="4990911"/>
          </a:xfrm>
        </p:spPr>
        <p:txBody>
          <a:bodyPr>
            <a:normAutofit/>
          </a:bodyPr>
          <a:lstStyle/>
          <a:p>
            <a:r>
              <a:rPr lang="en-US" sz="3600" dirty="0">
                <a:solidFill>
                  <a:schemeClr val="tx1"/>
                </a:solidFill>
              </a:rPr>
              <a:t>CFARS Consultation – April 2021</a:t>
            </a:r>
          </a:p>
          <a:p>
            <a:endParaRPr lang="en-US" sz="3600" dirty="0">
              <a:solidFill>
                <a:schemeClr val="tx1"/>
              </a:solidFill>
            </a:endParaRPr>
          </a:p>
          <a:p>
            <a:r>
              <a:rPr lang="en-US" sz="3600" dirty="0">
                <a:solidFill>
                  <a:schemeClr val="tx1"/>
                </a:solidFill>
              </a:rPr>
              <a:t>Release of Kaggle Dataset – May 2021</a:t>
            </a:r>
          </a:p>
          <a:p>
            <a:endParaRPr lang="en-US" sz="3600" dirty="0">
              <a:solidFill>
                <a:schemeClr val="tx1"/>
              </a:solidFill>
            </a:endParaRPr>
          </a:p>
          <a:p>
            <a:r>
              <a:rPr lang="en-US" sz="3600" dirty="0">
                <a:solidFill>
                  <a:schemeClr val="tx1"/>
                </a:solidFill>
              </a:rPr>
              <a:t>Participants share results at CFARS – August 2021</a:t>
            </a:r>
          </a:p>
          <a:p>
            <a:endParaRPr lang="en-US" sz="2400" dirty="0">
              <a:solidFill>
                <a:schemeClr val="tx1"/>
              </a:solidFill>
            </a:endParaRPr>
          </a:p>
          <a:p>
            <a:endParaRPr lang="en-US" sz="2400" dirty="0">
              <a:solidFill>
                <a:schemeClr val="tx1"/>
              </a:solidFill>
            </a:endParaRPr>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spTree>
    <p:extLst>
      <p:ext uri="{BB962C8B-B14F-4D97-AF65-F5344CB8AC3E}">
        <p14:creationId xmlns:p14="http://schemas.microsoft.com/office/powerpoint/2010/main" val="70312576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A2AB-436D-448D-8C09-AC861B86CD88}"/>
              </a:ext>
            </a:extLst>
          </p:cNvPr>
          <p:cNvSpPr>
            <a:spLocks noGrp="1"/>
          </p:cNvSpPr>
          <p:nvPr>
            <p:ph type="title"/>
          </p:nvPr>
        </p:nvSpPr>
        <p:spPr>
          <a:xfrm>
            <a:off x="0" y="104190"/>
            <a:ext cx="10374284" cy="362055"/>
          </a:xfrm>
        </p:spPr>
        <p:txBody>
          <a:bodyPr/>
          <a:lstStyle/>
          <a:p>
            <a:r>
              <a:rPr lang="en-US" sz="2800" dirty="0">
                <a:solidFill>
                  <a:schemeClr val="tx1"/>
                </a:solidFill>
                <a:latin typeface="+mn-lt"/>
              </a:rPr>
              <a:t>Key Questions For Breakout</a:t>
            </a:r>
          </a:p>
        </p:txBody>
      </p:sp>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17</a:t>
            </a:fld>
            <a:endParaRPr lang="en-US" altLang="en-US" dirty="0"/>
          </a:p>
        </p:txBody>
      </p:sp>
      <p:sp>
        <p:nvSpPr>
          <p:cNvPr id="4" name="Text Placeholder 3">
            <a:extLst>
              <a:ext uri="{FF2B5EF4-FFF2-40B4-BE49-F238E27FC236}">
                <a16:creationId xmlns:a16="http://schemas.microsoft.com/office/drawing/2014/main" id="{7B96EBF1-41F8-451D-A951-44CAA3545CF2}"/>
              </a:ext>
            </a:extLst>
          </p:cNvPr>
          <p:cNvSpPr>
            <a:spLocks noGrp="1"/>
          </p:cNvSpPr>
          <p:nvPr>
            <p:ph type="body" sz="quarter" idx="11"/>
          </p:nvPr>
        </p:nvSpPr>
        <p:spPr>
          <a:xfrm>
            <a:off x="384130" y="1031210"/>
            <a:ext cx="9836195" cy="5384408"/>
          </a:xfrm>
        </p:spPr>
        <p:txBody>
          <a:bodyPr>
            <a:normAutofit/>
          </a:bodyPr>
          <a:lstStyle/>
          <a:p>
            <a:r>
              <a:rPr lang="en-US" sz="2400" dirty="0">
                <a:solidFill>
                  <a:schemeClr val="tx1"/>
                </a:solidFill>
              </a:rPr>
              <a:t>We want to use the breakout session tomorrow to help define the Kaggle exercise:</a:t>
            </a:r>
          </a:p>
          <a:p>
            <a:endParaRPr lang="en-US" sz="2400" dirty="0">
              <a:solidFill>
                <a:schemeClr val="tx1"/>
              </a:solidFill>
            </a:endParaRPr>
          </a:p>
          <a:p>
            <a:pPr marL="457200" indent="-457200">
              <a:buFont typeface="+mj-lt"/>
              <a:buAutoNum type="arabicPeriod"/>
            </a:pPr>
            <a:r>
              <a:rPr lang="en-US" sz="2400" dirty="0">
                <a:solidFill>
                  <a:schemeClr val="tx1"/>
                </a:solidFill>
              </a:rPr>
              <a:t>Dataset introduction and feedback</a:t>
            </a:r>
          </a:p>
          <a:p>
            <a:pPr marL="457200" indent="-457200">
              <a:buFont typeface="+mj-lt"/>
              <a:buAutoNum type="arabicPeriod"/>
            </a:pPr>
            <a:r>
              <a:rPr lang="en-US" sz="2400" dirty="0">
                <a:solidFill>
                  <a:schemeClr val="tx1"/>
                </a:solidFill>
              </a:rPr>
              <a:t>How should we do the exercise?</a:t>
            </a:r>
          </a:p>
          <a:p>
            <a:pPr marL="457200" indent="-457200">
              <a:buFont typeface="+mj-lt"/>
              <a:buAutoNum type="arabicPeriod"/>
            </a:pPr>
            <a:r>
              <a:rPr lang="en-US" sz="2400" dirty="0">
                <a:solidFill>
                  <a:schemeClr val="tx1"/>
                </a:solidFill>
              </a:rPr>
              <a:t>What metrics should be used? </a:t>
            </a:r>
          </a:p>
          <a:p>
            <a:pPr marL="457200" indent="-457200">
              <a:buFont typeface="+mj-lt"/>
              <a:buAutoNum type="arabicPeriod"/>
            </a:pPr>
            <a:r>
              <a:rPr lang="en-US" sz="2400" dirty="0">
                <a:solidFill>
                  <a:schemeClr val="tx1"/>
                </a:solidFill>
              </a:rPr>
              <a:t>Cross Validation methodology?</a:t>
            </a:r>
          </a:p>
          <a:p>
            <a:pPr marL="457200" indent="-457200">
              <a:buFont typeface="+mj-lt"/>
              <a:buAutoNum type="arabicPeriod"/>
            </a:pPr>
            <a:r>
              <a:rPr lang="en-US" sz="2400" dirty="0">
                <a:solidFill>
                  <a:schemeClr val="tx1"/>
                </a:solidFill>
              </a:rPr>
              <a:t>Are there any other comparable data sets available that CFARS members could contribute? (i.e. Two sites with same turbine model measured by same LiDAR in same configuration)</a:t>
            </a:r>
          </a:p>
          <a:p>
            <a:pPr marL="457200" indent="-457200">
              <a:buFont typeface="+mj-lt"/>
              <a:buAutoNum type="arabicPeriod"/>
            </a:pPr>
            <a:endParaRPr lang="en-US" sz="2400" dirty="0">
              <a:solidFill>
                <a:schemeClr val="tx1"/>
              </a:solidFill>
            </a:endParaRPr>
          </a:p>
          <a:p>
            <a:pPr marL="457200" indent="-457200">
              <a:buFont typeface="+mj-lt"/>
              <a:buAutoNum type="arabicPeriod"/>
            </a:pPr>
            <a:endParaRPr lang="en-US" sz="2400" dirty="0">
              <a:solidFill>
                <a:schemeClr val="tx1"/>
              </a:solidFill>
            </a:endParaRPr>
          </a:p>
          <a:p>
            <a:pPr marL="457200" indent="-457200">
              <a:buFont typeface="+mj-lt"/>
              <a:buAutoNum type="arabicPeriod"/>
            </a:pPr>
            <a:endParaRPr lang="en-US" sz="2400" dirty="0">
              <a:solidFill>
                <a:schemeClr val="tx1"/>
              </a:solidFill>
            </a:endParaRPr>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spTree>
    <p:extLst>
      <p:ext uri="{BB962C8B-B14F-4D97-AF65-F5344CB8AC3E}">
        <p14:creationId xmlns:p14="http://schemas.microsoft.com/office/powerpoint/2010/main" val="366967310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E6A1CD-5082-4EC2-BB65-0D328D0BD6CD}"/>
              </a:ext>
            </a:extLst>
          </p:cNvPr>
          <p:cNvSpPr/>
          <p:nvPr/>
        </p:nvSpPr>
        <p:spPr>
          <a:xfrm>
            <a:off x="0" y="6781800"/>
            <a:ext cx="12192000" cy="90268"/>
          </a:xfrm>
          <a:prstGeom prst="rect">
            <a:avLst/>
          </a:prstGeom>
          <a:solidFill>
            <a:srgbClr val="F374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30" name="Text Box 11">
            <a:extLst>
              <a:ext uri="{FF2B5EF4-FFF2-40B4-BE49-F238E27FC236}">
                <a16:creationId xmlns:a16="http://schemas.microsoft.com/office/drawing/2014/main" id="{B7B9ADC8-EC6E-48A5-AD75-E9C020C30610}"/>
              </a:ext>
            </a:extLst>
          </p:cNvPr>
          <p:cNvSpPr txBox="1">
            <a:spLocks noChangeArrowheads="1"/>
          </p:cNvSpPr>
          <p:nvPr/>
        </p:nvSpPr>
        <p:spPr bwMode="auto">
          <a:xfrm>
            <a:off x="1356804" y="676216"/>
            <a:ext cx="8839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189" indent="152396"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377" indent="304792"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566" indent="457189"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754" indent="609585"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3047924" algn="l" defTabSz="1219170" rtl="0" eaLnBrk="1" latinLnBrk="0" hangingPunct="1">
              <a:defRPr kern="1200">
                <a:solidFill>
                  <a:schemeClr val="tx1"/>
                </a:solidFill>
                <a:latin typeface="Arial" panose="020B0604020202020204" pitchFamily="34" charset="0"/>
                <a:ea typeface="+mn-ea"/>
                <a:cs typeface="+mn-cs"/>
              </a:defRPr>
            </a:lvl6pPr>
            <a:lvl7pPr marL="3657509" algn="l" defTabSz="1219170" rtl="0" eaLnBrk="1" latinLnBrk="0" hangingPunct="1">
              <a:defRPr kern="1200">
                <a:solidFill>
                  <a:schemeClr val="tx1"/>
                </a:solidFill>
                <a:latin typeface="Arial" panose="020B0604020202020204" pitchFamily="34" charset="0"/>
                <a:ea typeface="+mn-ea"/>
                <a:cs typeface="+mn-cs"/>
              </a:defRPr>
            </a:lvl7pPr>
            <a:lvl8pPr marL="4267093" algn="l" defTabSz="1219170" rtl="0" eaLnBrk="1" latinLnBrk="0" hangingPunct="1">
              <a:defRPr kern="1200">
                <a:solidFill>
                  <a:schemeClr val="tx1"/>
                </a:solidFill>
                <a:latin typeface="Arial" panose="020B0604020202020204" pitchFamily="34" charset="0"/>
                <a:ea typeface="+mn-ea"/>
                <a:cs typeface="+mn-cs"/>
              </a:defRPr>
            </a:lvl8pPr>
            <a:lvl9pPr marL="4876678" algn="l" defTabSz="1219170" rtl="0" eaLnBrk="1" latinLnBrk="0" hangingPunct="1">
              <a:defRPr kern="1200">
                <a:solidFill>
                  <a:schemeClr val="tx1"/>
                </a:solidFill>
                <a:latin typeface="Arial" panose="020B0604020202020204" pitchFamily="34" charset="0"/>
                <a:ea typeface="+mn-ea"/>
                <a:cs typeface="+mn-cs"/>
              </a:defRPr>
            </a:lvl9pPr>
          </a:lstStyle>
          <a:p>
            <a:pPr algn="ctr" eaLnBrk="1" hangingPunct="1">
              <a:spcBef>
                <a:spcPct val="0"/>
              </a:spcBef>
              <a:spcAft>
                <a:spcPts val="1200"/>
              </a:spcAft>
              <a:buFont typeface="Arial" panose="020B0604020202020204" pitchFamily="34" charset="0"/>
              <a:buNone/>
            </a:pPr>
            <a:r>
              <a:rPr lang="en-GB" altLang="en-US" sz="4800" b="1" dirty="0">
                <a:latin typeface="+mn-lt"/>
              </a:rPr>
              <a:t>Thank You!</a:t>
            </a:r>
          </a:p>
          <a:p>
            <a:pPr algn="ctr" eaLnBrk="1" hangingPunct="1">
              <a:spcBef>
                <a:spcPct val="0"/>
              </a:spcBef>
              <a:spcAft>
                <a:spcPts val="1200"/>
              </a:spcAft>
              <a:buFont typeface="Arial" panose="020B0604020202020204" pitchFamily="34" charset="0"/>
              <a:buNone/>
            </a:pPr>
            <a:endParaRPr lang="en-GB" altLang="en-US" sz="4800" b="1" dirty="0">
              <a:latin typeface="+mn-lt"/>
            </a:endParaRPr>
          </a:p>
          <a:p>
            <a:pPr algn="ctr" eaLnBrk="1" hangingPunct="1">
              <a:spcBef>
                <a:spcPct val="0"/>
              </a:spcBef>
              <a:spcAft>
                <a:spcPts val="1200"/>
              </a:spcAft>
              <a:buFont typeface="Arial" panose="020B0604020202020204" pitchFamily="34" charset="0"/>
              <a:buNone/>
            </a:pPr>
            <a:r>
              <a:rPr lang="en-GB" altLang="en-US" sz="4800" b="1" dirty="0">
                <a:latin typeface="+mn-lt"/>
              </a:rPr>
              <a:t>Any Questions?</a:t>
            </a:r>
          </a:p>
          <a:p>
            <a:pPr algn="r" eaLnBrk="1" hangingPunct="1">
              <a:spcBef>
                <a:spcPct val="0"/>
              </a:spcBef>
              <a:spcAft>
                <a:spcPts val="1200"/>
              </a:spcAft>
              <a:buFont typeface="Arial" panose="020B0604020202020204" pitchFamily="34" charset="0"/>
              <a:buNone/>
            </a:pPr>
            <a:endParaRPr lang="en-GB" altLang="en-US" sz="4800" b="1" dirty="0">
              <a:latin typeface="+mn-lt"/>
            </a:endParaRPr>
          </a:p>
          <a:p>
            <a:pPr algn="r" eaLnBrk="1" hangingPunct="1">
              <a:spcBef>
                <a:spcPct val="0"/>
              </a:spcBef>
              <a:spcAft>
                <a:spcPts val="1200"/>
              </a:spcAft>
              <a:buFont typeface="Arial" panose="020B0604020202020204" pitchFamily="34" charset="0"/>
              <a:buNone/>
            </a:pPr>
            <a:endParaRPr lang="en-GB" altLang="en-US" sz="2400" b="1" dirty="0">
              <a:latin typeface="+mn-lt"/>
            </a:endParaRPr>
          </a:p>
        </p:txBody>
      </p:sp>
    </p:spTree>
    <p:extLst>
      <p:ext uri="{BB962C8B-B14F-4D97-AF65-F5344CB8AC3E}">
        <p14:creationId xmlns:p14="http://schemas.microsoft.com/office/powerpoint/2010/main" val="31466620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A2AB-436D-448D-8C09-AC861B86CD88}"/>
              </a:ext>
            </a:extLst>
          </p:cNvPr>
          <p:cNvSpPr>
            <a:spLocks noGrp="1"/>
          </p:cNvSpPr>
          <p:nvPr>
            <p:ph type="title"/>
          </p:nvPr>
        </p:nvSpPr>
        <p:spPr>
          <a:xfrm>
            <a:off x="0" y="104190"/>
            <a:ext cx="10374284" cy="362055"/>
          </a:xfrm>
        </p:spPr>
        <p:txBody>
          <a:bodyPr/>
          <a:lstStyle/>
          <a:p>
            <a:r>
              <a:rPr lang="en-US" sz="2800" dirty="0">
                <a:solidFill>
                  <a:schemeClr val="tx1"/>
                </a:solidFill>
                <a:latin typeface="+mn-lt"/>
              </a:rPr>
              <a:t>Future Work</a:t>
            </a:r>
          </a:p>
        </p:txBody>
      </p:sp>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19</a:t>
            </a:fld>
            <a:endParaRPr lang="en-US" altLang="en-US" dirty="0"/>
          </a:p>
        </p:txBody>
      </p:sp>
      <p:sp>
        <p:nvSpPr>
          <p:cNvPr id="4" name="Text Placeholder 3">
            <a:extLst>
              <a:ext uri="{FF2B5EF4-FFF2-40B4-BE49-F238E27FC236}">
                <a16:creationId xmlns:a16="http://schemas.microsoft.com/office/drawing/2014/main" id="{7B96EBF1-41F8-451D-A951-44CAA3545CF2}"/>
              </a:ext>
            </a:extLst>
          </p:cNvPr>
          <p:cNvSpPr>
            <a:spLocks noGrp="1"/>
          </p:cNvSpPr>
          <p:nvPr>
            <p:ph type="body" sz="quarter" idx="11"/>
          </p:nvPr>
        </p:nvSpPr>
        <p:spPr>
          <a:xfrm>
            <a:off x="384130" y="1031210"/>
            <a:ext cx="7397997" cy="4442535"/>
          </a:xfrm>
        </p:spPr>
        <p:txBody>
          <a:bodyPr>
            <a:normAutofit/>
          </a:bodyPr>
          <a:lstStyle/>
          <a:p>
            <a:pPr marL="342900" indent="-342900">
              <a:buFont typeface="Arial" panose="020B0604020202020204" pitchFamily="34" charset="0"/>
              <a:buChar char="•"/>
            </a:pPr>
            <a:r>
              <a:rPr lang="en-US" sz="2400" dirty="0">
                <a:solidFill>
                  <a:schemeClr val="tx1"/>
                </a:solidFill>
              </a:rPr>
              <a:t>Can we get the industry and OEMs interested and involved in this approach? Collaboration / open sourcing findings?</a:t>
            </a:r>
          </a:p>
          <a:p>
            <a:pPr marL="342900" indent="-342900">
              <a:buFont typeface="Arial" panose="020B0604020202020204" pitchFamily="34" charset="0"/>
              <a:buChar char="•"/>
            </a:pPr>
            <a:r>
              <a:rPr lang="en-US" sz="2400" dirty="0">
                <a:solidFill>
                  <a:schemeClr val="tx1"/>
                </a:solidFill>
              </a:rPr>
              <a:t>Can we carry out more experiments with different turbine models to keep on testing and improving this method?</a:t>
            </a:r>
          </a:p>
          <a:p>
            <a:pPr marL="342900" indent="-342900">
              <a:buFont typeface="Arial" panose="020B0604020202020204" pitchFamily="34" charset="0"/>
              <a:buChar char="•"/>
            </a:pPr>
            <a:r>
              <a:rPr lang="en-US" sz="2400" dirty="0">
                <a:solidFill>
                  <a:schemeClr val="tx1"/>
                </a:solidFill>
              </a:rPr>
              <a:t>Will this become more relevant as rotor size increases?</a:t>
            </a:r>
          </a:p>
          <a:p>
            <a:pPr marL="342900" indent="-342900">
              <a:buFont typeface="Arial" panose="020B0604020202020204" pitchFamily="34" charset="0"/>
              <a:buChar char="•"/>
            </a:pPr>
            <a:r>
              <a:rPr lang="en-US" sz="2400" dirty="0">
                <a:solidFill>
                  <a:schemeClr val="tx1"/>
                </a:solidFill>
              </a:rPr>
              <a:t>Can we work towards turbine specific power prediction models and datasets which are available across the industry?</a:t>
            </a:r>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spTree>
    <p:extLst>
      <p:ext uri="{BB962C8B-B14F-4D97-AF65-F5344CB8AC3E}">
        <p14:creationId xmlns:p14="http://schemas.microsoft.com/office/powerpoint/2010/main" val="300438623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A2AB-436D-448D-8C09-AC861B86CD88}"/>
              </a:ext>
            </a:extLst>
          </p:cNvPr>
          <p:cNvSpPr>
            <a:spLocks noGrp="1"/>
          </p:cNvSpPr>
          <p:nvPr>
            <p:ph type="title"/>
          </p:nvPr>
        </p:nvSpPr>
        <p:spPr>
          <a:xfrm>
            <a:off x="0" y="104190"/>
            <a:ext cx="10374284" cy="362055"/>
          </a:xfrm>
        </p:spPr>
        <p:txBody>
          <a:bodyPr/>
          <a:lstStyle/>
          <a:p>
            <a:r>
              <a:rPr lang="en-US" sz="2800" dirty="0">
                <a:solidFill>
                  <a:schemeClr val="tx1"/>
                </a:solidFill>
                <a:latin typeface="+mn-lt"/>
              </a:rPr>
              <a:t>Agenda</a:t>
            </a:r>
          </a:p>
        </p:txBody>
      </p:sp>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2</a:t>
            </a:fld>
            <a:endParaRPr lang="en-US" altLang="en-US" dirty="0"/>
          </a:p>
        </p:txBody>
      </p:sp>
      <p:sp>
        <p:nvSpPr>
          <p:cNvPr id="4" name="Text Placeholder 3">
            <a:extLst>
              <a:ext uri="{FF2B5EF4-FFF2-40B4-BE49-F238E27FC236}">
                <a16:creationId xmlns:a16="http://schemas.microsoft.com/office/drawing/2014/main" id="{7B96EBF1-41F8-451D-A951-44CAA3545CF2}"/>
              </a:ext>
            </a:extLst>
          </p:cNvPr>
          <p:cNvSpPr>
            <a:spLocks noGrp="1"/>
          </p:cNvSpPr>
          <p:nvPr>
            <p:ph type="body" sz="quarter" idx="11"/>
          </p:nvPr>
        </p:nvSpPr>
        <p:spPr>
          <a:xfrm>
            <a:off x="384129" y="1031210"/>
            <a:ext cx="8422519" cy="4442535"/>
          </a:xfrm>
        </p:spPr>
        <p:txBody>
          <a:bodyPr>
            <a:normAutofit/>
          </a:bodyPr>
          <a:lstStyle/>
          <a:p>
            <a:pPr marL="342900" indent="-342900">
              <a:buFont typeface="Arial" panose="020B0604020202020204" pitchFamily="34" charset="0"/>
              <a:buChar char="•"/>
            </a:pPr>
            <a:r>
              <a:rPr lang="en-US" sz="3200" dirty="0">
                <a:solidFill>
                  <a:schemeClr val="tx1"/>
                </a:solidFill>
              </a:rPr>
              <a:t>Machine Learning LiDAR Power Curve Concept Introduction</a:t>
            </a:r>
          </a:p>
          <a:p>
            <a:pPr marL="342900" indent="-342900">
              <a:buFont typeface="Arial" panose="020B0604020202020204" pitchFamily="34" charset="0"/>
              <a:buChar char="•"/>
            </a:pPr>
            <a:r>
              <a:rPr lang="en-US" sz="3200" dirty="0">
                <a:solidFill>
                  <a:schemeClr val="tx1"/>
                </a:solidFill>
              </a:rPr>
              <a:t>Dataset Introduction</a:t>
            </a:r>
          </a:p>
          <a:p>
            <a:pPr marL="342900" indent="-342900">
              <a:buFont typeface="Arial" panose="020B0604020202020204" pitchFamily="34" charset="0"/>
              <a:buChar char="•"/>
            </a:pPr>
            <a:r>
              <a:rPr lang="en-US" sz="3200" dirty="0">
                <a:solidFill>
                  <a:schemeClr val="tx1"/>
                </a:solidFill>
              </a:rPr>
              <a:t>Example Analysis</a:t>
            </a:r>
            <a:endParaRPr lang="en-US" sz="2400" dirty="0">
              <a:solidFill>
                <a:schemeClr val="tx1"/>
              </a:solidFill>
            </a:endParaRPr>
          </a:p>
          <a:p>
            <a:pPr marL="342900" indent="-342900">
              <a:buFont typeface="Arial" panose="020B0604020202020204" pitchFamily="34" charset="0"/>
              <a:buChar char="•"/>
            </a:pPr>
            <a:endParaRPr lang="en-US" sz="2400" dirty="0">
              <a:solidFill>
                <a:schemeClr val="tx1"/>
              </a:solidFill>
            </a:endParaRPr>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spTree>
    <p:extLst>
      <p:ext uri="{BB962C8B-B14F-4D97-AF65-F5344CB8AC3E}">
        <p14:creationId xmlns:p14="http://schemas.microsoft.com/office/powerpoint/2010/main" val="34982201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A2AB-436D-448D-8C09-AC861B86CD88}"/>
              </a:ext>
            </a:extLst>
          </p:cNvPr>
          <p:cNvSpPr>
            <a:spLocks noGrp="1"/>
          </p:cNvSpPr>
          <p:nvPr>
            <p:ph type="title"/>
          </p:nvPr>
        </p:nvSpPr>
        <p:spPr>
          <a:xfrm>
            <a:off x="0" y="104190"/>
            <a:ext cx="10374284" cy="362055"/>
          </a:xfrm>
        </p:spPr>
        <p:txBody>
          <a:bodyPr/>
          <a:lstStyle/>
          <a:p>
            <a:r>
              <a:rPr lang="en-US" sz="2800" dirty="0">
                <a:solidFill>
                  <a:schemeClr val="tx1"/>
                </a:solidFill>
                <a:latin typeface="+mn-lt"/>
              </a:rPr>
              <a:t>Concept Introduction</a:t>
            </a:r>
          </a:p>
        </p:txBody>
      </p:sp>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3</a:t>
            </a:fld>
            <a:endParaRPr lang="en-US" altLang="en-US" dirty="0"/>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grpSp>
        <p:nvGrpSpPr>
          <p:cNvPr id="36" name="Group 35">
            <a:extLst>
              <a:ext uri="{FF2B5EF4-FFF2-40B4-BE49-F238E27FC236}">
                <a16:creationId xmlns:a16="http://schemas.microsoft.com/office/drawing/2014/main" id="{1CB618FA-1A7F-4F55-B1F6-194561761D0D}"/>
              </a:ext>
            </a:extLst>
          </p:cNvPr>
          <p:cNvGrpSpPr/>
          <p:nvPr/>
        </p:nvGrpSpPr>
        <p:grpSpPr>
          <a:xfrm>
            <a:off x="434598" y="630315"/>
            <a:ext cx="8833689" cy="5784773"/>
            <a:chOff x="407965" y="949403"/>
            <a:chExt cx="8521984" cy="5518303"/>
          </a:xfrm>
        </p:grpSpPr>
        <p:sp>
          <p:nvSpPr>
            <p:cNvPr id="6" name="Oval 5">
              <a:extLst>
                <a:ext uri="{FF2B5EF4-FFF2-40B4-BE49-F238E27FC236}">
                  <a16:creationId xmlns:a16="http://schemas.microsoft.com/office/drawing/2014/main" id="{E23EF81A-7BC1-41F5-91CC-45CDE434A6A6}"/>
                </a:ext>
              </a:extLst>
            </p:cNvPr>
            <p:cNvSpPr/>
            <p:nvPr/>
          </p:nvSpPr>
          <p:spPr>
            <a:xfrm>
              <a:off x="1648381" y="4460978"/>
              <a:ext cx="93363" cy="78363"/>
            </a:xfrm>
            <a:prstGeom prst="ellipse">
              <a:avLst/>
            </a:prstGeom>
            <a:solidFill>
              <a:srgbClr val="00B050"/>
            </a:solidFill>
            <a:ln w="25400" cap="flat" cmpd="sng" algn="ctr">
              <a:solidFill>
                <a:srgbClr val="00B05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Trebuchet MS"/>
                <a:ea typeface="+mn-ea"/>
                <a:cs typeface="+mn-cs"/>
              </a:endParaRPr>
            </a:p>
          </p:txBody>
        </p:sp>
        <p:cxnSp>
          <p:nvCxnSpPr>
            <p:cNvPr id="7" name="Straight Connector 6">
              <a:extLst>
                <a:ext uri="{FF2B5EF4-FFF2-40B4-BE49-F238E27FC236}">
                  <a16:creationId xmlns:a16="http://schemas.microsoft.com/office/drawing/2014/main" id="{CA2CC5A1-2A30-4F8A-8679-141BD8025B41}"/>
                </a:ext>
              </a:extLst>
            </p:cNvPr>
            <p:cNvCxnSpPr>
              <a:cxnSpLocks/>
              <a:stCxn id="15" idx="0"/>
            </p:cNvCxnSpPr>
            <p:nvPr/>
          </p:nvCxnSpPr>
          <p:spPr>
            <a:xfrm flipV="1">
              <a:off x="1631551" y="3350905"/>
              <a:ext cx="849647" cy="2713564"/>
            </a:xfrm>
            <a:prstGeom prst="line">
              <a:avLst/>
            </a:prstGeom>
            <a:noFill/>
            <a:ln w="15875" cap="flat" cmpd="sng" algn="ctr">
              <a:solidFill>
                <a:srgbClr val="FF0000"/>
              </a:solidFill>
              <a:prstDash val="solid"/>
            </a:ln>
            <a:effectLst/>
          </p:spPr>
        </p:cxnSp>
        <p:sp>
          <p:nvSpPr>
            <p:cNvPr id="8" name="Oval 7">
              <a:extLst>
                <a:ext uri="{FF2B5EF4-FFF2-40B4-BE49-F238E27FC236}">
                  <a16:creationId xmlns:a16="http://schemas.microsoft.com/office/drawing/2014/main" id="{65434EF5-C041-4778-8355-584285B8C4BE}"/>
                </a:ext>
              </a:extLst>
            </p:cNvPr>
            <p:cNvSpPr/>
            <p:nvPr/>
          </p:nvSpPr>
          <p:spPr>
            <a:xfrm>
              <a:off x="953532" y="3274705"/>
              <a:ext cx="1527666" cy="180975"/>
            </a:xfrm>
            <a:prstGeom prst="ellipse">
              <a:avLst/>
            </a:prstGeom>
            <a:noFill/>
            <a:ln w="15875" cap="flat" cmpd="sng" algn="ctr">
              <a:solidFill>
                <a:srgbClr val="FF0000"/>
              </a:solidFill>
              <a:prstDash val="solid"/>
            </a:ln>
            <a:effectLst/>
          </p:spPr>
          <p:txBody>
            <a:bodyPr rtlCol="0" anchor="ctr"/>
            <a:lstStyle/>
            <a:p>
              <a:pPr algn="ctr" fontAlgn="base">
                <a:spcBef>
                  <a:spcPct val="0"/>
                </a:spcBef>
                <a:spcAft>
                  <a:spcPct val="0"/>
                </a:spcAft>
                <a:defRPr/>
              </a:pPr>
              <a:endParaRPr lang="en-GB" kern="0">
                <a:solidFill>
                  <a:srgbClr val="FFFFFF"/>
                </a:solidFill>
                <a:latin typeface="Trebuchet MS"/>
              </a:endParaRPr>
            </a:p>
          </p:txBody>
        </p:sp>
        <p:cxnSp>
          <p:nvCxnSpPr>
            <p:cNvPr id="9" name="Straight Connector 8">
              <a:extLst>
                <a:ext uri="{FF2B5EF4-FFF2-40B4-BE49-F238E27FC236}">
                  <a16:creationId xmlns:a16="http://schemas.microsoft.com/office/drawing/2014/main" id="{5FE2FBA6-482D-43FE-9C39-42D3DC6C21FD}"/>
                </a:ext>
              </a:extLst>
            </p:cNvPr>
            <p:cNvCxnSpPr>
              <a:cxnSpLocks/>
              <a:stCxn id="15" idx="0"/>
              <a:endCxn id="8" idx="2"/>
            </p:cNvCxnSpPr>
            <p:nvPr/>
          </p:nvCxnSpPr>
          <p:spPr>
            <a:xfrm flipH="1" flipV="1">
              <a:off x="953532" y="3365193"/>
              <a:ext cx="678019" cy="2699276"/>
            </a:xfrm>
            <a:prstGeom prst="line">
              <a:avLst/>
            </a:prstGeom>
            <a:noFill/>
            <a:ln w="15875" cap="flat" cmpd="sng" algn="ctr">
              <a:solidFill>
                <a:srgbClr val="FF0000"/>
              </a:solidFill>
              <a:prstDash val="solid"/>
            </a:ln>
            <a:effectLst/>
          </p:spPr>
        </p:cxnSp>
        <p:grpSp>
          <p:nvGrpSpPr>
            <p:cNvPr id="10" name="Group 9">
              <a:extLst>
                <a:ext uri="{FF2B5EF4-FFF2-40B4-BE49-F238E27FC236}">
                  <a16:creationId xmlns:a16="http://schemas.microsoft.com/office/drawing/2014/main" id="{F9B4E72F-1FD7-4945-A3AE-D7FE5EE91FF2}"/>
                </a:ext>
              </a:extLst>
            </p:cNvPr>
            <p:cNvGrpSpPr/>
            <p:nvPr/>
          </p:nvGrpSpPr>
          <p:grpSpPr>
            <a:xfrm>
              <a:off x="4256379" y="3574098"/>
              <a:ext cx="277815" cy="2893608"/>
              <a:chOff x="5015736" y="1771650"/>
              <a:chExt cx="277815" cy="2893608"/>
            </a:xfrm>
          </p:grpSpPr>
          <p:cxnSp>
            <p:nvCxnSpPr>
              <p:cNvPr id="11" name="Straight Connector 10">
                <a:extLst>
                  <a:ext uri="{FF2B5EF4-FFF2-40B4-BE49-F238E27FC236}">
                    <a16:creationId xmlns:a16="http://schemas.microsoft.com/office/drawing/2014/main" id="{2215EE79-8A6A-49F5-A5E5-3B5F27653547}"/>
                  </a:ext>
                </a:extLst>
              </p:cNvPr>
              <p:cNvCxnSpPr/>
              <p:nvPr/>
            </p:nvCxnSpPr>
            <p:spPr bwMode="auto">
              <a:xfrm flipH="1">
                <a:off x="5061775" y="2742543"/>
                <a:ext cx="231776" cy="0"/>
              </a:xfrm>
              <a:prstGeom prst="line">
                <a:avLst/>
              </a:prstGeom>
              <a:noFill/>
              <a:ln w="127000" cap="flat" cmpd="sng" algn="ctr">
                <a:solidFill>
                  <a:srgbClr val="FFFFFF">
                    <a:lumMod val="50000"/>
                  </a:srgbClr>
                </a:solidFill>
                <a:prstDash val="solid"/>
              </a:ln>
              <a:effectLst/>
            </p:spPr>
          </p:cxnSp>
          <p:sp>
            <p:nvSpPr>
              <p:cNvPr id="12" name="Oval 11">
                <a:extLst>
                  <a:ext uri="{FF2B5EF4-FFF2-40B4-BE49-F238E27FC236}">
                    <a16:creationId xmlns:a16="http://schemas.microsoft.com/office/drawing/2014/main" id="{4A5C1E60-6170-4C20-88FF-6ED71817D5BC}"/>
                  </a:ext>
                </a:extLst>
              </p:cNvPr>
              <p:cNvSpPr/>
              <p:nvPr/>
            </p:nvSpPr>
            <p:spPr bwMode="auto">
              <a:xfrm rot="5400000">
                <a:off x="4592419" y="3156499"/>
                <a:ext cx="924424" cy="77786"/>
              </a:xfrm>
              <a:prstGeom prst="ellipse">
                <a:avLst/>
              </a:prstGeom>
              <a:solidFill>
                <a:srgbClr val="FFFFFF">
                  <a:lumMod val="95000"/>
                </a:srgbClr>
              </a:solidFill>
              <a:ln w="12700" cap="flat" cmpd="sng" algn="ctr">
                <a:solidFill>
                  <a:srgbClr val="FFFFFF">
                    <a:lumMod val="50000"/>
                  </a:srgbClr>
                </a:solidFill>
                <a:prstDash val="solid"/>
              </a:ln>
              <a:effectLst/>
            </p:spPr>
            <p:txBody>
              <a:bodyPr anchor="ctr"/>
              <a:lstStyle/>
              <a:p>
                <a:pPr algn="ctr" fontAlgn="base">
                  <a:spcBef>
                    <a:spcPct val="0"/>
                  </a:spcBef>
                  <a:spcAft>
                    <a:spcPct val="0"/>
                  </a:spcAft>
                  <a:defRPr/>
                </a:pPr>
                <a:endParaRPr lang="en-GB" kern="0">
                  <a:solidFill>
                    <a:srgbClr val="FFFFFF"/>
                  </a:solidFill>
                  <a:latin typeface="Trebuchet MS"/>
                </a:endParaRPr>
              </a:p>
            </p:txBody>
          </p:sp>
          <p:sp>
            <p:nvSpPr>
              <p:cNvPr id="13" name="Rectangle 12">
                <a:extLst>
                  <a:ext uri="{FF2B5EF4-FFF2-40B4-BE49-F238E27FC236}">
                    <a16:creationId xmlns:a16="http://schemas.microsoft.com/office/drawing/2014/main" id="{89BF90C8-90BF-44F3-A18A-CA3E3CA001B0}"/>
                  </a:ext>
                </a:extLst>
              </p:cNvPr>
              <p:cNvSpPr/>
              <p:nvPr/>
            </p:nvSpPr>
            <p:spPr>
              <a:xfrm>
                <a:off x="5153850" y="2801240"/>
                <a:ext cx="47625" cy="1864018"/>
              </a:xfrm>
              <a:prstGeom prst="rect">
                <a:avLst/>
              </a:prstGeom>
              <a:solidFill>
                <a:srgbClr val="FFFFFF">
                  <a:lumMod val="95000"/>
                </a:srgbClr>
              </a:solidFill>
              <a:ln w="12700" cap="flat" cmpd="sng" algn="ctr">
                <a:solidFill>
                  <a:srgbClr val="FFFFFF">
                    <a:lumMod val="50000"/>
                  </a:srgbClr>
                </a:solidFill>
                <a:prstDash val="solid"/>
              </a:ln>
              <a:effectLst/>
            </p:spPr>
            <p:txBody>
              <a:bodyPr anchor="ctr"/>
              <a:lstStyle/>
              <a:p>
                <a:pPr algn="ctr" fontAlgn="base">
                  <a:spcBef>
                    <a:spcPct val="0"/>
                  </a:spcBef>
                  <a:spcAft>
                    <a:spcPct val="0"/>
                  </a:spcAft>
                  <a:defRPr/>
                </a:pPr>
                <a:endParaRPr lang="en-GB" kern="0">
                  <a:solidFill>
                    <a:srgbClr val="FFFFFF"/>
                  </a:solidFill>
                  <a:latin typeface="Trebuchet MS"/>
                </a:endParaRPr>
              </a:p>
            </p:txBody>
          </p:sp>
          <p:sp>
            <p:nvSpPr>
              <p:cNvPr id="14" name="Oval 13">
                <a:extLst>
                  <a:ext uri="{FF2B5EF4-FFF2-40B4-BE49-F238E27FC236}">
                    <a16:creationId xmlns:a16="http://schemas.microsoft.com/office/drawing/2014/main" id="{D747826A-C4CF-4A0C-84A9-4B8F0F25098C}"/>
                  </a:ext>
                </a:extLst>
              </p:cNvPr>
              <p:cNvSpPr/>
              <p:nvPr/>
            </p:nvSpPr>
            <p:spPr bwMode="auto">
              <a:xfrm rot="5400000">
                <a:off x="4552796" y="2234590"/>
                <a:ext cx="1003670" cy="77790"/>
              </a:xfrm>
              <a:prstGeom prst="ellipse">
                <a:avLst/>
              </a:prstGeom>
              <a:solidFill>
                <a:srgbClr val="FFFFFF">
                  <a:lumMod val="95000"/>
                </a:srgbClr>
              </a:solidFill>
              <a:ln w="12700" cap="flat" cmpd="sng" algn="ctr">
                <a:solidFill>
                  <a:srgbClr val="FFFFFF">
                    <a:lumMod val="50000"/>
                  </a:srgbClr>
                </a:solidFill>
                <a:prstDash val="solid"/>
              </a:ln>
              <a:effectLst/>
            </p:spPr>
            <p:txBody>
              <a:bodyPr anchor="ctr"/>
              <a:lstStyle/>
              <a:p>
                <a:pPr algn="ctr" fontAlgn="base">
                  <a:spcBef>
                    <a:spcPct val="0"/>
                  </a:spcBef>
                  <a:spcAft>
                    <a:spcPct val="0"/>
                  </a:spcAft>
                  <a:defRPr/>
                </a:pPr>
                <a:endParaRPr lang="en-GB" kern="0">
                  <a:solidFill>
                    <a:srgbClr val="FFFFFF"/>
                  </a:solidFill>
                  <a:latin typeface="Trebuchet MS"/>
                </a:endParaRPr>
              </a:p>
            </p:txBody>
          </p:sp>
        </p:grpSp>
        <p:sp>
          <p:nvSpPr>
            <p:cNvPr id="15" name="Rounded Rectangle 116">
              <a:extLst>
                <a:ext uri="{FF2B5EF4-FFF2-40B4-BE49-F238E27FC236}">
                  <a16:creationId xmlns:a16="http://schemas.microsoft.com/office/drawing/2014/main" id="{E0C6F9C1-E8A6-40D7-BADB-5B1AB10E2720}"/>
                </a:ext>
              </a:extLst>
            </p:cNvPr>
            <p:cNvSpPr/>
            <p:nvPr/>
          </p:nvSpPr>
          <p:spPr>
            <a:xfrm>
              <a:off x="1415865" y="6064469"/>
              <a:ext cx="431372" cy="403237"/>
            </a:xfrm>
            <a:prstGeom prst="roundRect">
              <a:avLst/>
            </a:prstGeom>
            <a:solidFill>
              <a:srgbClr val="FDECB3">
                <a:lumMod val="75000"/>
              </a:srgbClr>
            </a:solidFill>
            <a:ln w="3175" cap="flat" cmpd="sng" algn="ctr">
              <a:solidFill>
                <a:srgbClr val="000000"/>
              </a:solidFill>
              <a:prstDash val="solid"/>
            </a:ln>
            <a:effectLst/>
          </p:spPr>
          <p:txBody>
            <a:bodyPr rtlCol="0" anchor="ctr"/>
            <a:lstStyle/>
            <a:p>
              <a:pPr algn="ctr" fontAlgn="base">
                <a:spcBef>
                  <a:spcPct val="0"/>
                </a:spcBef>
                <a:spcAft>
                  <a:spcPct val="0"/>
                </a:spcAft>
                <a:defRPr/>
              </a:pPr>
              <a:endParaRPr lang="en-GB" kern="0">
                <a:solidFill>
                  <a:srgbClr val="FFFFFF"/>
                </a:solidFill>
                <a:latin typeface="Trebuchet MS"/>
              </a:endParaRPr>
            </a:p>
          </p:txBody>
        </p:sp>
        <p:cxnSp>
          <p:nvCxnSpPr>
            <p:cNvPr id="16" name="Straight Connector 15">
              <a:extLst>
                <a:ext uri="{FF2B5EF4-FFF2-40B4-BE49-F238E27FC236}">
                  <a16:creationId xmlns:a16="http://schemas.microsoft.com/office/drawing/2014/main" id="{B0A6294C-5FFB-4CE3-8B4D-5585E45C738D}"/>
                </a:ext>
              </a:extLst>
            </p:cNvPr>
            <p:cNvCxnSpPr/>
            <p:nvPr/>
          </p:nvCxnSpPr>
          <p:spPr>
            <a:xfrm>
              <a:off x="501805" y="6467706"/>
              <a:ext cx="8307658" cy="0"/>
            </a:xfrm>
            <a:prstGeom prst="line">
              <a:avLst/>
            </a:prstGeom>
            <a:noFill/>
            <a:ln w="25400" cap="flat" cmpd="sng" algn="ctr">
              <a:solidFill>
                <a:srgbClr val="78A22F"/>
              </a:solidFill>
              <a:prstDash val="solid"/>
            </a:ln>
            <a:effectLst>
              <a:outerShdw blurRad="40000" dist="20000" dir="5400000" rotWithShape="0">
                <a:srgbClr val="000000">
                  <a:alpha val="38000"/>
                </a:srgbClr>
              </a:outerShdw>
            </a:effectLst>
          </p:spPr>
        </p:cxnSp>
        <p:graphicFrame>
          <p:nvGraphicFramePr>
            <p:cNvPr id="17" name="Object 16">
              <a:extLst>
                <a:ext uri="{FF2B5EF4-FFF2-40B4-BE49-F238E27FC236}">
                  <a16:creationId xmlns:a16="http://schemas.microsoft.com/office/drawing/2014/main" id="{8752D534-1BC0-4B81-9A18-A948B2806F78}"/>
                </a:ext>
              </a:extLst>
            </p:cNvPr>
            <p:cNvGraphicFramePr>
              <a:graphicFrameLocks noChangeAspect="1"/>
            </p:cNvGraphicFramePr>
            <p:nvPr>
              <p:extLst>
                <p:ext uri="{D42A27DB-BD31-4B8C-83A1-F6EECF244321}">
                  <p14:modId xmlns:p14="http://schemas.microsoft.com/office/powerpoint/2010/main" val="1262624357"/>
                </p:ext>
              </p:extLst>
            </p:nvPr>
          </p:nvGraphicFramePr>
          <p:xfrm>
            <a:off x="6630622" y="949403"/>
            <a:ext cx="2178841" cy="2585534"/>
          </p:xfrm>
          <a:graphic>
            <a:graphicData uri="http://schemas.openxmlformats.org/presentationml/2006/ole">
              <mc:AlternateContent xmlns:mc="http://schemas.openxmlformats.org/markup-compatibility/2006">
                <mc:Choice xmlns:v="urn:schemas-microsoft-com:vml" Requires="v">
                  <p:oleObj spid="_x0000_s19458" name="Bitmap Image" r:id="rId3" imgW="3878640" imgH="4602600" progId="Paint.Picture">
                    <p:embed/>
                  </p:oleObj>
                </mc:Choice>
                <mc:Fallback>
                  <p:oleObj name="Bitmap Image" r:id="rId3" imgW="3878640" imgH="4602600" progId="Paint.Picture">
                    <p:embed/>
                    <p:pic>
                      <p:nvPicPr>
                        <p:cNvPr id="17" name="Object 16">
                          <a:extLst>
                            <a:ext uri="{FF2B5EF4-FFF2-40B4-BE49-F238E27FC236}">
                              <a16:creationId xmlns:a16="http://schemas.microsoft.com/office/drawing/2014/main" id="{8752D534-1BC0-4B81-9A18-A948B2806F78}"/>
                            </a:ext>
                          </a:extLst>
                        </p:cNvPr>
                        <p:cNvPicPr/>
                        <p:nvPr/>
                      </p:nvPicPr>
                      <p:blipFill>
                        <a:blip r:embed="rId4"/>
                        <a:stretch>
                          <a:fillRect/>
                        </a:stretch>
                      </p:blipFill>
                      <p:spPr>
                        <a:xfrm>
                          <a:off x="6630622" y="949403"/>
                          <a:ext cx="2178841" cy="2585534"/>
                        </a:xfrm>
                        <a:prstGeom prst="rect">
                          <a:avLst/>
                        </a:prstGeom>
                      </p:spPr>
                    </p:pic>
                  </p:oleObj>
                </mc:Fallback>
              </mc:AlternateContent>
            </a:graphicData>
          </a:graphic>
        </p:graphicFrame>
        <p:sp>
          <p:nvSpPr>
            <p:cNvPr id="18" name="Oval 17">
              <a:extLst>
                <a:ext uri="{FF2B5EF4-FFF2-40B4-BE49-F238E27FC236}">
                  <a16:creationId xmlns:a16="http://schemas.microsoft.com/office/drawing/2014/main" id="{7B54641C-9A5E-4B96-B058-3CF058A6EBD4}"/>
                </a:ext>
              </a:extLst>
            </p:cNvPr>
            <p:cNvSpPr/>
            <p:nvPr/>
          </p:nvSpPr>
          <p:spPr>
            <a:xfrm>
              <a:off x="8363414" y="2938480"/>
              <a:ext cx="100361" cy="104775"/>
            </a:xfrm>
            <a:prstGeom prst="ellipse">
              <a:avLst/>
            </a:prstGeom>
            <a:solidFill>
              <a:srgbClr val="0076C0"/>
            </a:solidFill>
            <a:ln w="25400" cap="flat" cmpd="sng" algn="ctr">
              <a:solidFill>
                <a:srgbClr val="0076C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rebuchet MS"/>
                <a:ea typeface="+mn-ea"/>
                <a:cs typeface="+mn-cs"/>
              </a:endParaRPr>
            </a:p>
          </p:txBody>
        </p:sp>
        <p:sp>
          <p:nvSpPr>
            <p:cNvPr id="19" name="TextBox 18">
              <a:extLst>
                <a:ext uri="{FF2B5EF4-FFF2-40B4-BE49-F238E27FC236}">
                  <a16:creationId xmlns:a16="http://schemas.microsoft.com/office/drawing/2014/main" id="{0ADF9517-3733-42D5-84A7-32E665F334ED}"/>
                </a:ext>
              </a:extLst>
            </p:cNvPr>
            <p:cNvSpPr txBox="1"/>
            <p:nvPr/>
          </p:nvSpPr>
          <p:spPr>
            <a:xfrm>
              <a:off x="7997600" y="3070983"/>
              <a:ext cx="932349" cy="369332"/>
            </a:xfrm>
            <a:prstGeom prst="rect">
              <a:avLst/>
            </a:prstGeom>
            <a:noFill/>
          </p:spPr>
          <p:txBody>
            <a:bodyPr wrap="square" rtlCol="0">
              <a:spAutoFit/>
            </a:bodyPr>
            <a:lstStyle/>
            <a:p>
              <a:pPr fontAlgn="base">
                <a:spcBef>
                  <a:spcPct val="0"/>
                </a:spcBef>
                <a:spcAft>
                  <a:spcPct val="0"/>
                </a:spcAft>
              </a:pPr>
              <a:r>
                <a:rPr lang="en-GB" b="1" dirty="0">
                  <a:solidFill>
                    <a:srgbClr val="0076C0"/>
                  </a:solidFill>
                  <a:latin typeface="Arial" charset="0"/>
                </a:rPr>
                <a:t>Site A</a:t>
              </a:r>
            </a:p>
          </p:txBody>
        </p:sp>
        <p:sp>
          <p:nvSpPr>
            <p:cNvPr id="20" name="Oval 19">
              <a:extLst>
                <a:ext uri="{FF2B5EF4-FFF2-40B4-BE49-F238E27FC236}">
                  <a16:creationId xmlns:a16="http://schemas.microsoft.com/office/drawing/2014/main" id="{42DA4620-733E-4469-BF4A-B4E5EFACB7D6}"/>
                </a:ext>
              </a:extLst>
            </p:cNvPr>
            <p:cNvSpPr/>
            <p:nvPr/>
          </p:nvSpPr>
          <p:spPr>
            <a:xfrm>
              <a:off x="7053498" y="2773711"/>
              <a:ext cx="100361" cy="104775"/>
            </a:xfrm>
            <a:prstGeom prst="ellipse">
              <a:avLst/>
            </a:prstGeom>
            <a:solidFill>
              <a:srgbClr val="0076C0"/>
            </a:solidFill>
            <a:ln w="25400" cap="flat" cmpd="sng" algn="ctr">
              <a:solidFill>
                <a:srgbClr val="0076C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rebuchet MS"/>
                <a:ea typeface="+mn-ea"/>
                <a:cs typeface="+mn-cs"/>
              </a:endParaRPr>
            </a:p>
          </p:txBody>
        </p:sp>
        <p:sp>
          <p:nvSpPr>
            <p:cNvPr id="21" name="TextBox 20">
              <a:extLst>
                <a:ext uri="{FF2B5EF4-FFF2-40B4-BE49-F238E27FC236}">
                  <a16:creationId xmlns:a16="http://schemas.microsoft.com/office/drawing/2014/main" id="{41BA7B50-C081-45B8-8573-91DD5388E9BF}"/>
                </a:ext>
              </a:extLst>
            </p:cNvPr>
            <p:cNvSpPr txBox="1"/>
            <p:nvPr/>
          </p:nvSpPr>
          <p:spPr>
            <a:xfrm>
              <a:off x="6687684" y="2906214"/>
              <a:ext cx="932349" cy="369332"/>
            </a:xfrm>
            <a:prstGeom prst="rect">
              <a:avLst/>
            </a:prstGeom>
            <a:noFill/>
          </p:spPr>
          <p:txBody>
            <a:bodyPr wrap="square" rtlCol="0">
              <a:spAutoFit/>
            </a:bodyPr>
            <a:lstStyle/>
            <a:p>
              <a:pPr fontAlgn="base">
                <a:spcBef>
                  <a:spcPct val="0"/>
                </a:spcBef>
                <a:spcAft>
                  <a:spcPct val="0"/>
                </a:spcAft>
              </a:pPr>
              <a:r>
                <a:rPr lang="en-GB" b="1" dirty="0">
                  <a:solidFill>
                    <a:srgbClr val="0076C0"/>
                  </a:solidFill>
                  <a:latin typeface="Arial" charset="0"/>
                </a:rPr>
                <a:t>Site B</a:t>
              </a:r>
            </a:p>
          </p:txBody>
        </p:sp>
        <p:sp>
          <p:nvSpPr>
            <p:cNvPr id="22" name="Arrow: Right 21">
              <a:extLst>
                <a:ext uri="{FF2B5EF4-FFF2-40B4-BE49-F238E27FC236}">
                  <a16:creationId xmlns:a16="http://schemas.microsoft.com/office/drawing/2014/main" id="{712F624E-E024-480B-A701-4471F35BC35D}"/>
                </a:ext>
              </a:extLst>
            </p:cNvPr>
            <p:cNvSpPr/>
            <p:nvPr/>
          </p:nvSpPr>
          <p:spPr>
            <a:xfrm>
              <a:off x="4771980" y="4707086"/>
              <a:ext cx="892097" cy="290153"/>
            </a:xfrm>
            <a:prstGeom prst="rightArrow">
              <a:avLst/>
            </a:prstGeom>
            <a:solidFill>
              <a:srgbClr val="0076C0"/>
            </a:solidFill>
            <a:ln w="25400" cap="flat" cmpd="sng" algn="ctr">
              <a:solidFill>
                <a:srgbClr val="0076C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rebuchet MS"/>
                <a:ea typeface="+mn-ea"/>
                <a:cs typeface="+mn-cs"/>
              </a:endParaRPr>
            </a:p>
          </p:txBody>
        </p:sp>
        <p:sp>
          <p:nvSpPr>
            <p:cNvPr id="23" name="TextBox 22">
              <a:extLst>
                <a:ext uri="{FF2B5EF4-FFF2-40B4-BE49-F238E27FC236}">
                  <a16:creationId xmlns:a16="http://schemas.microsoft.com/office/drawing/2014/main" id="{2B44EFB4-2F7F-4683-8C76-22BE893A005F}"/>
                </a:ext>
              </a:extLst>
            </p:cNvPr>
            <p:cNvSpPr txBox="1"/>
            <p:nvPr/>
          </p:nvSpPr>
          <p:spPr>
            <a:xfrm>
              <a:off x="1839004" y="5756936"/>
              <a:ext cx="2083329" cy="646331"/>
            </a:xfrm>
            <a:prstGeom prst="rect">
              <a:avLst/>
            </a:prstGeom>
            <a:noFill/>
          </p:spPr>
          <p:txBody>
            <a:bodyPr wrap="square" rtlCol="0">
              <a:spAutoFit/>
            </a:bodyPr>
            <a:lstStyle/>
            <a:p>
              <a:pPr algn="ctr" fontAlgn="base">
                <a:spcBef>
                  <a:spcPct val="0"/>
                </a:spcBef>
                <a:spcAft>
                  <a:spcPct val="0"/>
                </a:spcAft>
              </a:pPr>
              <a:r>
                <a:rPr lang="en-GB" dirty="0">
                  <a:solidFill>
                    <a:prstClr val="black"/>
                  </a:solidFill>
                  <a:latin typeface="Arial" charset="0"/>
                </a:rPr>
                <a:t>LiDAR Serial number ABC123</a:t>
              </a:r>
            </a:p>
          </p:txBody>
        </p:sp>
        <p:sp>
          <p:nvSpPr>
            <p:cNvPr id="24" name="Rectangle: Rounded Corners 23">
              <a:extLst>
                <a:ext uri="{FF2B5EF4-FFF2-40B4-BE49-F238E27FC236}">
                  <a16:creationId xmlns:a16="http://schemas.microsoft.com/office/drawing/2014/main" id="{79980403-550F-4811-A9EC-BC9E40295A14}"/>
                </a:ext>
              </a:extLst>
            </p:cNvPr>
            <p:cNvSpPr/>
            <p:nvPr/>
          </p:nvSpPr>
          <p:spPr>
            <a:xfrm>
              <a:off x="7954859" y="2773711"/>
              <a:ext cx="893736" cy="761226"/>
            </a:xfrm>
            <a:prstGeom prst="roundRect">
              <a:avLst/>
            </a:prstGeom>
            <a:noFill/>
            <a:ln w="25400" cap="flat" cmpd="sng" algn="ctr">
              <a:solidFill>
                <a:srgbClr val="FF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rebuchet MS"/>
                <a:ea typeface="+mn-ea"/>
                <a:cs typeface="+mn-cs"/>
              </a:endParaRPr>
            </a:p>
          </p:txBody>
        </p:sp>
        <p:grpSp>
          <p:nvGrpSpPr>
            <p:cNvPr id="25" name="Group 24">
              <a:extLst>
                <a:ext uri="{FF2B5EF4-FFF2-40B4-BE49-F238E27FC236}">
                  <a16:creationId xmlns:a16="http://schemas.microsoft.com/office/drawing/2014/main" id="{4010D81D-CAFC-4357-AE68-A26F202B0A09}"/>
                </a:ext>
              </a:extLst>
            </p:cNvPr>
            <p:cNvGrpSpPr/>
            <p:nvPr/>
          </p:nvGrpSpPr>
          <p:grpSpPr>
            <a:xfrm>
              <a:off x="5932993" y="3659114"/>
              <a:ext cx="2763221" cy="2323079"/>
              <a:chOff x="5932993" y="3659114"/>
              <a:chExt cx="2763221" cy="2323079"/>
            </a:xfrm>
          </p:grpSpPr>
          <p:pic>
            <p:nvPicPr>
              <p:cNvPr id="26" name="Picture 25">
                <a:extLst>
                  <a:ext uri="{FF2B5EF4-FFF2-40B4-BE49-F238E27FC236}">
                    <a16:creationId xmlns:a16="http://schemas.microsoft.com/office/drawing/2014/main" id="{A65E95BB-9ED8-4FFB-8A9E-F282032F3B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73922" y="3794200"/>
                <a:ext cx="2722292" cy="2112417"/>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8"/>
                    </a:solidFill>
                    <a:miter lim="800000"/>
                    <a:headEnd/>
                    <a:tailEnd/>
                  </a14:hiddenLine>
                </a:ext>
              </a:extLst>
            </p:spPr>
          </p:pic>
          <p:sp>
            <p:nvSpPr>
              <p:cNvPr id="27" name="TextBox 26">
                <a:extLst>
                  <a:ext uri="{FF2B5EF4-FFF2-40B4-BE49-F238E27FC236}">
                    <a16:creationId xmlns:a16="http://schemas.microsoft.com/office/drawing/2014/main" id="{DC46E1F5-96ED-4A6D-BD4C-DE22281E78FB}"/>
                  </a:ext>
                </a:extLst>
              </p:cNvPr>
              <p:cNvSpPr txBox="1"/>
              <p:nvPr/>
            </p:nvSpPr>
            <p:spPr>
              <a:xfrm>
                <a:off x="6311590" y="3659114"/>
                <a:ext cx="2051824" cy="369332"/>
              </a:xfrm>
              <a:prstGeom prst="rect">
                <a:avLst/>
              </a:prstGeom>
              <a:solidFill>
                <a:sysClr val="window" lastClr="FFFFFF"/>
              </a:solid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Arial" charset="0"/>
                  </a:rPr>
                  <a:t>Power Curve</a:t>
                </a:r>
              </a:p>
            </p:txBody>
          </p:sp>
          <p:sp>
            <p:nvSpPr>
              <p:cNvPr id="28" name="TextBox 27">
                <a:extLst>
                  <a:ext uri="{FF2B5EF4-FFF2-40B4-BE49-F238E27FC236}">
                    <a16:creationId xmlns:a16="http://schemas.microsoft.com/office/drawing/2014/main" id="{5F51EA33-1242-43AF-B0AA-621DC81A843F}"/>
                  </a:ext>
                </a:extLst>
              </p:cNvPr>
              <p:cNvSpPr txBox="1"/>
              <p:nvPr/>
            </p:nvSpPr>
            <p:spPr>
              <a:xfrm rot="16200000">
                <a:off x="5091747" y="4771615"/>
                <a:ext cx="2051824" cy="369332"/>
              </a:xfrm>
              <a:prstGeom prst="rect">
                <a:avLst/>
              </a:prstGeom>
              <a:solidFill>
                <a:sysClr val="window" lastClr="FFFFFF"/>
              </a:solid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Arial" charset="0"/>
                  </a:rPr>
                  <a:t>WT100 Power</a:t>
                </a:r>
              </a:p>
            </p:txBody>
          </p:sp>
        </p:grpSp>
        <p:sp>
          <p:nvSpPr>
            <p:cNvPr id="29" name="Oval 28">
              <a:extLst>
                <a:ext uri="{FF2B5EF4-FFF2-40B4-BE49-F238E27FC236}">
                  <a16:creationId xmlns:a16="http://schemas.microsoft.com/office/drawing/2014/main" id="{DB630FA2-DFED-40A3-A307-6DEDF6DC1CFE}"/>
                </a:ext>
              </a:extLst>
            </p:cNvPr>
            <p:cNvSpPr/>
            <p:nvPr/>
          </p:nvSpPr>
          <p:spPr>
            <a:xfrm>
              <a:off x="1655818" y="4211936"/>
              <a:ext cx="93363" cy="78363"/>
            </a:xfrm>
            <a:prstGeom prst="ellipse">
              <a:avLst/>
            </a:prstGeom>
            <a:solidFill>
              <a:srgbClr val="00B050"/>
            </a:solidFill>
            <a:ln w="25400" cap="flat" cmpd="sng" algn="ctr">
              <a:solidFill>
                <a:srgbClr val="00B05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Trebuchet MS"/>
                <a:ea typeface="+mn-ea"/>
                <a:cs typeface="+mn-cs"/>
              </a:endParaRPr>
            </a:p>
          </p:txBody>
        </p:sp>
        <p:sp>
          <p:nvSpPr>
            <p:cNvPr id="30" name="Oval 29">
              <a:extLst>
                <a:ext uri="{FF2B5EF4-FFF2-40B4-BE49-F238E27FC236}">
                  <a16:creationId xmlns:a16="http://schemas.microsoft.com/office/drawing/2014/main" id="{8601B94B-8A3A-42D9-81D0-87DE19D788FA}"/>
                </a:ext>
              </a:extLst>
            </p:cNvPr>
            <p:cNvSpPr/>
            <p:nvPr/>
          </p:nvSpPr>
          <p:spPr>
            <a:xfrm>
              <a:off x="1644665" y="4724892"/>
              <a:ext cx="93363" cy="78363"/>
            </a:xfrm>
            <a:prstGeom prst="ellipse">
              <a:avLst/>
            </a:prstGeom>
            <a:solidFill>
              <a:srgbClr val="00B050"/>
            </a:solidFill>
            <a:ln w="25400" cap="flat" cmpd="sng" algn="ctr">
              <a:solidFill>
                <a:srgbClr val="00B05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Trebuchet MS"/>
                <a:ea typeface="+mn-ea"/>
                <a:cs typeface="+mn-cs"/>
              </a:endParaRPr>
            </a:p>
          </p:txBody>
        </p:sp>
        <p:sp>
          <p:nvSpPr>
            <p:cNvPr id="31" name="Oval 30">
              <a:extLst>
                <a:ext uri="{FF2B5EF4-FFF2-40B4-BE49-F238E27FC236}">
                  <a16:creationId xmlns:a16="http://schemas.microsoft.com/office/drawing/2014/main" id="{3AAA76D6-DED9-4721-B537-38940F3BB9B0}"/>
                </a:ext>
              </a:extLst>
            </p:cNvPr>
            <p:cNvSpPr/>
            <p:nvPr/>
          </p:nvSpPr>
          <p:spPr>
            <a:xfrm>
              <a:off x="1633514" y="4981365"/>
              <a:ext cx="93363" cy="78363"/>
            </a:xfrm>
            <a:prstGeom prst="ellipse">
              <a:avLst/>
            </a:prstGeom>
            <a:solidFill>
              <a:srgbClr val="00B050"/>
            </a:solidFill>
            <a:ln w="25400" cap="flat" cmpd="sng" algn="ctr">
              <a:solidFill>
                <a:srgbClr val="00B05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Trebuchet MS"/>
                <a:ea typeface="+mn-ea"/>
                <a:cs typeface="+mn-cs"/>
              </a:endParaRPr>
            </a:p>
          </p:txBody>
        </p:sp>
        <p:sp>
          <p:nvSpPr>
            <p:cNvPr id="32" name="Oval 31">
              <a:extLst>
                <a:ext uri="{FF2B5EF4-FFF2-40B4-BE49-F238E27FC236}">
                  <a16:creationId xmlns:a16="http://schemas.microsoft.com/office/drawing/2014/main" id="{6115695A-8C11-4C7B-AF8F-FE33C527D0E9}"/>
                </a:ext>
              </a:extLst>
            </p:cNvPr>
            <p:cNvSpPr/>
            <p:nvPr/>
          </p:nvSpPr>
          <p:spPr>
            <a:xfrm>
              <a:off x="1654869" y="3963762"/>
              <a:ext cx="93363" cy="78363"/>
            </a:xfrm>
            <a:prstGeom prst="ellipse">
              <a:avLst/>
            </a:prstGeom>
            <a:solidFill>
              <a:srgbClr val="00B050"/>
            </a:solidFill>
            <a:ln w="25400" cap="flat" cmpd="sng" algn="ctr">
              <a:solidFill>
                <a:srgbClr val="00B05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Trebuchet MS"/>
                <a:ea typeface="+mn-ea"/>
                <a:cs typeface="+mn-cs"/>
              </a:endParaRPr>
            </a:p>
          </p:txBody>
        </p:sp>
        <p:sp>
          <p:nvSpPr>
            <p:cNvPr id="33" name="Oval 32">
              <a:extLst>
                <a:ext uri="{FF2B5EF4-FFF2-40B4-BE49-F238E27FC236}">
                  <a16:creationId xmlns:a16="http://schemas.microsoft.com/office/drawing/2014/main" id="{6322A7D5-4B59-4606-8899-1D46089A8091}"/>
                </a:ext>
              </a:extLst>
            </p:cNvPr>
            <p:cNvSpPr/>
            <p:nvPr/>
          </p:nvSpPr>
          <p:spPr>
            <a:xfrm>
              <a:off x="1662305" y="3692415"/>
              <a:ext cx="93363" cy="78363"/>
            </a:xfrm>
            <a:prstGeom prst="ellipse">
              <a:avLst/>
            </a:prstGeom>
            <a:solidFill>
              <a:srgbClr val="00B050"/>
            </a:solidFill>
            <a:ln w="25400" cap="flat" cmpd="sng" algn="ctr">
              <a:solidFill>
                <a:srgbClr val="00B05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Trebuchet MS"/>
                <a:ea typeface="+mn-ea"/>
                <a:cs typeface="+mn-cs"/>
              </a:endParaRPr>
            </a:p>
          </p:txBody>
        </p:sp>
        <p:sp>
          <p:nvSpPr>
            <p:cNvPr id="34" name="TextBox 33">
              <a:extLst>
                <a:ext uri="{FF2B5EF4-FFF2-40B4-BE49-F238E27FC236}">
                  <a16:creationId xmlns:a16="http://schemas.microsoft.com/office/drawing/2014/main" id="{1BEF51AB-96FA-4507-B280-3573991B4B99}"/>
                </a:ext>
              </a:extLst>
            </p:cNvPr>
            <p:cNvSpPr txBox="1"/>
            <p:nvPr/>
          </p:nvSpPr>
          <p:spPr>
            <a:xfrm>
              <a:off x="407965" y="1083884"/>
              <a:ext cx="6222657" cy="892552"/>
            </a:xfrm>
            <a:prstGeom prst="rect">
              <a:avLst/>
            </a:prstGeom>
            <a:noFill/>
          </p:spPr>
          <p:txBody>
            <a:bodyPr wrap="square" rtlCol="0">
              <a:spAutoFit/>
            </a:bodyPr>
            <a:lstStyle/>
            <a:p>
              <a:pPr fontAlgn="base">
                <a:spcBef>
                  <a:spcPct val="0"/>
                </a:spcBef>
                <a:spcAft>
                  <a:spcPct val="0"/>
                </a:spcAft>
              </a:pPr>
              <a:r>
                <a:rPr lang="en-GB" sz="2800" dirty="0">
                  <a:solidFill>
                    <a:srgbClr val="0076C0"/>
                  </a:solidFill>
                  <a:latin typeface="Arial" charset="0"/>
                </a:rPr>
                <a:t>Measurement on Site A (Training):</a:t>
              </a:r>
            </a:p>
            <a:p>
              <a:pPr fontAlgn="base">
                <a:spcBef>
                  <a:spcPct val="0"/>
                </a:spcBef>
                <a:spcAft>
                  <a:spcPct val="0"/>
                </a:spcAft>
              </a:pPr>
              <a:r>
                <a:rPr lang="en-GB" sz="2400" dirty="0">
                  <a:solidFill>
                    <a:prstClr val="black"/>
                  </a:solidFill>
                  <a:latin typeface="Arial" charset="0"/>
                </a:rPr>
                <a:t>Existing Operational Turbine Model WT100</a:t>
              </a:r>
            </a:p>
          </p:txBody>
        </p:sp>
        <p:sp>
          <p:nvSpPr>
            <p:cNvPr id="35" name="TextBox 34">
              <a:extLst>
                <a:ext uri="{FF2B5EF4-FFF2-40B4-BE49-F238E27FC236}">
                  <a16:creationId xmlns:a16="http://schemas.microsoft.com/office/drawing/2014/main" id="{EEDBE532-7B84-4198-92F3-E7FDC300C59C}"/>
                </a:ext>
              </a:extLst>
            </p:cNvPr>
            <p:cNvSpPr txBox="1"/>
            <p:nvPr/>
          </p:nvSpPr>
          <p:spPr>
            <a:xfrm>
              <a:off x="6095087" y="5707357"/>
              <a:ext cx="2589976" cy="646331"/>
            </a:xfrm>
            <a:prstGeom prst="rect">
              <a:avLst/>
            </a:prstGeom>
            <a:solidFill>
              <a:sysClr val="window" lastClr="FFFFFF"/>
            </a:solid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Arial" charset="0"/>
                </a:rPr>
                <a:t>Wind Speed as Measured by ABC123</a:t>
              </a:r>
            </a:p>
          </p:txBody>
        </p:sp>
      </p:grpSp>
    </p:spTree>
    <p:extLst>
      <p:ext uri="{BB962C8B-B14F-4D97-AF65-F5344CB8AC3E}">
        <p14:creationId xmlns:p14="http://schemas.microsoft.com/office/powerpoint/2010/main" val="12412361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A2AB-436D-448D-8C09-AC861B86CD88}"/>
              </a:ext>
            </a:extLst>
          </p:cNvPr>
          <p:cNvSpPr>
            <a:spLocks noGrp="1"/>
          </p:cNvSpPr>
          <p:nvPr>
            <p:ph type="title"/>
          </p:nvPr>
        </p:nvSpPr>
        <p:spPr>
          <a:xfrm>
            <a:off x="0" y="104190"/>
            <a:ext cx="10374284" cy="362055"/>
          </a:xfrm>
        </p:spPr>
        <p:txBody>
          <a:bodyPr/>
          <a:lstStyle/>
          <a:p>
            <a:r>
              <a:rPr lang="en-US" sz="2800" dirty="0">
                <a:solidFill>
                  <a:schemeClr val="tx1"/>
                </a:solidFill>
                <a:latin typeface="+mn-lt"/>
              </a:rPr>
              <a:t>Concept Introduction</a:t>
            </a:r>
          </a:p>
        </p:txBody>
      </p:sp>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4</a:t>
            </a:fld>
            <a:endParaRPr lang="en-US" altLang="en-US" dirty="0"/>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grpSp>
        <p:nvGrpSpPr>
          <p:cNvPr id="15" name="Group 14">
            <a:extLst>
              <a:ext uri="{FF2B5EF4-FFF2-40B4-BE49-F238E27FC236}">
                <a16:creationId xmlns:a16="http://schemas.microsoft.com/office/drawing/2014/main" id="{265389F1-A0D0-4D59-A520-D3423AFDC9FE}"/>
              </a:ext>
            </a:extLst>
          </p:cNvPr>
          <p:cNvGrpSpPr/>
          <p:nvPr/>
        </p:nvGrpSpPr>
        <p:grpSpPr>
          <a:xfrm>
            <a:off x="2067481" y="943053"/>
            <a:ext cx="6239321" cy="4971894"/>
            <a:chOff x="529709" y="1122381"/>
            <a:chExt cx="6239321" cy="4971894"/>
          </a:xfrm>
        </p:grpSpPr>
        <p:graphicFrame>
          <p:nvGraphicFramePr>
            <p:cNvPr id="8" name="Object 7">
              <a:extLst>
                <a:ext uri="{FF2B5EF4-FFF2-40B4-BE49-F238E27FC236}">
                  <a16:creationId xmlns:a16="http://schemas.microsoft.com/office/drawing/2014/main" id="{8168A902-F698-46B2-A0EC-045307333F8F}"/>
                </a:ext>
              </a:extLst>
            </p:cNvPr>
            <p:cNvGraphicFramePr>
              <a:graphicFrameLocks noChangeAspect="1"/>
            </p:cNvGraphicFramePr>
            <p:nvPr>
              <p:extLst>
                <p:ext uri="{D42A27DB-BD31-4B8C-83A1-F6EECF244321}">
                  <p14:modId xmlns:p14="http://schemas.microsoft.com/office/powerpoint/2010/main" val="596875131"/>
                </p:ext>
              </p:extLst>
            </p:nvPr>
          </p:nvGraphicFramePr>
          <p:xfrm>
            <a:off x="2579193" y="1122381"/>
            <a:ext cx="4189837" cy="4971894"/>
          </p:xfrm>
          <a:graphic>
            <a:graphicData uri="http://schemas.openxmlformats.org/presentationml/2006/ole">
              <mc:AlternateContent xmlns:mc="http://schemas.openxmlformats.org/markup-compatibility/2006">
                <mc:Choice xmlns:v="urn:schemas-microsoft-com:vml" Requires="v">
                  <p:oleObj spid="_x0000_s20482" name="Bitmap Image" r:id="rId3" imgW="3878640" imgH="4602600" progId="Paint.Picture">
                    <p:embed/>
                  </p:oleObj>
                </mc:Choice>
                <mc:Fallback>
                  <p:oleObj name="Bitmap Image" r:id="rId3" imgW="3878640" imgH="4602600" progId="Paint.Picture">
                    <p:embed/>
                    <p:pic>
                      <p:nvPicPr>
                        <p:cNvPr id="8" name="Object 7">
                          <a:extLst>
                            <a:ext uri="{FF2B5EF4-FFF2-40B4-BE49-F238E27FC236}">
                              <a16:creationId xmlns:a16="http://schemas.microsoft.com/office/drawing/2014/main" id="{8168A902-F698-46B2-A0EC-045307333F8F}"/>
                            </a:ext>
                          </a:extLst>
                        </p:cNvPr>
                        <p:cNvPicPr/>
                        <p:nvPr/>
                      </p:nvPicPr>
                      <p:blipFill>
                        <a:blip r:embed="rId4"/>
                        <a:stretch>
                          <a:fillRect/>
                        </a:stretch>
                      </p:blipFill>
                      <p:spPr>
                        <a:xfrm>
                          <a:off x="2579193" y="1122381"/>
                          <a:ext cx="4189837" cy="4971894"/>
                        </a:xfrm>
                        <a:prstGeom prst="rect">
                          <a:avLst/>
                        </a:prstGeom>
                      </p:spPr>
                    </p:pic>
                  </p:oleObj>
                </mc:Fallback>
              </mc:AlternateContent>
            </a:graphicData>
          </a:graphic>
        </p:graphicFrame>
        <p:sp>
          <p:nvSpPr>
            <p:cNvPr id="9" name="Oval 8">
              <a:extLst>
                <a:ext uri="{FF2B5EF4-FFF2-40B4-BE49-F238E27FC236}">
                  <a16:creationId xmlns:a16="http://schemas.microsoft.com/office/drawing/2014/main" id="{7878B3D2-11AA-4855-90D6-73177F6ABDB3}"/>
                </a:ext>
              </a:extLst>
            </p:cNvPr>
            <p:cNvSpPr/>
            <p:nvPr/>
          </p:nvSpPr>
          <p:spPr>
            <a:xfrm>
              <a:off x="6029235" y="4901095"/>
              <a:ext cx="100361" cy="104775"/>
            </a:xfrm>
            <a:prstGeom prst="ellipse">
              <a:avLst/>
            </a:prstGeom>
            <a:solidFill>
              <a:srgbClr val="0076C0"/>
            </a:solidFill>
            <a:ln w="25400" cap="flat" cmpd="sng" algn="ctr">
              <a:solidFill>
                <a:srgbClr val="0076C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rebuchet MS"/>
                <a:ea typeface="+mn-ea"/>
                <a:cs typeface="+mn-cs"/>
              </a:endParaRPr>
            </a:p>
          </p:txBody>
        </p:sp>
        <p:sp>
          <p:nvSpPr>
            <p:cNvPr id="10" name="TextBox 9">
              <a:extLst>
                <a:ext uri="{FF2B5EF4-FFF2-40B4-BE49-F238E27FC236}">
                  <a16:creationId xmlns:a16="http://schemas.microsoft.com/office/drawing/2014/main" id="{760E0F01-B17A-4AA8-8326-279F8DB61EF3}"/>
                </a:ext>
              </a:extLst>
            </p:cNvPr>
            <p:cNvSpPr txBox="1"/>
            <p:nvPr/>
          </p:nvSpPr>
          <p:spPr>
            <a:xfrm>
              <a:off x="5663421" y="5033598"/>
              <a:ext cx="932349" cy="369332"/>
            </a:xfrm>
            <a:prstGeom prst="rect">
              <a:avLst/>
            </a:prstGeom>
            <a:noFill/>
          </p:spPr>
          <p:txBody>
            <a:bodyPr wrap="square" rtlCol="0">
              <a:spAutoFit/>
            </a:bodyPr>
            <a:lstStyle/>
            <a:p>
              <a:pPr fontAlgn="base">
                <a:spcBef>
                  <a:spcPct val="0"/>
                </a:spcBef>
                <a:spcAft>
                  <a:spcPct val="0"/>
                </a:spcAft>
              </a:pPr>
              <a:r>
                <a:rPr lang="en-GB" b="1" dirty="0">
                  <a:solidFill>
                    <a:srgbClr val="0076C0"/>
                  </a:solidFill>
                  <a:latin typeface="Arial" charset="0"/>
                </a:rPr>
                <a:t>Site A</a:t>
              </a:r>
            </a:p>
          </p:txBody>
        </p:sp>
        <p:sp>
          <p:nvSpPr>
            <p:cNvPr id="11" name="Oval 10">
              <a:extLst>
                <a:ext uri="{FF2B5EF4-FFF2-40B4-BE49-F238E27FC236}">
                  <a16:creationId xmlns:a16="http://schemas.microsoft.com/office/drawing/2014/main" id="{4B52777A-9ABE-445D-970D-D1E135A1DF72}"/>
                </a:ext>
              </a:extLst>
            </p:cNvPr>
            <p:cNvSpPr/>
            <p:nvPr/>
          </p:nvSpPr>
          <p:spPr>
            <a:xfrm>
              <a:off x="3533401" y="4531763"/>
              <a:ext cx="100361" cy="104775"/>
            </a:xfrm>
            <a:prstGeom prst="ellipse">
              <a:avLst/>
            </a:prstGeom>
            <a:solidFill>
              <a:srgbClr val="0076C0"/>
            </a:solidFill>
            <a:ln w="25400" cap="flat" cmpd="sng" algn="ctr">
              <a:solidFill>
                <a:srgbClr val="0076C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rebuchet MS"/>
                <a:ea typeface="+mn-ea"/>
                <a:cs typeface="+mn-cs"/>
              </a:endParaRPr>
            </a:p>
          </p:txBody>
        </p:sp>
        <p:sp>
          <p:nvSpPr>
            <p:cNvPr id="12" name="TextBox 11">
              <a:extLst>
                <a:ext uri="{FF2B5EF4-FFF2-40B4-BE49-F238E27FC236}">
                  <a16:creationId xmlns:a16="http://schemas.microsoft.com/office/drawing/2014/main" id="{8F203E2B-7FA9-44DB-B8D4-F9E99D520AA1}"/>
                </a:ext>
              </a:extLst>
            </p:cNvPr>
            <p:cNvSpPr txBox="1"/>
            <p:nvPr/>
          </p:nvSpPr>
          <p:spPr>
            <a:xfrm>
              <a:off x="3167587" y="4664266"/>
              <a:ext cx="932349" cy="369332"/>
            </a:xfrm>
            <a:prstGeom prst="rect">
              <a:avLst/>
            </a:prstGeom>
            <a:noFill/>
          </p:spPr>
          <p:txBody>
            <a:bodyPr wrap="square" rtlCol="0">
              <a:spAutoFit/>
            </a:bodyPr>
            <a:lstStyle/>
            <a:p>
              <a:pPr fontAlgn="base">
                <a:spcBef>
                  <a:spcPct val="0"/>
                </a:spcBef>
                <a:spcAft>
                  <a:spcPct val="0"/>
                </a:spcAft>
              </a:pPr>
              <a:r>
                <a:rPr lang="en-GB" b="1" dirty="0">
                  <a:solidFill>
                    <a:srgbClr val="0076C0"/>
                  </a:solidFill>
                  <a:latin typeface="Arial" charset="0"/>
                </a:rPr>
                <a:t>Site B</a:t>
              </a:r>
            </a:p>
          </p:txBody>
        </p:sp>
        <p:sp>
          <p:nvSpPr>
            <p:cNvPr id="13" name="Arrow: Right 12">
              <a:extLst>
                <a:ext uri="{FF2B5EF4-FFF2-40B4-BE49-F238E27FC236}">
                  <a16:creationId xmlns:a16="http://schemas.microsoft.com/office/drawing/2014/main" id="{CFF9D18F-1A72-41FD-8DC2-4D5E798ADF6A}"/>
                </a:ext>
              </a:extLst>
            </p:cNvPr>
            <p:cNvSpPr/>
            <p:nvPr/>
          </p:nvSpPr>
          <p:spPr>
            <a:xfrm rot="11382175">
              <a:off x="3738144" y="4607583"/>
              <a:ext cx="2225565" cy="261614"/>
            </a:xfrm>
            <a:prstGeom prst="rightArrow">
              <a:avLst/>
            </a:prstGeom>
            <a:solidFill>
              <a:srgbClr val="FF0000"/>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rebuchet MS"/>
                <a:ea typeface="+mn-ea"/>
                <a:cs typeface="+mn-cs"/>
              </a:endParaRPr>
            </a:p>
          </p:txBody>
        </p:sp>
        <p:sp>
          <p:nvSpPr>
            <p:cNvPr id="14" name="TextBox 13">
              <a:extLst>
                <a:ext uri="{FF2B5EF4-FFF2-40B4-BE49-F238E27FC236}">
                  <a16:creationId xmlns:a16="http://schemas.microsoft.com/office/drawing/2014/main" id="{461458B1-3060-457A-AE3F-D4EBA4FF086B}"/>
                </a:ext>
              </a:extLst>
            </p:cNvPr>
            <p:cNvSpPr txBox="1"/>
            <p:nvPr/>
          </p:nvSpPr>
          <p:spPr>
            <a:xfrm>
              <a:off x="529709" y="3498576"/>
              <a:ext cx="1944494" cy="923330"/>
            </a:xfrm>
            <a:prstGeom prst="rect">
              <a:avLst/>
            </a:prstGeom>
            <a:noFill/>
          </p:spPr>
          <p:txBody>
            <a:bodyPr wrap="square" rtlCol="0">
              <a:spAutoFit/>
            </a:bodyPr>
            <a:lstStyle/>
            <a:p>
              <a:pPr fontAlgn="base">
                <a:spcBef>
                  <a:spcPct val="0"/>
                </a:spcBef>
                <a:spcAft>
                  <a:spcPct val="0"/>
                </a:spcAft>
              </a:pPr>
              <a:r>
                <a:rPr lang="en-GB" dirty="0">
                  <a:solidFill>
                    <a:prstClr val="black"/>
                  </a:solidFill>
                  <a:latin typeface="Arial" charset="0"/>
                </a:rPr>
                <a:t>Move LiDAR (same physical device) to site B.</a:t>
              </a:r>
            </a:p>
          </p:txBody>
        </p:sp>
      </p:grpSp>
    </p:spTree>
    <p:extLst>
      <p:ext uri="{BB962C8B-B14F-4D97-AF65-F5344CB8AC3E}">
        <p14:creationId xmlns:p14="http://schemas.microsoft.com/office/powerpoint/2010/main" val="116665728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A2AB-436D-448D-8C09-AC861B86CD88}"/>
              </a:ext>
            </a:extLst>
          </p:cNvPr>
          <p:cNvSpPr>
            <a:spLocks noGrp="1"/>
          </p:cNvSpPr>
          <p:nvPr>
            <p:ph type="title"/>
          </p:nvPr>
        </p:nvSpPr>
        <p:spPr>
          <a:xfrm>
            <a:off x="0" y="104190"/>
            <a:ext cx="10374284" cy="362055"/>
          </a:xfrm>
        </p:spPr>
        <p:txBody>
          <a:bodyPr/>
          <a:lstStyle/>
          <a:p>
            <a:r>
              <a:rPr lang="en-US" sz="2800" dirty="0">
                <a:solidFill>
                  <a:schemeClr val="tx1"/>
                </a:solidFill>
                <a:latin typeface="+mn-lt"/>
              </a:rPr>
              <a:t>Concept Introduction</a:t>
            </a:r>
          </a:p>
        </p:txBody>
      </p:sp>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5</a:t>
            </a:fld>
            <a:endParaRPr lang="en-US" altLang="en-US" dirty="0"/>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grpSp>
        <p:nvGrpSpPr>
          <p:cNvPr id="35" name="Group 34">
            <a:extLst>
              <a:ext uri="{FF2B5EF4-FFF2-40B4-BE49-F238E27FC236}">
                <a16:creationId xmlns:a16="http://schemas.microsoft.com/office/drawing/2014/main" id="{DBEEBBC9-B2A2-4277-942D-EAC6DFA5784F}"/>
              </a:ext>
            </a:extLst>
          </p:cNvPr>
          <p:cNvGrpSpPr/>
          <p:nvPr/>
        </p:nvGrpSpPr>
        <p:grpSpPr>
          <a:xfrm>
            <a:off x="1586294" y="758393"/>
            <a:ext cx="8401499" cy="5933352"/>
            <a:chOff x="407964" y="826742"/>
            <a:chExt cx="8401499" cy="5933352"/>
          </a:xfrm>
        </p:grpSpPr>
        <p:sp>
          <p:nvSpPr>
            <p:cNvPr id="8" name="Oval 7">
              <a:extLst>
                <a:ext uri="{FF2B5EF4-FFF2-40B4-BE49-F238E27FC236}">
                  <a16:creationId xmlns:a16="http://schemas.microsoft.com/office/drawing/2014/main" id="{740786E6-A495-47EE-B4DB-C1A923784C0F}"/>
                </a:ext>
              </a:extLst>
            </p:cNvPr>
            <p:cNvSpPr/>
            <p:nvPr/>
          </p:nvSpPr>
          <p:spPr>
            <a:xfrm>
              <a:off x="1380757" y="4460978"/>
              <a:ext cx="93363" cy="78363"/>
            </a:xfrm>
            <a:prstGeom prst="ellipse">
              <a:avLst/>
            </a:prstGeom>
            <a:solidFill>
              <a:srgbClr val="00B050"/>
            </a:solidFill>
            <a:ln w="25400" cap="flat" cmpd="sng" algn="ctr">
              <a:solidFill>
                <a:srgbClr val="00B05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Trebuchet MS"/>
                <a:ea typeface="+mn-ea"/>
                <a:cs typeface="+mn-cs"/>
              </a:endParaRPr>
            </a:p>
          </p:txBody>
        </p:sp>
        <p:cxnSp>
          <p:nvCxnSpPr>
            <p:cNvPr id="9" name="Straight Connector 8">
              <a:extLst>
                <a:ext uri="{FF2B5EF4-FFF2-40B4-BE49-F238E27FC236}">
                  <a16:creationId xmlns:a16="http://schemas.microsoft.com/office/drawing/2014/main" id="{08F02374-7ED1-4B3B-BC36-C11593A3BA39}"/>
                </a:ext>
              </a:extLst>
            </p:cNvPr>
            <p:cNvCxnSpPr>
              <a:cxnSpLocks/>
              <a:stCxn id="12" idx="0"/>
            </p:cNvCxnSpPr>
            <p:nvPr/>
          </p:nvCxnSpPr>
          <p:spPr>
            <a:xfrm flipV="1">
              <a:off x="1363927" y="3350905"/>
              <a:ext cx="849647" cy="2713564"/>
            </a:xfrm>
            <a:prstGeom prst="line">
              <a:avLst/>
            </a:prstGeom>
            <a:noFill/>
            <a:ln w="15875" cap="flat" cmpd="sng" algn="ctr">
              <a:solidFill>
                <a:srgbClr val="FF0000"/>
              </a:solidFill>
              <a:prstDash val="solid"/>
            </a:ln>
            <a:effectLst/>
          </p:spPr>
        </p:cxnSp>
        <p:sp>
          <p:nvSpPr>
            <p:cNvPr id="10" name="Oval 9">
              <a:extLst>
                <a:ext uri="{FF2B5EF4-FFF2-40B4-BE49-F238E27FC236}">
                  <a16:creationId xmlns:a16="http://schemas.microsoft.com/office/drawing/2014/main" id="{923DDF23-7E40-4444-BB54-8782FC13E5DB}"/>
                </a:ext>
              </a:extLst>
            </p:cNvPr>
            <p:cNvSpPr/>
            <p:nvPr/>
          </p:nvSpPr>
          <p:spPr>
            <a:xfrm>
              <a:off x="685908" y="3274705"/>
              <a:ext cx="1527666" cy="180975"/>
            </a:xfrm>
            <a:prstGeom prst="ellipse">
              <a:avLst/>
            </a:prstGeom>
            <a:noFill/>
            <a:ln w="15875" cap="flat" cmpd="sng" algn="ctr">
              <a:solidFill>
                <a:srgbClr val="FF0000"/>
              </a:solidFill>
              <a:prstDash val="solid"/>
            </a:ln>
            <a:effectLst/>
          </p:spPr>
          <p:txBody>
            <a:bodyPr rtlCol="0" anchor="ctr"/>
            <a:lstStyle/>
            <a:p>
              <a:pPr algn="ctr" fontAlgn="base">
                <a:spcBef>
                  <a:spcPct val="0"/>
                </a:spcBef>
                <a:spcAft>
                  <a:spcPct val="0"/>
                </a:spcAft>
                <a:defRPr/>
              </a:pPr>
              <a:endParaRPr lang="en-GB" kern="0">
                <a:solidFill>
                  <a:srgbClr val="FFFFFF"/>
                </a:solidFill>
                <a:latin typeface="Trebuchet MS"/>
              </a:endParaRPr>
            </a:p>
          </p:txBody>
        </p:sp>
        <p:cxnSp>
          <p:nvCxnSpPr>
            <p:cNvPr id="11" name="Straight Connector 10">
              <a:extLst>
                <a:ext uri="{FF2B5EF4-FFF2-40B4-BE49-F238E27FC236}">
                  <a16:creationId xmlns:a16="http://schemas.microsoft.com/office/drawing/2014/main" id="{D7C931EF-BCE4-4C89-A566-37A175E9BEF7}"/>
                </a:ext>
              </a:extLst>
            </p:cNvPr>
            <p:cNvCxnSpPr>
              <a:cxnSpLocks/>
              <a:stCxn id="12" idx="0"/>
              <a:endCxn id="10" idx="2"/>
            </p:cNvCxnSpPr>
            <p:nvPr/>
          </p:nvCxnSpPr>
          <p:spPr>
            <a:xfrm flipH="1" flipV="1">
              <a:off x="685908" y="3365193"/>
              <a:ext cx="678019" cy="2699276"/>
            </a:xfrm>
            <a:prstGeom prst="line">
              <a:avLst/>
            </a:prstGeom>
            <a:noFill/>
            <a:ln w="15875" cap="flat" cmpd="sng" algn="ctr">
              <a:solidFill>
                <a:srgbClr val="FF0000"/>
              </a:solidFill>
              <a:prstDash val="solid"/>
            </a:ln>
            <a:effectLst/>
          </p:spPr>
        </p:cxnSp>
        <p:sp>
          <p:nvSpPr>
            <p:cNvPr id="12" name="Rounded Rectangle 116">
              <a:extLst>
                <a:ext uri="{FF2B5EF4-FFF2-40B4-BE49-F238E27FC236}">
                  <a16:creationId xmlns:a16="http://schemas.microsoft.com/office/drawing/2014/main" id="{03A111EA-E432-4AA4-8B7A-F535067DCECA}"/>
                </a:ext>
              </a:extLst>
            </p:cNvPr>
            <p:cNvSpPr/>
            <p:nvPr/>
          </p:nvSpPr>
          <p:spPr>
            <a:xfrm>
              <a:off x="1148241" y="6064469"/>
              <a:ext cx="431372" cy="403237"/>
            </a:xfrm>
            <a:prstGeom prst="roundRect">
              <a:avLst/>
            </a:prstGeom>
            <a:solidFill>
              <a:srgbClr val="FDECB3">
                <a:lumMod val="75000"/>
              </a:srgbClr>
            </a:solidFill>
            <a:ln w="3175" cap="flat" cmpd="sng" algn="ctr">
              <a:solidFill>
                <a:srgbClr val="000000"/>
              </a:solidFill>
              <a:prstDash val="solid"/>
            </a:ln>
            <a:effectLst/>
          </p:spPr>
          <p:txBody>
            <a:bodyPr rtlCol="0" anchor="ctr"/>
            <a:lstStyle/>
            <a:p>
              <a:pPr algn="ctr" fontAlgn="base">
                <a:spcBef>
                  <a:spcPct val="0"/>
                </a:spcBef>
                <a:spcAft>
                  <a:spcPct val="0"/>
                </a:spcAft>
                <a:defRPr/>
              </a:pPr>
              <a:endParaRPr lang="en-GB" kern="0">
                <a:solidFill>
                  <a:srgbClr val="FFFFFF"/>
                </a:solidFill>
                <a:latin typeface="Trebuchet MS"/>
              </a:endParaRPr>
            </a:p>
          </p:txBody>
        </p:sp>
        <p:cxnSp>
          <p:nvCxnSpPr>
            <p:cNvPr id="13" name="Straight Connector 12">
              <a:extLst>
                <a:ext uri="{FF2B5EF4-FFF2-40B4-BE49-F238E27FC236}">
                  <a16:creationId xmlns:a16="http://schemas.microsoft.com/office/drawing/2014/main" id="{DC89D93E-50AA-4DF7-A09E-E147E94BFAA4}"/>
                </a:ext>
              </a:extLst>
            </p:cNvPr>
            <p:cNvCxnSpPr/>
            <p:nvPr/>
          </p:nvCxnSpPr>
          <p:spPr>
            <a:xfrm>
              <a:off x="501805" y="6467706"/>
              <a:ext cx="8307658" cy="0"/>
            </a:xfrm>
            <a:prstGeom prst="line">
              <a:avLst/>
            </a:prstGeom>
            <a:noFill/>
            <a:ln w="25400" cap="flat" cmpd="sng" algn="ctr">
              <a:solidFill>
                <a:srgbClr val="78A22F"/>
              </a:solidFill>
              <a:prstDash val="solid"/>
            </a:ln>
            <a:effectLst>
              <a:outerShdw blurRad="40000" dist="20000" dir="5400000" rotWithShape="0">
                <a:srgbClr val="000000">
                  <a:alpha val="38000"/>
                </a:srgbClr>
              </a:outerShdw>
            </a:effectLst>
          </p:spPr>
        </p:cxnSp>
        <p:graphicFrame>
          <p:nvGraphicFramePr>
            <p:cNvPr id="14" name="Object 13">
              <a:extLst>
                <a:ext uri="{FF2B5EF4-FFF2-40B4-BE49-F238E27FC236}">
                  <a16:creationId xmlns:a16="http://schemas.microsoft.com/office/drawing/2014/main" id="{DFE202B7-38CD-478B-AF92-C1E468A2F373}"/>
                </a:ext>
              </a:extLst>
            </p:cNvPr>
            <p:cNvGraphicFramePr>
              <a:graphicFrameLocks noChangeAspect="1"/>
            </p:cNvGraphicFramePr>
            <p:nvPr>
              <p:extLst>
                <p:ext uri="{D42A27DB-BD31-4B8C-83A1-F6EECF244321}">
                  <p14:modId xmlns:p14="http://schemas.microsoft.com/office/powerpoint/2010/main" val="2860760153"/>
                </p:ext>
              </p:extLst>
            </p:nvPr>
          </p:nvGraphicFramePr>
          <p:xfrm>
            <a:off x="6630622" y="826742"/>
            <a:ext cx="2178841" cy="2585534"/>
          </p:xfrm>
          <a:graphic>
            <a:graphicData uri="http://schemas.openxmlformats.org/presentationml/2006/ole">
              <mc:AlternateContent xmlns:mc="http://schemas.openxmlformats.org/markup-compatibility/2006">
                <mc:Choice xmlns:v="urn:schemas-microsoft-com:vml" Requires="v">
                  <p:oleObj spid="_x0000_s21506" name="Bitmap Image" r:id="rId3" imgW="3878640" imgH="4602600" progId="Paint.Picture">
                    <p:embed/>
                  </p:oleObj>
                </mc:Choice>
                <mc:Fallback>
                  <p:oleObj name="Bitmap Image" r:id="rId3" imgW="3878640" imgH="4602600" progId="Paint.Picture">
                    <p:embed/>
                    <p:pic>
                      <p:nvPicPr>
                        <p:cNvPr id="14" name="Object 13">
                          <a:extLst>
                            <a:ext uri="{FF2B5EF4-FFF2-40B4-BE49-F238E27FC236}">
                              <a16:creationId xmlns:a16="http://schemas.microsoft.com/office/drawing/2014/main" id="{DFE202B7-38CD-478B-AF92-C1E468A2F373}"/>
                            </a:ext>
                          </a:extLst>
                        </p:cNvPr>
                        <p:cNvPicPr/>
                        <p:nvPr/>
                      </p:nvPicPr>
                      <p:blipFill>
                        <a:blip r:embed="rId4"/>
                        <a:stretch>
                          <a:fillRect/>
                        </a:stretch>
                      </p:blipFill>
                      <p:spPr>
                        <a:xfrm>
                          <a:off x="6630622" y="826742"/>
                          <a:ext cx="2178841" cy="2585534"/>
                        </a:xfrm>
                        <a:prstGeom prst="rect">
                          <a:avLst/>
                        </a:prstGeom>
                      </p:spPr>
                    </p:pic>
                  </p:oleObj>
                </mc:Fallback>
              </mc:AlternateContent>
            </a:graphicData>
          </a:graphic>
        </p:graphicFrame>
        <p:sp>
          <p:nvSpPr>
            <p:cNvPr id="15" name="Oval 14">
              <a:extLst>
                <a:ext uri="{FF2B5EF4-FFF2-40B4-BE49-F238E27FC236}">
                  <a16:creationId xmlns:a16="http://schemas.microsoft.com/office/drawing/2014/main" id="{431FBF21-A069-4B52-A0A8-20F89D36C086}"/>
                </a:ext>
              </a:extLst>
            </p:cNvPr>
            <p:cNvSpPr/>
            <p:nvPr/>
          </p:nvSpPr>
          <p:spPr>
            <a:xfrm>
              <a:off x="8363414" y="2815819"/>
              <a:ext cx="100361" cy="104775"/>
            </a:xfrm>
            <a:prstGeom prst="ellipse">
              <a:avLst/>
            </a:prstGeom>
            <a:solidFill>
              <a:srgbClr val="0076C0"/>
            </a:solidFill>
            <a:ln w="25400" cap="flat" cmpd="sng" algn="ctr">
              <a:solidFill>
                <a:srgbClr val="0076C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rebuchet MS"/>
                <a:ea typeface="+mn-ea"/>
                <a:cs typeface="+mn-cs"/>
              </a:endParaRPr>
            </a:p>
          </p:txBody>
        </p:sp>
        <p:sp>
          <p:nvSpPr>
            <p:cNvPr id="16" name="TextBox 15">
              <a:extLst>
                <a:ext uri="{FF2B5EF4-FFF2-40B4-BE49-F238E27FC236}">
                  <a16:creationId xmlns:a16="http://schemas.microsoft.com/office/drawing/2014/main" id="{A3531444-9E64-4F9F-9CCA-BBFB59939650}"/>
                </a:ext>
              </a:extLst>
            </p:cNvPr>
            <p:cNvSpPr txBox="1"/>
            <p:nvPr/>
          </p:nvSpPr>
          <p:spPr>
            <a:xfrm>
              <a:off x="7729976" y="2948322"/>
              <a:ext cx="932349" cy="369332"/>
            </a:xfrm>
            <a:prstGeom prst="rect">
              <a:avLst/>
            </a:prstGeom>
            <a:noFill/>
          </p:spPr>
          <p:txBody>
            <a:bodyPr wrap="square" rtlCol="0">
              <a:spAutoFit/>
            </a:bodyPr>
            <a:lstStyle/>
            <a:p>
              <a:pPr fontAlgn="base">
                <a:spcBef>
                  <a:spcPct val="0"/>
                </a:spcBef>
                <a:spcAft>
                  <a:spcPct val="0"/>
                </a:spcAft>
              </a:pPr>
              <a:r>
                <a:rPr lang="en-GB" b="1" dirty="0">
                  <a:solidFill>
                    <a:srgbClr val="0076C0"/>
                  </a:solidFill>
                  <a:latin typeface="Arial" charset="0"/>
                </a:rPr>
                <a:t>Site A</a:t>
              </a:r>
            </a:p>
          </p:txBody>
        </p:sp>
        <p:sp>
          <p:nvSpPr>
            <p:cNvPr id="17" name="Oval 16">
              <a:extLst>
                <a:ext uri="{FF2B5EF4-FFF2-40B4-BE49-F238E27FC236}">
                  <a16:creationId xmlns:a16="http://schemas.microsoft.com/office/drawing/2014/main" id="{B7A5DED0-C687-44A0-BABC-80546C5E3E25}"/>
                </a:ext>
              </a:extLst>
            </p:cNvPr>
            <p:cNvSpPr/>
            <p:nvPr/>
          </p:nvSpPr>
          <p:spPr>
            <a:xfrm>
              <a:off x="7053498" y="2651050"/>
              <a:ext cx="100361" cy="104775"/>
            </a:xfrm>
            <a:prstGeom prst="ellipse">
              <a:avLst/>
            </a:prstGeom>
            <a:solidFill>
              <a:srgbClr val="0076C0"/>
            </a:solidFill>
            <a:ln w="25400" cap="flat" cmpd="sng" algn="ctr">
              <a:solidFill>
                <a:srgbClr val="0076C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rebuchet MS"/>
                <a:ea typeface="+mn-ea"/>
                <a:cs typeface="+mn-cs"/>
              </a:endParaRPr>
            </a:p>
          </p:txBody>
        </p:sp>
        <p:sp>
          <p:nvSpPr>
            <p:cNvPr id="18" name="TextBox 17">
              <a:extLst>
                <a:ext uri="{FF2B5EF4-FFF2-40B4-BE49-F238E27FC236}">
                  <a16:creationId xmlns:a16="http://schemas.microsoft.com/office/drawing/2014/main" id="{08901812-34E0-411C-B789-AB5F2C1A7899}"/>
                </a:ext>
              </a:extLst>
            </p:cNvPr>
            <p:cNvSpPr txBox="1"/>
            <p:nvPr/>
          </p:nvSpPr>
          <p:spPr>
            <a:xfrm>
              <a:off x="6687684" y="2783553"/>
              <a:ext cx="932349" cy="369332"/>
            </a:xfrm>
            <a:prstGeom prst="rect">
              <a:avLst/>
            </a:prstGeom>
            <a:noFill/>
          </p:spPr>
          <p:txBody>
            <a:bodyPr wrap="square" rtlCol="0">
              <a:spAutoFit/>
            </a:bodyPr>
            <a:lstStyle/>
            <a:p>
              <a:pPr fontAlgn="base">
                <a:spcBef>
                  <a:spcPct val="0"/>
                </a:spcBef>
                <a:spcAft>
                  <a:spcPct val="0"/>
                </a:spcAft>
              </a:pPr>
              <a:r>
                <a:rPr lang="en-GB" b="1" dirty="0">
                  <a:solidFill>
                    <a:srgbClr val="0076C0"/>
                  </a:solidFill>
                  <a:latin typeface="Arial" charset="0"/>
                </a:rPr>
                <a:t>Site B</a:t>
              </a:r>
            </a:p>
          </p:txBody>
        </p:sp>
        <p:pic>
          <p:nvPicPr>
            <p:cNvPr id="19" name="Picture 18">
              <a:extLst>
                <a:ext uri="{FF2B5EF4-FFF2-40B4-BE49-F238E27FC236}">
                  <a16:creationId xmlns:a16="http://schemas.microsoft.com/office/drawing/2014/main" id="{A6B9E775-A289-4A3D-8841-4492F80CC09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1086"/>
            <a:stretch/>
          </p:blipFill>
          <p:spPr bwMode="auto">
            <a:xfrm>
              <a:off x="5654707" y="3429231"/>
              <a:ext cx="2722292" cy="1878234"/>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8"/>
                  </a:solidFill>
                  <a:miter lim="800000"/>
                  <a:headEnd/>
                  <a:tailEnd/>
                </a14:hiddenLine>
              </a:ext>
            </a:extLst>
          </p:spPr>
        </p:pic>
        <p:sp>
          <p:nvSpPr>
            <p:cNvPr id="20" name="Arrow: Right 19">
              <a:extLst>
                <a:ext uri="{FF2B5EF4-FFF2-40B4-BE49-F238E27FC236}">
                  <a16:creationId xmlns:a16="http://schemas.microsoft.com/office/drawing/2014/main" id="{599B71F5-7306-443B-A748-F20A3D8C2D90}"/>
                </a:ext>
              </a:extLst>
            </p:cNvPr>
            <p:cNvSpPr/>
            <p:nvPr/>
          </p:nvSpPr>
          <p:spPr>
            <a:xfrm>
              <a:off x="1957600" y="4285182"/>
              <a:ext cx="564820" cy="292553"/>
            </a:xfrm>
            <a:prstGeom prst="rightArrow">
              <a:avLst/>
            </a:prstGeom>
            <a:solidFill>
              <a:srgbClr val="0076C0"/>
            </a:solidFill>
            <a:ln w="25400" cap="flat" cmpd="sng" algn="ctr">
              <a:solidFill>
                <a:srgbClr val="0076C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rebuchet MS"/>
                <a:ea typeface="+mn-ea"/>
                <a:cs typeface="+mn-cs"/>
              </a:endParaRPr>
            </a:p>
          </p:txBody>
        </p:sp>
        <p:sp>
          <p:nvSpPr>
            <p:cNvPr id="21" name="Rectangle: Rounded Corners 20">
              <a:extLst>
                <a:ext uri="{FF2B5EF4-FFF2-40B4-BE49-F238E27FC236}">
                  <a16:creationId xmlns:a16="http://schemas.microsoft.com/office/drawing/2014/main" id="{293B99AA-E62A-4B0A-98BC-4062D7211AE8}"/>
                </a:ext>
              </a:extLst>
            </p:cNvPr>
            <p:cNvSpPr/>
            <p:nvPr/>
          </p:nvSpPr>
          <p:spPr>
            <a:xfrm>
              <a:off x="6606630" y="2464180"/>
              <a:ext cx="893736" cy="761226"/>
            </a:xfrm>
            <a:prstGeom prst="roundRect">
              <a:avLst/>
            </a:prstGeom>
            <a:noFill/>
            <a:ln w="25400" cap="flat" cmpd="sng" algn="ctr">
              <a:solidFill>
                <a:srgbClr val="FF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Trebuchet MS"/>
                <a:ea typeface="+mn-ea"/>
                <a:cs typeface="+mn-cs"/>
              </a:endParaRPr>
            </a:p>
          </p:txBody>
        </p:sp>
        <p:sp>
          <p:nvSpPr>
            <p:cNvPr id="22" name="TextBox 21">
              <a:extLst>
                <a:ext uri="{FF2B5EF4-FFF2-40B4-BE49-F238E27FC236}">
                  <a16:creationId xmlns:a16="http://schemas.microsoft.com/office/drawing/2014/main" id="{F2FB5179-079F-49AC-879B-637CF8B4941B}"/>
                </a:ext>
              </a:extLst>
            </p:cNvPr>
            <p:cNvSpPr txBox="1"/>
            <p:nvPr/>
          </p:nvSpPr>
          <p:spPr>
            <a:xfrm>
              <a:off x="5754429" y="5077632"/>
              <a:ext cx="2589976" cy="923330"/>
            </a:xfrm>
            <a:prstGeom prst="rect">
              <a:avLst/>
            </a:prstGeom>
            <a:solidFill>
              <a:sysClr val="window" lastClr="FFFFFF"/>
            </a:solid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Arial" charset="0"/>
                </a:rPr>
                <a:t>Wind Speed</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Arial" charset="0"/>
                </a:rPr>
                <a:t>Measured by ABC123</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Arial" charset="0"/>
                </a:rPr>
                <a:t>(on Site A)</a:t>
              </a:r>
            </a:p>
          </p:txBody>
        </p:sp>
        <p:sp>
          <p:nvSpPr>
            <p:cNvPr id="23" name="TextBox 22">
              <a:extLst>
                <a:ext uri="{FF2B5EF4-FFF2-40B4-BE49-F238E27FC236}">
                  <a16:creationId xmlns:a16="http://schemas.microsoft.com/office/drawing/2014/main" id="{E1125415-D568-4E21-91FB-E011FA8FFBE9}"/>
                </a:ext>
              </a:extLst>
            </p:cNvPr>
            <p:cNvSpPr txBox="1"/>
            <p:nvPr/>
          </p:nvSpPr>
          <p:spPr>
            <a:xfrm rot="16200000">
              <a:off x="4751089" y="4141890"/>
              <a:ext cx="2051824" cy="369332"/>
            </a:xfrm>
            <a:prstGeom prst="rect">
              <a:avLst/>
            </a:prstGeom>
            <a:solidFill>
              <a:sysClr val="window" lastClr="FFFFFF"/>
            </a:solid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Arial" charset="0"/>
                </a:rPr>
                <a:t>WT 100 Power</a:t>
              </a:r>
            </a:p>
          </p:txBody>
        </p:sp>
        <p:sp>
          <p:nvSpPr>
            <p:cNvPr id="24" name="Oval 23">
              <a:extLst>
                <a:ext uri="{FF2B5EF4-FFF2-40B4-BE49-F238E27FC236}">
                  <a16:creationId xmlns:a16="http://schemas.microsoft.com/office/drawing/2014/main" id="{8A87B0E4-61E0-4F78-B0F0-595B8EE51BC6}"/>
                </a:ext>
              </a:extLst>
            </p:cNvPr>
            <p:cNvSpPr/>
            <p:nvPr/>
          </p:nvSpPr>
          <p:spPr>
            <a:xfrm>
              <a:off x="1388194" y="4211936"/>
              <a:ext cx="93363" cy="78363"/>
            </a:xfrm>
            <a:prstGeom prst="ellipse">
              <a:avLst/>
            </a:prstGeom>
            <a:solidFill>
              <a:srgbClr val="00B050"/>
            </a:solidFill>
            <a:ln w="25400" cap="flat" cmpd="sng" algn="ctr">
              <a:solidFill>
                <a:srgbClr val="00B05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Trebuchet MS"/>
                <a:ea typeface="+mn-ea"/>
                <a:cs typeface="+mn-cs"/>
              </a:endParaRPr>
            </a:p>
          </p:txBody>
        </p:sp>
        <p:sp>
          <p:nvSpPr>
            <p:cNvPr id="25" name="Oval 24">
              <a:extLst>
                <a:ext uri="{FF2B5EF4-FFF2-40B4-BE49-F238E27FC236}">
                  <a16:creationId xmlns:a16="http://schemas.microsoft.com/office/drawing/2014/main" id="{230DA305-8A84-4F01-A101-BD8F9D209D56}"/>
                </a:ext>
              </a:extLst>
            </p:cNvPr>
            <p:cNvSpPr/>
            <p:nvPr/>
          </p:nvSpPr>
          <p:spPr>
            <a:xfrm>
              <a:off x="1377041" y="4724892"/>
              <a:ext cx="93363" cy="78363"/>
            </a:xfrm>
            <a:prstGeom prst="ellipse">
              <a:avLst/>
            </a:prstGeom>
            <a:solidFill>
              <a:srgbClr val="00B050"/>
            </a:solidFill>
            <a:ln w="25400" cap="flat" cmpd="sng" algn="ctr">
              <a:solidFill>
                <a:srgbClr val="00B05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Trebuchet MS"/>
                <a:ea typeface="+mn-ea"/>
                <a:cs typeface="+mn-cs"/>
              </a:endParaRPr>
            </a:p>
          </p:txBody>
        </p:sp>
        <p:sp>
          <p:nvSpPr>
            <p:cNvPr id="26" name="Oval 25">
              <a:extLst>
                <a:ext uri="{FF2B5EF4-FFF2-40B4-BE49-F238E27FC236}">
                  <a16:creationId xmlns:a16="http://schemas.microsoft.com/office/drawing/2014/main" id="{0CA391A5-484F-4335-B748-852EC29EC0D0}"/>
                </a:ext>
              </a:extLst>
            </p:cNvPr>
            <p:cNvSpPr/>
            <p:nvPr/>
          </p:nvSpPr>
          <p:spPr>
            <a:xfrm>
              <a:off x="1365890" y="4981365"/>
              <a:ext cx="93363" cy="78363"/>
            </a:xfrm>
            <a:prstGeom prst="ellipse">
              <a:avLst/>
            </a:prstGeom>
            <a:solidFill>
              <a:srgbClr val="00B050"/>
            </a:solidFill>
            <a:ln w="25400" cap="flat" cmpd="sng" algn="ctr">
              <a:solidFill>
                <a:srgbClr val="00B05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Trebuchet MS"/>
                <a:ea typeface="+mn-ea"/>
                <a:cs typeface="+mn-cs"/>
              </a:endParaRPr>
            </a:p>
          </p:txBody>
        </p:sp>
        <p:sp>
          <p:nvSpPr>
            <p:cNvPr id="27" name="Oval 26">
              <a:extLst>
                <a:ext uri="{FF2B5EF4-FFF2-40B4-BE49-F238E27FC236}">
                  <a16:creationId xmlns:a16="http://schemas.microsoft.com/office/drawing/2014/main" id="{6AC5CF71-94F4-4E61-862E-52A3EFA1C41A}"/>
                </a:ext>
              </a:extLst>
            </p:cNvPr>
            <p:cNvSpPr/>
            <p:nvPr/>
          </p:nvSpPr>
          <p:spPr>
            <a:xfrm>
              <a:off x="1387245" y="3963762"/>
              <a:ext cx="93363" cy="78363"/>
            </a:xfrm>
            <a:prstGeom prst="ellipse">
              <a:avLst/>
            </a:prstGeom>
            <a:solidFill>
              <a:srgbClr val="00B050"/>
            </a:solidFill>
            <a:ln w="25400" cap="flat" cmpd="sng" algn="ctr">
              <a:solidFill>
                <a:srgbClr val="00B05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Trebuchet MS"/>
                <a:ea typeface="+mn-ea"/>
                <a:cs typeface="+mn-cs"/>
              </a:endParaRPr>
            </a:p>
          </p:txBody>
        </p:sp>
        <p:sp>
          <p:nvSpPr>
            <p:cNvPr id="28" name="Oval 27">
              <a:extLst>
                <a:ext uri="{FF2B5EF4-FFF2-40B4-BE49-F238E27FC236}">
                  <a16:creationId xmlns:a16="http://schemas.microsoft.com/office/drawing/2014/main" id="{E340E403-4CE5-4A93-8318-9F2670C8C8FA}"/>
                </a:ext>
              </a:extLst>
            </p:cNvPr>
            <p:cNvSpPr/>
            <p:nvPr/>
          </p:nvSpPr>
          <p:spPr>
            <a:xfrm>
              <a:off x="1394681" y="3692415"/>
              <a:ext cx="93363" cy="78363"/>
            </a:xfrm>
            <a:prstGeom prst="ellipse">
              <a:avLst/>
            </a:prstGeom>
            <a:solidFill>
              <a:srgbClr val="00B050"/>
            </a:solidFill>
            <a:ln w="25400" cap="flat" cmpd="sng" algn="ctr">
              <a:solidFill>
                <a:srgbClr val="00B05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Trebuchet MS"/>
                <a:ea typeface="+mn-ea"/>
                <a:cs typeface="+mn-cs"/>
              </a:endParaRPr>
            </a:p>
          </p:txBody>
        </p:sp>
        <p:sp>
          <p:nvSpPr>
            <p:cNvPr id="29" name="TextBox 28">
              <a:extLst>
                <a:ext uri="{FF2B5EF4-FFF2-40B4-BE49-F238E27FC236}">
                  <a16:creationId xmlns:a16="http://schemas.microsoft.com/office/drawing/2014/main" id="{16BACA1A-066E-4748-98ED-49B26EA2EE27}"/>
                </a:ext>
              </a:extLst>
            </p:cNvPr>
            <p:cNvSpPr txBox="1"/>
            <p:nvPr/>
          </p:nvSpPr>
          <p:spPr>
            <a:xfrm>
              <a:off x="407965" y="1083884"/>
              <a:ext cx="6115379" cy="861774"/>
            </a:xfrm>
            <a:prstGeom prst="rect">
              <a:avLst/>
            </a:prstGeom>
            <a:noFill/>
          </p:spPr>
          <p:txBody>
            <a:bodyPr wrap="square" rtlCol="0">
              <a:spAutoFit/>
            </a:bodyPr>
            <a:lstStyle/>
            <a:p>
              <a:pPr fontAlgn="base">
                <a:spcBef>
                  <a:spcPct val="0"/>
                </a:spcBef>
                <a:spcAft>
                  <a:spcPct val="0"/>
                </a:spcAft>
              </a:pPr>
              <a:r>
                <a:rPr lang="en-GB" sz="2600" dirty="0">
                  <a:solidFill>
                    <a:srgbClr val="0076C0"/>
                  </a:solidFill>
                  <a:latin typeface="Arial" charset="0"/>
                </a:rPr>
                <a:t>Measurement on Site B (Application):</a:t>
              </a:r>
            </a:p>
            <a:p>
              <a:pPr fontAlgn="base">
                <a:spcBef>
                  <a:spcPct val="0"/>
                </a:spcBef>
                <a:spcAft>
                  <a:spcPct val="0"/>
                </a:spcAft>
              </a:pPr>
              <a:r>
                <a:rPr lang="en-GB" sz="2400" dirty="0">
                  <a:solidFill>
                    <a:prstClr val="black"/>
                  </a:solidFill>
                  <a:latin typeface="Arial" charset="0"/>
                </a:rPr>
                <a:t>Pre-construction Site for Model WT100</a:t>
              </a:r>
            </a:p>
          </p:txBody>
        </p:sp>
        <p:pic>
          <p:nvPicPr>
            <p:cNvPr id="30" name="Picture 29">
              <a:extLst>
                <a:ext uri="{FF2B5EF4-FFF2-40B4-BE49-F238E27FC236}">
                  <a16:creationId xmlns:a16="http://schemas.microsoft.com/office/drawing/2014/main" id="{D187D25C-EC9E-4F11-BE74-786AFE164049}"/>
                </a:ext>
              </a:extLst>
            </p:cNvPr>
            <p:cNvPicPr>
              <a:picLocks noChangeAspect="1"/>
            </p:cNvPicPr>
            <p:nvPr/>
          </p:nvPicPr>
          <p:blipFill>
            <a:blip r:embed="rId6"/>
            <a:stretch>
              <a:fillRect/>
            </a:stretch>
          </p:blipFill>
          <p:spPr>
            <a:xfrm>
              <a:off x="2589813" y="3401765"/>
              <a:ext cx="2740353" cy="1844942"/>
            </a:xfrm>
            <a:prstGeom prst="rect">
              <a:avLst/>
            </a:prstGeom>
          </p:spPr>
        </p:pic>
        <p:sp>
          <p:nvSpPr>
            <p:cNvPr id="31" name="TextBox 30">
              <a:extLst>
                <a:ext uri="{FF2B5EF4-FFF2-40B4-BE49-F238E27FC236}">
                  <a16:creationId xmlns:a16="http://schemas.microsoft.com/office/drawing/2014/main" id="{98BD2254-837D-4645-A628-F845307C2BC2}"/>
                </a:ext>
              </a:extLst>
            </p:cNvPr>
            <p:cNvSpPr txBox="1"/>
            <p:nvPr/>
          </p:nvSpPr>
          <p:spPr>
            <a:xfrm>
              <a:off x="407964" y="2232782"/>
              <a:ext cx="5446425" cy="461665"/>
            </a:xfrm>
            <a:prstGeom prst="rect">
              <a:avLst/>
            </a:prstGeom>
            <a:noFill/>
          </p:spPr>
          <p:txBody>
            <a:bodyPr wrap="square" rtlCol="0">
              <a:spAutoFit/>
            </a:bodyPr>
            <a:lstStyle/>
            <a:p>
              <a:pPr fontAlgn="base">
                <a:spcBef>
                  <a:spcPct val="0"/>
                </a:spcBef>
                <a:spcAft>
                  <a:spcPct val="0"/>
                </a:spcAft>
              </a:pPr>
              <a:r>
                <a:rPr lang="en-GB" sz="2400" dirty="0">
                  <a:solidFill>
                    <a:prstClr val="black"/>
                  </a:solidFill>
                  <a:latin typeface="Arial" charset="0"/>
                </a:rPr>
                <a:t>X = planned turbine location</a:t>
              </a:r>
            </a:p>
          </p:txBody>
        </p:sp>
        <p:sp>
          <p:nvSpPr>
            <p:cNvPr id="32" name="TextBox 31">
              <a:extLst>
                <a:ext uri="{FF2B5EF4-FFF2-40B4-BE49-F238E27FC236}">
                  <a16:creationId xmlns:a16="http://schemas.microsoft.com/office/drawing/2014/main" id="{F408B6F6-0640-40E5-923D-FBFD19546174}"/>
                </a:ext>
              </a:extLst>
            </p:cNvPr>
            <p:cNvSpPr txBox="1"/>
            <p:nvPr/>
          </p:nvSpPr>
          <p:spPr>
            <a:xfrm>
              <a:off x="1148241" y="6175319"/>
              <a:ext cx="393168" cy="584775"/>
            </a:xfrm>
            <a:prstGeom prst="rect">
              <a:avLst/>
            </a:prstGeom>
            <a:noFill/>
          </p:spPr>
          <p:txBody>
            <a:bodyPr wrap="square" rtlCol="0">
              <a:spAutoFit/>
            </a:bodyPr>
            <a:lstStyle/>
            <a:p>
              <a:pPr fontAlgn="base">
                <a:spcBef>
                  <a:spcPct val="0"/>
                </a:spcBef>
                <a:spcAft>
                  <a:spcPct val="0"/>
                </a:spcAft>
              </a:pPr>
              <a:r>
                <a:rPr lang="en-GB" sz="3200" dirty="0">
                  <a:solidFill>
                    <a:prstClr val="black"/>
                  </a:solidFill>
                  <a:latin typeface="Arial" charset="0"/>
                </a:rPr>
                <a:t>X</a:t>
              </a:r>
            </a:p>
          </p:txBody>
        </p:sp>
        <p:sp>
          <p:nvSpPr>
            <p:cNvPr id="33" name="TextBox 32">
              <a:extLst>
                <a:ext uri="{FF2B5EF4-FFF2-40B4-BE49-F238E27FC236}">
                  <a16:creationId xmlns:a16="http://schemas.microsoft.com/office/drawing/2014/main" id="{9FE3D03E-BB9D-4269-AAEB-0690D078224B}"/>
                </a:ext>
              </a:extLst>
            </p:cNvPr>
            <p:cNvSpPr txBox="1"/>
            <p:nvPr/>
          </p:nvSpPr>
          <p:spPr>
            <a:xfrm>
              <a:off x="5288735" y="4036277"/>
              <a:ext cx="393168" cy="584775"/>
            </a:xfrm>
            <a:prstGeom prst="rect">
              <a:avLst/>
            </a:prstGeom>
            <a:noFill/>
          </p:spPr>
          <p:txBody>
            <a:bodyPr wrap="square" rtlCol="0">
              <a:spAutoFit/>
            </a:bodyPr>
            <a:lstStyle/>
            <a:p>
              <a:pPr fontAlgn="base">
                <a:spcBef>
                  <a:spcPct val="0"/>
                </a:spcBef>
                <a:spcAft>
                  <a:spcPct val="0"/>
                </a:spcAft>
              </a:pPr>
              <a:r>
                <a:rPr lang="en-GB" sz="3200" dirty="0">
                  <a:solidFill>
                    <a:prstClr val="black"/>
                  </a:solidFill>
                  <a:latin typeface="Arial" charset="0"/>
                </a:rPr>
                <a:t>X</a:t>
              </a:r>
            </a:p>
          </p:txBody>
        </p:sp>
        <p:sp>
          <p:nvSpPr>
            <p:cNvPr id="34" name="TextBox 33">
              <a:extLst>
                <a:ext uri="{FF2B5EF4-FFF2-40B4-BE49-F238E27FC236}">
                  <a16:creationId xmlns:a16="http://schemas.microsoft.com/office/drawing/2014/main" id="{428C44D5-FF38-43F1-B04F-E434FF746D5C}"/>
                </a:ext>
              </a:extLst>
            </p:cNvPr>
            <p:cNvSpPr txBox="1"/>
            <p:nvPr/>
          </p:nvSpPr>
          <p:spPr>
            <a:xfrm>
              <a:off x="2802562" y="5097870"/>
              <a:ext cx="2589976" cy="923330"/>
            </a:xfrm>
            <a:prstGeom prst="rect">
              <a:avLst/>
            </a:prstGeom>
            <a:solidFill>
              <a:sysClr val="window" lastClr="FFFFFF"/>
            </a:solid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Arial" charset="0"/>
                </a:rPr>
                <a:t>Wind Speed</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Arial" charset="0"/>
                </a:rPr>
                <a:t>Measured by ABC123</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Arial" charset="0"/>
                </a:rPr>
                <a:t>(on Site B)</a:t>
              </a:r>
            </a:p>
          </p:txBody>
        </p:sp>
      </p:grpSp>
      <p:sp>
        <p:nvSpPr>
          <p:cNvPr id="36" name="TextBox 35">
            <a:extLst>
              <a:ext uri="{FF2B5EF4-FFF2-40B4-BE49-F238E27FC236}">
                <a16:creationId xmlns:a16="http://schemas.microsoft.com/office/drawing/2014/main" id="{6459C332-D354-4C63-8D70-155BBE943AA2}"/>
              </a:ext>
            </a:extLst>
          </p:cNvPr>
          <p:cNvSpPr txBox="1"/>
          <p:nvPr/>
        </p:nvSpPr>
        <p:spPr>
          <a:xfrm>
            <a:off x="2755006" y="5842465"/>
            <a:ext cx="2083329" cy="646331"/>
          </a:xfrm>
          <a:prstGeom prst="rect">
            <a:avLst/>
          </a:prstGeom>
          <a:noFill/>
        </p:spPr>
        <p:txBody>
          <a:bodyPr wrap="square" rtlCol="0">
            <a:spAutoFit/>
          </a:bodyPr>
          <a:lstStyle/>
          <a:p>
            <a:pPr algn="ctr" fontAlgn="base">
              <a:spcBef>
                <a:spcPct val="0"/>
              </a:spcBef>
              <a:spcAft>
                <a:spcPct val="0"/>
              </a:spcAft>
            </a:pPr>
            <a:r>
              <a:rPr lang="en-GB" dirty="0">
                <a:solidFill>
                  <a:prstClr val="black"/>
                </a:solidFill>
                <a:latin typeface="Arial" charset="0"/>
              </a:rPr>
              <a:t>LiDAR Serial number ABC123</a:t>
            </a:r>
          </a:p>
        </p:txBody>
      </p:sp>
    </p:spTree>
    <p:extLst>
      <p:ext uri="{BB962C8B-B14F-4D97-AF65-F5344CB8AC3E}">
        <p14:creationId xmlns:p14="http://schemas.microsoft.com/office/powerpoint/2010/main" val="285321553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A2AB-436D-448D-8C09-AC861B86CD88}"/>
              </a:ext>
            </a:extLst>
          </p:cNvPr>
          <p:cNvSpPr>
            <a:spLocks noGrp="1"/>
          </p:cNvSpPr>
          <p:nvPr>
            <p:ph type="title"/>
          </p:nvPr>
        </p:nvSpPr>
        <p:spPr>
          <a:xfrm>
            <a:off x="0" y="104190"/>
            <a:ext cx="10374284" cy="362055"/>
          </a:xfrm>
        </p:spPr>
        <p:txBody>
          <a:bodyPr/>
          <a:lstStyle/>
          <a:p>
            <a:r>
              <a:rPr lang="en-US" sz="2800" dirty="0">
                <a:solidFill>
                  <a:schemeClr val="tx1"/>
                </a:solidFill>
                <a:latin typeface="+mn-lt"/>
              </a:rPr>
              <a:t>Concept Introduction</a:t>
            </a:r>
          </a:p>
        </p:txBody>
      </p:sp>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6</a:t>
            </a:fld>
            <a:endParaRPr lang="en-US" altLang="en-US" dirty="0"/>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grpSp>
        <p:nvGrpSpPr>
          <p:cNvPr id="4" name="Group 3">
            <a:extLst>
              <a:ext uri="{FF2B5EF4-FFF2-40B4-BE49-F238E27FC236}">
                <a16:creationId xmlns:a16="http://schemas.microsoft.com/office/drawing/2014/main" id="{1BAE1306-ECAC-4C82-8662-97957FB58A11}"/>
              </a:ext>
            </a:extLst>
          </p:cNvPr>
          <p:cNvGrpSpPr/>
          <p:nvPr/>
        </p:nvGrpSpPr>
        <p:grpSpPr>
          <a:xfrm>
            <a:off x="942012" y="973300"/>
            <a:ext cx="8490260" cy="5442318"/>
            <a:chOff x="285750" y="1134477"/>
            <a:chExt cx="8490260" cy="5442318"/>
          </a:xfrm>
        </p:grpSpPr>
        <p:sp>
          <p:nvSpPr>
            <p:cNvPr id="37" name="Content Placeholder 2">
              <a:extLst>
                <a:ext uri="{FF2B5EF4-FFF2-40B4-BE49-F238E27FC236}">
                  <a16:creationId xmlns:a16="http://schemas.microsoft.com/office/drawing/2014/main" id="{408B2416-0E56-43FD-A48B-D90E96770784}"/>
                </a:ext>
              </a:extLst>
            </p:cNvPr>
            <p:cNvSpPr txBox="1">
              <a:spLocks/>
            </p:cNvSpPr>
            <p:nvPr/>
          </p:nvSpPr>
          <p:spPr bwMode="auto">
            <a:xfrm>
              <a:off x="285750" y="1134477"/>
              <a:ext cx="8490260" cy="15092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har char="•"/>
                <a:defRPr>
                  <a:solidFill>
                    <a:schemeClr val="tx1"/>
                  </a:solidFill>
                  <a:latin typeface="+mj-lt"/>
                  <a:ea typeface="+mn-ea"/>
                  <a:cs typeface="+mn-cs"/>
                </a:defRPr>
              </a:lvl1pPr>
              <a:lvl2pPr marL="752475" indent="-285750" algn="l" rtl="0" eaLnBrk="0" fontAlgn="base" hangingPunct="0">
                <a:spcBef>
                  <a:spcPct val="20000"/>
                </a:spcBef>
                <a:spcAft>
                  <a:spcPct val="0"/>
                </a:spcAft>
                <a:buFont typeface="Arial" charset="0"/>
                <a:buChar char="–"/>
                <a:defRPr sz="1600">
                  <a:solidFill>
                    <a:schemeClr val="tx1"/>
                  </a:solidFill>
                  <a:latin typeface="+mj-lt"/>
                </a:defRPr>
              </a:lvl2pPr>
              <a:lvl3pPr marL="1160463" indent="-228600" algn="l" rtl="0" eaLnBrk="0" fontAlgn="base" hangingPunct="0">
                <a:spcBef>
                  <a:spcPct val="20000"/>
                </a:spcBef>
                <a:spcAft>
                  <a:spcPct val="0"/>
                </a:spcAft>
                <a:buFont typeface="Arial" charset="0"/>
                <a:buChar char="–"/>
                <a:defRPr sz="1400">
                  <a:solidFill>
                    <a:schemeClr val="tx1"/>
                  </a:solidFill>
                  <a:latin typeface="+mj-lt"/>
                </a:defRPr>
              </a:lvl3pPr>
              <a:lvl4pPr marL="1568450" indent="-228600" algn="l" rtl="0" eaLnBrk="0" fontAlgn="base" hangingPunct="0">
                <a:spcBef>
                  <a:spcPct val="20000"/>
                </a:spcBef>
                <a:spcAft>
                  <a:spcPct val="0"/>
                </a:spcAft>
                <a:buFont typeface="Arial" charset="0"/>
                <a:buChar char="–"/>
                <a:defRPr sz="1200">
                  <a:solidFill>
                    <a:schemeClr val="tx1"/>
                  </a:solidFill>
                  <a:latin typeface="+mj-lt"/>
                </a:defRPr>
              </a:lvl4pPr>
              <a:lvl5pPr marL="1979613" indent="-231775" algn="l" rtl="0" eaLnBrk="0" fontAlgn="base" hangingPunct="0">
                <a:spcBef>
                  <a:spcPct val="20000"/>
                </a:spcBef>
                <a:spcAft>
                  <a:spcPct val="0"/>
                </a:spcAft>
                <a:buFont typeface="Arial" charset="0"/>
                <a:buChar char="–"/>
                <a:defRPr sz="1200">
                  <a:solidFill>
                    <a:schemeClr val="tx1"/>
                  </a:solidFill>
                  <a:latin typeface="+mj-lt"/>
                </a:defRPr>
              </a:lvl5pPr>
              <a:lvl6pPr marL="2436813" indent="-231775" algn="l" rtl="0" fontAlgn="base">
                <a:spcBef>
                  <a:spcPct val="20000"/>
                </a:spcBef>
                <a:spcAft>
                  <a:spcPct val="0"/>
                </a:spcAft>
                <a:buFont typeface="Arial" pitchFamily="34" charset="0"/>
                <a:buChar char="–"/>
                <a:defRPr sz="1200">
                  <a:solidFill>
                    <a:schemeClr val="tx1"/>
                  </a:solidFill>
                  <a:latin typeface="+mn-lt"/>
                </a:defRPr>
              </a:lvl6pPr>
              <a:lvl7pPr marL="2894013" indent="-231775" algn="l" rtl="0" fontAlgn="base">
                <a:spcBef>
                  <a:spcPct val="20000"/>
                </a:spcBef>
                <a:spcAft>
                  <a:spcPct val="0"/>
                </a:spcAft>
                <a:buFont typeface="Arial" pitchFamily="34" charset="0"/>
                <a:buChar char="–"/>
                <a:defRPr sz="1200">
                  <a:solidFill>
                    <a:schemeClr val="tx1"/>
                  </a:solidFill>
                  <a:latin typeface="+mn-lt"/>
                </a:defRPr>
              </a:lvl7pPr>
              <a:lvl8pPr marL="3351213" indent="-231775" algn="l" rtl="0" fontAlgn="base">
                <a:spcBef>
                  <a:spcPct val="20000"/>
                </a:spcBef>
                <a:spcAft>
                  <a:spcPct val="0"/>
                </a:spcAft>
                <a:buFont typeface="Arial" pitchFamily="34" charset="0"/>
                <a:buChar char="–"/>
                <a:defRPr sz="1200">
                  <a:solidFill>
                    <a:schemeClr val="tx1"/>
                  </a:solidFill>
                  <a:latin typeface="+mn-lt"/>
                </a:defRPr>
              </a:lvl8pPr>
              <a:lvl9pPr marL="3808413" indent="-231775" algn="l" rtl="0" fontAlgn="base">
                <a:spcBef>
                  <a:spcPct val="20000"/>
                </a:spcBef>
                <a:spcAft>
                  <a:spcPct val="0"/>
                </a:spcAft>
                <a:buFont typeface="Arial" pitchFamily="34" charset="0"/>
                <a:buChar char="–"/>
                <a:defRPr sz="1200">
                  <a:solidFill>
                    <a:schemeClr val="tx1"/>
                  </a:solidFill>
                  <a:latin typeface="+mn-lt"/>
                </a:defRPr>
              </a:lvl9pPr>
            </a:lstStyle>
            <a:p>
              <a:pPr marL="273050" marR="0" lvl="0" indent="-273050" algn="l" defTabSz="914400" rtl="0" eaLnBrk="0" fontAlgn="base" latinLnBrk="0" hangingPunct="0">
                <a:lnSpc>
                  <a:spcPct val="100000"/>
                </a:lnSpc>
                <a:spcBef>
                  <a:spcPct val="20000"/>
                </a:spcBef>
                <a:spcAft>
                  <a:spcPct val="0"/>
                </a:spcAft>
                <a:buClrTx/>
                <a:buSzTx/>
                <a:buFontTx/>
                <a:buChar char="•"/>
                <a:tabLst/>
                <a:defRPr/>
              </a:pPr>
              <a:r>
                <a:rPr kumimoji="0" lang="en-GB" sz="1800" b="0" i="0" u="none" strike="noStrike" kern="0" cap="none" spc="0" normalizeH="0" baseline="0" noProof="0">
                  <a:ln>
                    <a:noFill/>
                  </a:ln>
                  <a:effectLst/>
                  <a:uLnTx/>
                  <a:uFillTx/>
                  <a:latin typeface="Trebuchet MS"/>
                  <a:ea typeface="+mn-ea"/>
                  <a:cs typeface="+mn-cs"/>
                </a:rPr>
                <a:t>This approach would </a:t>
              </a:r>
              <a:r>
                <a:rPr lang="en-GB" kern="0">
                  <a:latin typeface="Trebuchet MS"/>
                </a:rPr>
                <a:t>lend</a:t>
              </a:r>
              <a:r>
                <a:rPr kumimoji="0" lang="en-GB" sz="1800" b="0" i="0" u="none" strike="noStrike" kern="0" cap="none" spc="0" normalizeH="0" baseline="0" noProof="0">
                  <a:ln>
                    <a:noFill/>
                  </a:ln>
                  <a:effectLst/>
                  <a:uLnTx/>
                  <a:uFillTx/>
                  <a:latin typeface="Trebuchet MS"/>
                  <a:ea typeface="+mn-ea"/>
                  <a:cs typeface="+mn-cs"/>
                </a:rPr>
                <a:t> itself to advance statistical modelling approaches e.g. </a:t>
              </a:r>
              <a:r>
                <a:rPr kumimoji="0" lang="en-GB" sz="1800" b="1" i="0" u="none" strike="noStrike" kern="0" cap="none" spc="0" normalizeH="0" baseline="0" noProof="0">
                  <a:ln>
                    <a:noFill/>
                  </a:ln>
                  <a:solidFill>
                    <a:srgbClr val="00B0F0"/>
                  </a:solidFill>
                  <a:effectLst/>
                  <a:uLnTx/>
                  <a:uFillTx/>
                  <a:latin typeface="Trebuchet MS"/>
                  <a:ea typeface="+mn-ea"/>
                  <a:cs typeface="+mn-cs"/>
                </a:rPr>
                <a:t>machine learning</a:t>
              </a:r>
              <a:r>
                <a:rPr kumimoji="0" lang="en-GB" sz="1800" b="0" i="0" u="none" strike="noStrike" kern="0" cap="none" spc="0" normalizeH="0" baseline="0" noProof="0">
                  <a:ln>
                    <a:noFill/>
                  </a:ln>
                  <a:effectLst/>
                  <a:uLnTx/>
                  <a:uFillTx/>
                  <a:latin typeface="Trebuchet MS"/>
                  <a:ea typeface="+mn-ea"/>
                  <a:cs typeface="+mn-cs"/>
                </a:rPr>
                <a:t>.</a:t>
              </a:r>
            </a:p>
            <a:p>
              <a:pPr marL="273050" marR="0" lvl="0" indent="-273050" algn="l" defTabSz="914400" rtl="0" eaLnBrk="0" fontAlgn="base" latinLnBrk="0" hangingPunct="0">
                <a:lnSpc>
                  <a:spcPct val="100000"/>
                </a:lnSpc>
                <a:spcBef>
                  <a:spcPct val="20000"/>
                </a:spcBef>
                <a:spcAft>
                  <a:spcPct val="0"/>
                </a:spcAft>
                <a:buClrTx/>
                <a:buSzTx/>
                <a:buFontTx/>
                <a:buChar char="•"/>
                <a:tabLst/>
                <a:defRPr/>
              </a:pPr>
              <a:endParaRPr kumimoji="0" lang="en-GB" sz="1800" b="0" i="0" u="none" strike="noStrike" kern="0" cap="none" spc="0" normalizeH="0" baseline="0" noProof="0">
                <a:ln>
                  <a:noFill/>
                </a:ln>
                <a:solidFill>
                  <a:sysClr val="windowText" lastClr="000000"/>
                </a:solidFill>
                <a:effectLst/>
                <a:uLnTx/>
                <a:uFillTx/>
                <a:latin typeface="Trebuchet MS"/>
                <a:ea typeface="+mn-ea"/>
                <a:cs typeface="+mn-cs"/>
              </a:endParaRPr>
            </a:p>
            <a:p>
              <a:pPr marL="273050" marR="0" lvl="0" indent="-273050" algn="l" defTabSz="914400" rtl="0" eaLnBrk="0" fontAlgn="base" latinLnBrk="0" hangingPunct="0">
                <a:lnSpc>
                  <a:spcPct val="100000"/>
                </a:lnSpc>
                <a:spcBef>
                  <a:spcPct val="20000"/>
                </a:spcBef>
                <a:spcAft>
                  <a:spcPct val="0"/>
                </a:spcAft>
                <a:buClrTx/>
                <a:buSzTx/>
                <a:buFontTx/>
                <a:buChar char="•"/>
                <a:tabLst/>
                <a:defRPr/>
              </a:pPr>
              <a:r>
                <a:rPr kumimoji="0" lang="en-GB" sz="1800" b="0" i="0" u="none" strike="noStrike" kern="0" cap="none" spc="0" normalizeH="0" baseline="0" noProof="0">
                  <a:ln>
                    <a:noFill/>
                  </a:ln>
                  <a:effectLst/>
                  <a:uLnTx/>
                  <a:uFillTx/>
                  <a:latin typeface="Trebuchet MS"/>
                  <a:ea typeface="+mn-ea"/>
                  <a:cs typeface="+mn-cs"/>
                </a:rPr>
                <a:t>This would mean ‘outer range’ considerations would be inherently addressed (as long as training data sufficient).</a:t>
              </a:r>
            </a:p>
          </p:txBody>
        </p:sp>
        <p:pic>
          <p:nvPicPr>
            <p:cNvPr id="38" name="Picture 37">
              <a:extLst>
                <a:ext uri="{FF2B5EF4-FFF2-40B4-BE49-F238E27FC236}">
                  <a16:creationId xmlns:a16="http://schemas.microsoft.com/office/drawing/2014/main" id="{4D414C35-0693-4AA9-A753-CE92DA27C4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086"/>
            <a:stretch/>
          </p:blipFill>
          <p:spPr bwMode="auto">
            <a:xfrm>
              <a:off x="1323618" y="3431692"/>
              <a:ext cx="2722292" cy="1878234"/>
            </a:xfrm>
            <a:prstGeom prst="rect">
              <a:avLst/>
            </a:prstGeom>
            <a:noFill/>
            <a:ln>
              <a:noFill/>
            </a:ln>
            <a:extLst>
              <a:ext uri="{909E8E84-426E-40DD-AFC4-6F175D3DCCD1}">
                <a14:hiddenFill xmlns:a14="http://schemas.microsoft.com/office/drawing/2010/main">
                  <a:solidFill>
                    <a:srgbClr xmlns:mc="http://schemas.openxmlformats.org/markup-compatibility/2006" val="FFFFFF" mc:Ignorable="a14" a14:legacySpreadsheetColorIndex="9"/>
                  </a:solidFill>
                </a14:hiddenFill>
              </a:ext>
              <a:ext uri="{91240B29-F687-4F45-9708-019B960494DF}">
                <a14:hiddenLine xmlns:a14="http://schemas.microsoft.com/office/drawing/2010/main" w="9525">
                  <a:solidFill>
                    <a:srgbClr xmlns:mc="http://schemas.openxmlformats.org/markup-compatibility/2006" val="000000" mc:Ignorable="a14" a14:legacySpreadsheetColorIndex="8"/>
                  </a:solidFill>
                  <a:miter lim="800000"/>
                  <a:headEnd/>
                  <a:tailEnd/>
                </a14:hiddenLine>
              </a:ext>
            </a:extLst>
          </p:spPr>
        </p:pic>
        <p:sp>
          <p:nvSpPr>
            <p:cNvPr id="39" name="TextBox 38">
              <a:extLst>
                <a:ext uri="{FF2B5EF4-FFF2-40B4-BE49-F238E27FC236}">
                  <a16:creationId xmlns:a16="http://schemas.microsoft.com/office/drawing/2014/main" id="{94ADE708-E71D-427B-B53E-4A7C67EAC714}"/>
                </a:ext>
              </a:extLst>
            </p:cNvPr>
            <p:cNvSpPr txBox="1"/>
            <p:nvPr/>
          </p:nvSpPr>
          <p:spPr>
            <a:xfrm>
              <a:off x="1423340" y="5080093"/>
              <a:ext cx="2589976" cy="1200329"/>
            </a:xfrm>
            <a:prstGeom prst="rect">
              <a:avLst/>
            </a:prstGeom>
            <a:solidFill>
              <a:sysClr val="window" lastClr="FFFFFF"/>
            </a:solid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a:ln>
                    <a:noFill/>
                  </a:ln>
                  <a:solidFill>
                    <a:prstClr val="black"/>
                  </a:solidFill>
                  <a:effectLst/>
                  <a:uLnTx/>
                  <a:uFillTx/>
                  <a:latin typeface="Arial" charset="0"/>
                </a:rPr>
                <a:t>Wind Speed</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a:ln>
                    <a:noFill/>
                  </a:ln>
                  <a:solidFill>
                    <a:prstClr val="black"/>
                  </a:solidFill>
                  <a:effectLst/>
                  <a:uLnTx/>
                  <a:uFillTx/>
                  <a:latin typeface="Arial" charset="0"/>
                </a:rPr>
                <a:t>Power Curve Measured by ABC123</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a:ln>
                    <a:noFill/>
                  </a:ln>
                  <a:solidFill>
                    <a:prstClr val="black"/>
                  </a:solidFill>
                  <a:effectLst/>
                  <a:uLnTx/>
                  <a:uFillTx/>
                  <a:latin typeface="Arial" charset="0"/>
                </a:rPr>
                <a:t>(from Site A)</a:t>
              </a:r>
            </a:p>
          </p:txBody>
        </p:sp>
        <p:sp>
          <p:nvSpPr>
            <p:cNvPr id="40" name="TextBox 39">
              <a:extLst>
                <a:ext uri="{FF2B5EF4-FFF2-40B4-BE49-F238E27FC236}">
                  <a16:creationId xmlns:a16="http://schemas.microsoft.com/office/drawing/2014/main" id="{4602F304-FE13-48C9-80A3-6E603165BBD9}"/>
                </a:ext>
              </a:extLst>
            </p:cNvPr>
            <p:cNvSpPr txBox="1"/>
            <p:nvPr/>
          </p:nvSpPr>
          <p:spPr>
            <a:xfrm rot="16200000">
              <a:off x="420000" y="4144351"/>
              <a:ext cx="2051824" cy="369332"/>
            </a:xfrm>
            <a:prstGeom prst="rect">
              <a:avLst/>
            </a:prstGeom>
            <a:solidFill>
              <a:sysClr val="window" lastClr="FFFFFF"/>
            </a:solid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a:ln>
                    <a:noFill/>
                  </a:ln>
                  <a:solidFill>
                    <a:prstClr val="black"/>
                  </a:solidFill>
                  <a:effectLst/>
                  <a:uLnTx/>
                  <a:uFillTx/>
                  <a:latin typeface="Arial" charset="0"/>
                </a:rPr>
                <a:t>WT 100 Power</a:t>
              </a:r>
            </a:p>
          </p:txBody>
        </p:sp>
        <p:sp>
          <p:nvSpPr>
            <p:cNvPr id="41" name="TextBox 40">
              <a:extLst>
                <a:ext uri="{FF2B5EF4-FFF2-40B4-BE49-F238E27FC236}">
                  <a16:creationId xmlns:a16="http://schemas.microsoft.com/office/drawing/2014/main" id="{D539D3A2-5D3A-4076-AAA6-558CEC769FAF}"/>
                </a:ext>
              </a:extLst>
            </p:cNvPr>
            <p:cNvSpPr txBox="1"/>
            <p:nvPr/>
          </p:nvSpPr>
          <p:spPr>
            <a:xfrm>
              <a:off x="1261245" y="3066586"/>
              <a:ext cx="3059671" cy="369332"/>
            </a:xfrm>
            <a:prstGeom prst="rect">
              <a:avLst/>
            </a:prstGeom>
            <a:noFill/>
          </p:spPr>
          <p:txBody>
            <a:bodyPr wrap="square" rtlCol="0">
              <a:spAutoFit/>
            </a:bodyPr>
            <a:lstStyle/>
            <a:p>
              <a:pPr algn="ctr" fontAlgn="base">
                <a:spcBef>
                  <a:spcPct val="0"/>
                </a:spcBef>
                <a:spcAft>
                  <a:spcPct val="0"/>
                </a:spcAft>
              </a:pPr>
              <a:r>
                <a:rPr lang="en-GB">
                  <a:solidFill>
                    <a:srgbClr val="00B0F0"/>
                  </a:solidFill>
                  <a:latin typeface="Arial" charset="0"/>
                </a:rPr>
                <a:t>Traditional Power Cure</a:t>
              </a:r>
            </a:p>
          </p:txBody>
        </p:sp>
        <p:sp>
          <p:nvSpPr>
            <p:cNvPr id="42" name="TextBox 41">
              <a:extLst>
                <a:ext uri="{FF2B5EF4-FFF2-40B4-BE49-F238E27FC236}">
                  <a16:creationId xmlns:a16="http://schemas.microsoft.com/office/drawing/2014/main" id="{AB043C50-08AE-4204-A54F-73165F61A912}"/>
                </a:ext>
              </a:extLst>
            </p:cNvPr>
            <p:cNvSpPr txBox="1"/>
            <p:nvPr/>
          </p:nvSpPr>
          <p:spPr>
            <a:xfrm>
              <a:off x="5205060" y="3062360"/>
              <a:ext cx="3059671" cy="369332"/>
            </a:xfrm>
            <a:prstGeom prst="rect">
              <a:avLst/>
            </a:prstGeom>
            <a:noFill/>
          </p:spPr>
          <p:txBody>
            <a:bodyPr wrap="square" rtlCol="0">
              <a:spAutoFit/>
            </a:bodyPr>
            <a:lstStyle/>
            <a:p>
              <a:pPr algn="ctr" fontAlgn="base">
                <a:spcBef>
                  <a:spcPct val="0"/>
                </a:spcBef>
                <a:spcAft>
                  <a:spcPct val="0"/>
                </a:spcAft>
              </a:pPr>
              <a:r>
                <a:rPr lang="en-GB">
                  <a:solidFill>
                    <a:srgbClr val="00B0F0"/>
                  </a:solidFill>
                  <a:latin typeface="Arial" charset="0"/>
                </a:rPr>
                <a:t>Machine Learning</a:t>
              </a:r>
            </a:p>
          </p:txBody>
        </p:sp>
        <p:pic>
          <p:nvPicPr>
            <p:cNvPr id="43" name="Picture 2" descr="http://www.pcwg.org/images/machine_learning.png">
              <a:extLst>
                <a:ext uri="{FF2B5EF4-FFF2-40B4-BE49-F238E27FC236}">
                  <a16:creationId xmlns:a16="http://schemas.microsoft.com/office/drawing/2014/main" id="{4E546168-C445-47F4-9772-73257B4F5F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1010" y="3583390"/>
              <a:ext cx="2347769" cy="299340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699860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A2AB-436D-448D-8C09-AC861B86CD88}"/>
              </a:ext>
            </a:extLst>
          </p:cNvPr>
          <p:cNvSpPr>
            <a:spLocks noGrp="1"/>
          </p:cNvSpPr>
          <p:nvPr>
            <p:ph type="title"/>
          </p:nvPr>
        </p:nvSpPr>
        <p:spPr>
          <a:xfrm>
            <a:off x="0" y="104190"/>
            <a:ext cx="10374284" cy="362055"/>
          </a:xfrm>
        </p:spPr>
        <p:txBody>
          <a:bodyPr/>
          <a:lstStyle/>
          <a:p>
            <a:r>
              <a:rPr lang="en-US" sz="2800" dirty="0">
                <a:solidFill>
                  <a:schemeClr val="tx1"/>
                </a:solidFill>
                <a:latin typeface="+mn-lt"/>
              </a:rPr>
              <a:t>Concept Introduction</a:t>
            </a:r>
          </a:p>
        </p:txBody>
      </p:sp>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7</a:t>
            </a:fld>
            <a:endParaRPr lang="en-US" altLang="en-US" dirty="0"/>
          </a:p>
        </p:txBody>
      </p:sp>
      <p:sp>
        <p:nvSpPr>
          <p:cNvPr id="4" name="Text Placeholder 3">
            <a:extLst>
              <a:ext uri="{FF2B5EF4-FFF2-40B4-BE49-F238E27FC236}">
                <a16:creationId xmlns:a16="http://schemas.microsoft.com/office/drawing/2014/main" id="{7B96EBF1-41F8-451D-A951-44CAA3545CF2}"/>
              </a:ext>
            </a:extLst>
          </p:cNvPr>
          <p:cNvSpPr>
            <a:spLocks noGrp="1"/>
          </p:cNvSpPr>
          <p:nvPr>
            <p:ph type="body" sz="quarter" idx="11"/>
          </p:nvPr>
        </p:nvSpPr>
        <p:spPr>
          <a:xfrm>
            <a:off x="384129" y="1031209"/>
            <a:ext cx="9900773" cy="4799139"/>
          </a:xfrm>
        </p:spPr>
        <p:txBody>
          <a:bodyPr vert="horz" lIns="91440" tIns="45720" rIns="91440" bIns="45720" rtlCol="0" anchor="t">
            <a:normAutofit/>
          </a:bodyPr>
          <a:lstStyle/>
          <a:p>
            <a:pPr marL="342900" indent="-342900">
              <a:buFont typeface="Arial" panose="020B0604020202020204" pitchFamily="34" charset="0"/>
              <a:buChar char="•"/>
            </a:pPr>
            <a:r>
              <a:rPr lang="en-US" sz="2400" dirty="0">
                <a:solidFill>
                  <a:schemeClr val="tx1"/>
                </a:solidFill>
              </a:rPr>
              <a:t>No need to reference LiDAR measurement to Anemometer on site.</a:t>
            </a:r>
            <a:endParaRPr lang="en-US" sz="2400">
              <a:solidFill>
                <a:schemeClr val="tx1"/>
              </a:solidFill>
              <a:cs typeface="Calibri"/>
            </a:endParaRPr>
          </a:p>
          <a:p>
            <a:pPr marL="342900" indent="-342900">
              <a:buFont typeface="Arial" panose="020B0604020202020204" pitchFamily="34" charset="0"/>
              <a:buChar char="•"/>
            </a:pPr>
            <a:r>
              <a:rPr lang="en-US" sz="2400" dirty="0">
                <a:solidFill>
                  <a:schemeClr val="tx1"/>
                </a:solidFill>
              </a:rPr>
              <a:t>Provide a highly specified training dataset for machine learning methods (specific turbine model and specific physical LiDAR)</a:t>
            </a:r>
            <a:endParaRPr lang="en-US" sz="2400">
              <a:solidFill>
                <a:schemeClr val="tx1"/>
              </a:solidFill>
              <a:cs typeface="Calibri"/>
            </a:endParaRPr>
          </a:p>
          <a:p>
            <a:pPr marL="342900" indent="-342900">
              <a:buFont typeface="Arial" panose="020B0604020202020204" pitchFamily="34" charset="0"/>
              <a:buChar char="•"/>
            </a:pPr>
            <a:r>
              <a:rPr lang="en-US" sz="2400" dirty="0">
                <a:solidFill>
                  <a:schemeClr val="tx1"/>
                </a:solidFill>
              </a:rPr>
              <a:t>Lower overall yield uncertainty, assist project design and inform turbine selection (lower £/MWh)</a:t>
            </a:r>
            <a:endParaRPr lang="en-US" sz="2400">
              <a:solidFill>
                <a:schemeClr val="tx1"/>
              </a:solidFill>
            </a:endParaRPr>
          </a:p>
          <a:p>
            <a:pPr marL="342900" indent="-342900">
              <a:buFont typeface="Arial" panose="020B0604020202020204" pitchFamily="34" charset="0"/>
              <a:buChar char="•"/>
            </a:pPr>
            <a:endParaRPr lang="en-US" sz="2400">
              <a:solidFill>
                <a:schemeClr val="tx1"/>
              </a:solidFill>
              <a:cs typeface="Calibri"/>
            </a:endParaRPr>
          </a:p>
          <a:p>
            <a:pPr algn="ctr"/>
            <a:r>
              <a:rPr lang="en-US" sz="2400" b="1" i="1">
                <a:solidFill>
                  <a:schemeClr val="tx1"/>
                </a:solidFill>
              </a:rPr>
              <a:t>RES are open-sourcing a LiDAR power curve dataset designed to trial the proposed methodology.</a:t>
            </a:r>
            <a:endParaRPr lang="en-US" sz="2400" b="1" i="1">
              <a:solidFill>
                <a:schemeClr val="tx1"/>
              </a:solidFill>
              <a:cs typeface="Calibri"/>
            </a:endParaRPr>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spTree>
    <p:extLst>
      <p:ext uri="{BB962C8B-B14F-4D97-AF65-F5344CB8AC3E}">
        <p14:creationId xmlns:p14="http://schemas.microsoft.com/office/powerpoint/2010/main" val="345590435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A2AB-436D-448D-8C09-AC861B86CD88}"/>
              </a:ext>
            </a:extLst>
          </p:cNvPr>
          <p:cNvSpPr>
            <a:spLocks noGrp="1"/>
          </p:cNvSpPr>
          <p:nvPr>
            <p:ph type="title"/>
          </p:nvPr>
        </p:nvSpPr>
        <p:spPr>
          <a:xfrm>
            <a:off x="0" y="104190"/>
            <a:ext cx="10374284" cy="362055"/>
          </a:xfrm>
        </p:spPr>
        <p:txBody>
          <a:bodyPr/>
          <a:lstStyle/>
          <a:p>
            <a:r>
              <a:rPr lang="en-US" sz="2800">
                <a:solidFill>
                  <a:schemeClr val="tx1"/>
                </a:solidFill>
                <a:latin typeface="+mn-lt"/>
              </a:rPr>
              <a:t>Dataset Introduction</a:t>
            </a:r>
          </a:p>
        </p:txBody>
      </p:sp>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8</a:t>
            </a:fld>
            <a:endParaRPr lang="en-US" altLang="en-US"/>
          </a:p>
        </p:txBody>
      </p:sp>
      <p:sp>
        <p:nvSpPr>
          <p:cNvPr id="4" name="Text Placeholder 3">
            <a:extLst>
              <a:ext uri="{FF2B5EF4-FFF2-40B4-BE49-F238E27FC236}">
                <a16:creationId xmlns:a16="http://schemas.microsoft.com/office/drawing/2014/main" id="{7B96EBF1-41F8-451D-A951-44CAA3545CF2}"/>
              </a:ext>
            </a:extLst>
          </p:cNvPr>
          <p:cNvSpPr>
            <a:spLocks noGrp="1"/>
          </p:cNvSpPr>
          <p:nvPr>
            <p:ph type="body" sz="quarter" idx="11"/>
          </p:nvPr>
        </p:nvSpPr>
        <p:spPr>
          <a:xfrm>
            <a:off x="295479" y="684004"/>
            <a:ext cx="9783326" cy="889311"/>
          </a:xfrm>
        </p:spPr>
        <p:txBody>
          <a:bodyPr>
            <a:normAutofit/>
          </a:bodyPr>
          <a:lstStyle/>
          <a:p>
            <a:r>
              <a:rPr lang="en-US" sz="2400" dirty="0">
                <a:solidFill>
                  <a:schemeClr val="tx1"/>
                </a:solidFill>
              </a:rPr>
              <a:t>The same </a:t>
            </a:r>
            <a:r>
              <a:rPr lang="en-US" sz="2400" dirty="0" err="1">
                <a:solidFill>
                  <a:schemeClr val="tx1"/>
                </a:solidFill>
              </a:rPr>
              <a:t>ZephIR</a:t>
            </a:r>
            <a:r>
              <a:rPr lang="en-US" sz="2400" dirty="0">
                <a:solidFill>
                  <a:schemeClr val="tx1"/>
                </a:solidFill>
              </a:rPr>
              <a:t> 300 LiDAR was deployed at two RES operated onshore wind farms in England:</a:t>
            </a:r>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8" name="Text Placeholder 3">
            <a:extLst>
              <a:ext uri="{FF2B5EF4-FFF2-40B4-BE49-F238E27FC236}">
                <a16:creationId xmlns:a16="http://schemas.microsoft.com/office/drawing/2014/main" id="{7BDF83FE-1624-4F18-8402-895228EA29EE}"/>
              </a:ext>
            </a:extLst>
          </p:cNvPr>
          <p:cNvSpPr txBox="1">
            <a:spLocks/>
          </p:cNvSpPr>
          <p:nvPr/>
        </p:nvSpPr>
        <p:spPr>
          <a:xfrm>
            <a:off x="1163246" y="5132678"/>
            <a:ext cx="2674815" cy="45199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67"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67"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67"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67"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tx1"/>
                </a:solidFill>
              </a:rPr>
              <a:t>TENG: 2018-11 to 2019-01 </a:t>
            </a:r>
          </a:p>
        </p:txBody>
      </p:sp>
      <p:sp>
        <p:nvSpPr>
          <p:cNvPr id="10" name="Text Placeholder 3">
            <a:extLst>
              <a:ext uri="{FF2B5EF4-FFF2-40B4-BE49-F238E27FC236}">
                <a16:creationId xmlns:a16="http://schemas.microsoft.com/office/drawing/2014/main" id="{2E3A26E6-C444-4434-B89A-106E60F7351C}"/>
              </a:ext>
            </a:extLst>
          </p:cNvPr>
          <p:cNvSpPr txBox="1">
            <a:spLocks/>
          </p:cNvSpPr>
          <p:nvPr/>
        </p:nvSpPr>
        <p:spPr>
          <a:xfrm>
            <a:off x="7016533" y="5119894"/>
            <a:ext cx="2674815" cy="45199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67"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67"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67"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67"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chemeClr val="tx1"/>
                </a:solidFill>
              </a:rPr>
              <a:t>WENG: 2018-05 to 2018-10</a:t>
            </a:r>
          </a:p>
        </p:txBody>
      </p:sp>
      <p:sp>
        <p:nvSpPr>
          <p:cNvPr id="11" name="Text Placeholder 3">
            <a:extLst>
              <a:ext uri="{FF2B5EF4-FFF2-40B4-BE49-F238E27FC236}">
                <a16:creationId xmlns:a16="http://schemas.microsoft.com/office/drawing/2014/main" id="{4AE1136A-6515-487B-8977-DCEEBFEDB362}"/>
              </a:ext>
            </a:extLst>
          </p:cNvPr>
          <p:cNvSpPr txBox="1">
            <a:spLocks/>
          </p:cNvSpPr>
          <p:nvPr/>
        </p:nvSpPr>
        <p:spPr>
          <a:xfrm>
            <a:off x="363989" y="5458752"/>
            <a:ext cx="11047538" cy="143728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867"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67"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67"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67"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67"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solidFill>
                  <a:schemeClr val="tx1"/>
                </a:solidFill>
              </a:rPr>
              <a:t>The turbine model is the same on both sites (2MW rated power, 60m hub height, 80m rotor diameter).</a:t>
            </a:r>
            <a:endParaRPr lang="en-US" sz="2400" dirty="0">
              <a:solidFill>
                <a:schemeClr val="tx1"/>
              </a:solidFill>
            </a:endParaRPr>
          </a:p>
          <a:p>
            <a:r>
              <a:rPr lang="en-US" sz="2400" dirty="0">
                <a:solidFill>
                  <a:schemeClr val="tx1"/>
                </a:solidFill>
              </a:rPr>
              <a:t>At WENG the LiDAR was close to 2 turbines and so 2 power datasets were acquired.</a:t>
            </a:r>
          </a:p>
        </p:txBody>
      </p:sp>
      <p:pic>
        <p:nvPicPr>
          <p:cNvPr id="12" name="Picture 11" descr="A picture containing text, light, green&#10;&#10;Description automatically generated">
            <a:extLst>
              <a:ext uri="{FF2B5EF4-FFF2-40B4-BE49-F238E27FC236}">
                <a16:creationId xmlns:a16="http://schemas.microsoft.com/office/drawing/2014/main" id="{D0AE2E98-48D7-4393-806B-0180F8FD21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651" y="1376921"/>
            <a:ext cx="3906007" cy="3742973"/>
          </a:xfrm>
          <a:prstGeom prst="rect">
            <a:avLst/>
          </a:prstGeom>
        </p:spPr>
      </p:pic>
      <p:pic>
        <p:nvPicPr>
          <p:cNvPr id="14" name="Picture 13" descr="A picture containing text, green&#10;&#10;Description automatically generated">
            <a:extLst>
              <a:ext uri="{FF2B5EF4-FFF2-40B4-BE49-F238E27FC236}">
                <a16:creationId xmlns:a16="http://schemas.microsoft.com/office/drawing/2014/main" id="{B5F7CBE5-FE2F-45CC-AEAF-8B68314EBA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8110" y="1373505"/>
            <a:ext cx="3740695" cy="3746389"/>
          </a:xfrm>
          <a:prstGeom prst="rect">
            <a:avLst/>
          </a:prstGeom>
        </p:spPr>
      </p:pic>
    </p:spTree>
    <p:extLst>
      <p:ext uri="{BB962C8B-B14F-4D97-AF65-F5344CB8AC3E}">
        <p14:creationId xmlns:p14="http://schemas.microsoft.com/office/powerpoint/2010/main" val="264469110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A2AB-436D-448D-8C09-AC861B86CD88}"/>
              </a:ext>
            </a:extLst>
          </p:cNvPr>
          <p:cNvSpPr>
            <a:spLocks noGrp="1"/>
          </p:cNvSpPr>
          <p:nvPr>
            <p:ph type="title"/>
          </p:nvPr>
        </p:nvSpPr>
        <p:spPr>
          <a:xfrm>
            <a:off x="0" y="104190"/>
            <a:ext cx="10374284" cy="362055"/>
          </a:xfrm>
        </p:spPr>
        <p:txBody>
          <a:bodyPr/>
          <a:lstStyle/>
          <a:p>
            <a:r>
              <a:rPr lang="en-US" sz="2800" dirty="0">
                <a:solidFill>
                  <a:schemeClr val="tx1"/>
                </a:solidFill>
                <a:latin typeface="+mn-lt"/>
              </a:rPr>
              <a:t>Dataset Introduction</a:t>
            </a:r>
          </a:p>
        </p:txBody>
      </p:sp>
      <p:sp>
        <p:nvSpPr>
          <p:cNvPr id="3" name="Slide Number Placeholder 2">
            <a:extLst>
              <a:ext uri="{FF2B5EF4-FFF2-40B4-BE49-F238E27FC236}">
                <a16:creationId xmlns:a16="http://schemas.microsoft.com/office/drawing/2014/main" id="{051DCD68-386F-4992-9437-3FDAEB7E5824}"/>
              </a:ext>
            </a:extLst>
          </p:cNvPr>
          <p:cNvSpPr>
            <a:spLocks noGrp="1"/>
          </p:cNvSpPr>
          <p:nvPr>
            <p:ph type="sldNum" sz="quarter" idx="10"/>
          </p:nvPr>
        </p:nvSpPr>
        <p:spPr/>
        <p:txBody>
          <a:bodyPr/>
          <a:lstStyle/>
          <a:p>
            <a:pPr>
              <a:defRPr/>
            </a:pPr>
            <a:fld id="{D781A3D0-94F4-433B-807F-7B6F6CFF0DB7}" type="slidenum">
              <a:rPr lang="en-US" altLang="en-US" smtClean="0"/>
              <a:pPr>
                <a:defRPr/>
              </a:pPr>
              <a:t>9</a:t>
            </a:fld>
            <a:endParaRPr lang="en-US" altLang="en-US" dirty="0"/>
          </a:p>
        </p:txBody>
      </p:sp>
      <p:sp>
        <p:nvSpPr>
          <p:cNvPr id="4" name="Text Placeholder 3">
            <a:extLst>
              <a:ext uri="{FF2B5EF4-FFF2-40B4-BE49-F238E27FC236}">
                <a16:creationId xmlns:a16="http://schemas.microsoft.com/office/drawing/2014/main" id="{7B96EBF1-41F8-451D-A951-44CAA3545CF2}"/>
              </a:ext>
            </a:extLst>
          </p:cNvPr>
          <p:cNvSpPr>
            <a:spLocks noGrp="1"/>
          </p:cNvSpPr>
          <p:nvPr>
            <p:ph type="body" sz="quarter" idx="11"/>
          </p:nvPr>
        </p:nvSpPr>
        <p:spPr>
          <a:xfrm>
            <a:off x="392520" y="886791"/>
            <a:ext cx="10102286" cy="5384408"/>
          </a:xfrm>
        </p:spPr>
        <p:txBody>
          <a:bodyPr>
            <a:normAutofit fontScale="92500" lnSpcReduction="20000"/>
          </a:bodyPr>
          <a:lstStyle/>
          <a:p>
            <a:r>
              <a:rPr lang="en-US" sz="2400" dirty="0">
                <a:solidFill>
                  <a:schemeClr val="tx1"/>
                </a:solidFill>
              </a:rPr>
              <a:t>The LiDAR was measuring at six heights; 92m, 76m, 60m, 44m, 39m, 28m</a:t>
            </a:r>
          </a:p>
          <a:p>
            <a:r>
              <a:rPr lang="en-US" sz="2400" dirty="0">
                <a:solidFill>
                  <a:schemeClr val="tx1"/>
                </a:solidFill>
              </a:rPr>
              <a:t>Data files for both sites contain these fields at the above six heights:</a:t>
            </a:r>
          </a:p>
          <a:p>
            <a:pPr marL="342900" indent="-342900">
              <a:buFont typeface="Arial" panose="020B0604020202020204" pitchFamily="34" charset="0"/>
              <a:buChar char="•"/>
            </a:pPr>
            <a:r>
              <a:rPr lang="en-US" sz="2400" dirty="0">
                <a:solidFill>
                  <a:schemeClr val="tx1"/>
                </a:solidFill>
              </a:rPr>
              <a:t>Horizontal Wind Speed</a:t>
            </a:r>
          </a:p>
          <a:p>
            <a:pPr marL="342900" indent="-342900">
              <a:buFont typeface="Arial" panose="020B0604020202020204" pitchFamily="34" charset="0"/>
              <a:buChar char="•"/>
            </a:pPr>
            <a:r>
              <a:rPr lang="en-US" sz="2400" dirty="0">
                <a:solidFill>
                  <a:schemeClr val="tx1"/>
                </a:solidFill>
              </a:rPr>
              <a:t>Standard Deviation of Horizontal Wind Speed</a:t>
            </a:r>
          </a:p>
          <a:p>
            <a:pPr marL="342900" indent="-342900">
              <a:buFont typeface="Arial" panose="020B0604020202020204" pitchFamily="34" charset="0"/>
              <a:buChar char="•"/>
            </a:pPr>
            <a:r>
              <a:rPr lang="en-US" sz="2400" dirty="0">
                <a:solidFill>
                  <a:schemeClr val="tx1"/>
                </a:solidFill>
              </a:rPr>
              <a:t>Vertical Wind Speed</a:t>
            </a:r>
          </a:p>
          <a:p>
            <a:pPr marL="342900" indent="-342900">
              <a:buFont typeface="Arial" panose="020B0604020202020204" pitchFamily="34" charset="0"/>
              <a:buChar char="•"/>
            </a:pPr>
            <a:r>
              <a:rPr lang="en-US" sz="2400" dirty="0">
                <a:solidFill>
                  <a:schemeClr val="tx1"/>
                </a:solidFill>
              </a:rPr>
              <a:t>Turbulence Intensity</a:t>
            </a:r>
          </a:p>
          <a:p>
            <a:pPr marL="342900" indent="-342900">
              <a:buFont typeface="Arial" panose="020B0604020202020204" pitchFamily="34" charset="0"/>
              <a:buChar char="•"/>
            </a:pPr>
            <a:r>
              <a:rPr lang="en-US" sz="2400" dirty="0">
                <a:solidFill>
                  <a:schemeClr val="tx1"/>
                </a:solidFill>
              </a:rPr>
              <a:t>Detrended Turbulence Intensity</a:t>
            </a:r>
          </a:p>
          <a:p>
            <a:pPr marL="342900" indent="-342900">
              <a:buFont typeface="Arial" panose="020B0604020202020204" pitchFamily="34" charset="0"/>
              <a:buChar char="•"/>
            </a:pPr>
            <a:r>
              <a:rPr lang="en-US" sz="2400" dirty="0">
                <a:solidFill>
                  <a:schemeClr val="tx1"/>
                </a:solidFill>
              </a:rPr>
              <a:t>Wind Direction</a:t>
            </a:r>
          </a:p>
          <a:p>
            <a:pPr marL="342900" indent="-342900">
              <a:buFont typeface="Arial" panose="020B0604020202020204" pitchFamily="34" charset="0"/>
              <a:buChar char="•"/>
            </a:pPr>
            <a:endParaRPr lang="en-US" sz="2400">
              <a:solidFill>
                <a:schemeClr val="tx1"/>
              </a:solidFill>
            </a:endParaRPr>
          </a:p>
          <a:p>
            <a:r>
              <a:rPr lang="en-US" sz="2400" dirty="0">
                <a:solidFill>
                  <a:schemeClr val="tx1"/>
                </a:solidFill>
              </a:rPr>
              <a:t>Additional Atmospheric conditions are included which were recorded by a met station on the LiDAR:</a:t>
            </a:r>
          </a:p>
          <a:p>
            <a:pPr marL="342900" indent="-342900">
              <a:buFont typeface="Arial" panose="020B0604020202020204" pitchFamily="34" charset="0"/>
              <a:buChar char="•"/>
            </a:pPr>
            <a:r>
              <a:rPr lang="en-US" sz="2400" dirty="0">
                <a:solidFill>
                  <a:schemeClr val="tx1"/>
                </a:solidFill>
              </a:rPr>
              <a:t>Temperature </a:t>
            </a:r>
          </a:p>
          <a:p>
            <a:pPr marL="342900" indent="-342900">
              <a:buFont typeface="Arial" panose="020B0604020202020204" pitchFamily="34" charset="0"/>
              <a:buChar char="•"/>
            </a:pPr>
            <a:r>
              <a:rPr lang="en-US" sz="2400" dirty="0">
                <a:solidFill>
                  <a:schemeClr val="tx1"/>
                </a:solidFill>
              </a:rPr>
              <a:t>Pressure</a:t>
            </a:r>
          </a:p>
          <a:p>
            <a:pPr marL="342900" indent="-342900">
              <a:buFont typeface="Arial" panose="020B0604020202020204" pitchFamily="34" charset="0"/>
              <a:buChar char="•"/>
            </a:pPr>
            <a:r>
              <a:rPr lang="en-US" sz="2400" dirty="0">
                <a:solidFill>
                  <a:schemeClr val="tx1"/>
                </a:solidFill>
              </a:rPr>
              <a:t>Humidity</a:t>
            </a:r>
          </a:p>
          <a:p>
            <a:pPr marL="342900" indent="-342900">
              <a:buFont typeface="Arial" panose="020B0604020202020204" pitchFamily="34" charset="0"/>
              <a:buChar char="•"/>
            </a:pPr>
            <a:r>
              <a:rPr lang="en-US" sz="2400" dirty="0">
                <a:solidFill>
                  <a:schemeClr val="tx1"/>
                </a:solidFill>
              </a:rPr>
              <a:t>Raining</a:t>
            </a:r>
          </a:p>
        </p:txBody>
      </p:sp>
      <p:sp>
        <p:nvSpPr>
          <p:cNvPr id="5" name="Rectangle 4">
            <a:extLst>
              <a:ext uri="{FF2B5EF4-FFF2-40B4-BE49-F238E27FC236}">
                <a16:creationId xmlns:a16="http://schemas.microsoft.com/office/drawing/2014/main" id="{2A0D46DE-4A59-415B-A0BF-3827E9C10A75}"/>
              </a:ext>
            </a:extLst>
          </p:cNvPr>
          <p:cNvSpPr/>
          <p:nvPr/>
        </p:nvSpPr>
        <p:spPr>
          <a:xfrm>
            <a:off x="-8313" y="6691745"/>
            <a:ext cx="12269586" cy="232757"/>
          </a:xfrm>
          <a:prstGeom prst="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spTree>
    <p:extLst>
      <p:ext uri="{BB962C8B-B14F-4D97-AF65-F5344CB8AC3E}">
        <p14:creationId xmlns:p14="http://schemas.microsoft.com/office/powerpoint/2010/main" val="1640364195"/>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Standard Document" ma:contentTypeID="0x010100D374AD321A584EA4A17CE05F3376715A12003D4C317C83DE2F44A28D527A4322A71E" ma:contentTypeVersion="65" ma:contentTypeDescription="Create a new document." ma:contentTypeScope="" ma:versionID="be50019b11849d2cf45358c8abde29d8">
  <xsd:schema xmlns:xsd="http://www.w3.org/2001/XMLSchema" xmlns:xs="http://www.w3.org/2001/XMLSchema" xmlns:p="http://schemas.microsoft.com/office/2006/metadata/properties" xmlns:ns1="http://schemas.microsoft.com/sharepoint/v3" xmlns:ns2="b5191903-e219-41cc-ab5a-e59ae8233be9" xmlns:ns3="3968b555-00a0-4289-b50a-3e61292fd03d" xmlns:ns4="14bfd2bb-3d4a-4549-9197-f3410a8da64b" xmlns:ns5="abbeec68-b05e-4e2e-88e5-2ac3e13fe809" xmlns:ns6="ffaad934-694d-41fa-a19c-e4874de2668b" targetNamespace="http://schemas.microsoft.com/office/2006/metadata/properties" ma:root="true" ma:fieldsID="e596815cb785825808ebf1564887449b" ns1:_="" ns2:_="" ns3:_="" ns4:_="" ns5:_="" ns6:_="">
    <xsd:import namespace="http://schemas.microsoft.com/sharepoint/v3"/>
    <xsd:import namespace="b5191903-e219-41cc-ab5a-e59ae8233be9"/>
    <xsd:import namespace="3968b555-00a0-4289-b50a-3e61292fd03d"/>
    <xsd:import namespace="14bfd2bb-3d4a-4549-9197-f3410a8da64b"/>
    <xsd:import namespace="abbeec68-b05e-4e2e-88e5-2ac3e13fe809"/>
    <xsd:import namespace="ffaad934-694d-41fa-a19c-e4874de2668b"/>
    <xsd:element name="properties">
      <xsd:complexType>
        <xsd:sequence>
          <xsd:element name="documentManagement">
            <xsd:complexType>
              <xsd:all>
                <xsd:element ref="ns2:RESDescription" minOccurs="0"/>
                <xsd:element ref="ns2:RESDocumentNumber" minOccurs="0"/>
                <xsd:element ref="ns2:RESDocumentType"/>
                <xsd:element ref="ns2:RESAgreementType" minOccurs="0"/>
                <xsd:element ref="ns2:RESDiscipline" minOccurs="0"/>
                <xsd:element ref="ns2:a42b45ea441a453e914d1c1dc73694eb" minOccurs="0"/>
                <xsd:element ref="ns2:b9a688ed7e17480ca86d83800fb037ce" minOccurs="0"/>
                <xsd:element ref="ns2:RESOwnedBy" minOccurs="0"/>
                <xsd:element ref="ns2:RESCommentsNotes" minOccurs="0"/>
                <xsd:element ref="ns3:TaxKeywordTaxHTField" minOccurs="0"/>
                <xsd:element ref="ns2:RESThirdPartyRefNo" minOccurs="0"/>
                <xsd:element ref="ns2:RESDocTypeDescription" minOccurs="0"/>
                <xsd:element ref="ns2:RESSource" minOccurs="0"/>
                <xsd:element ref="ns1:RESRevision" minOccurs="0"/>
                <xsd:element ref="ns2:RESWorkflowStatus" minOccurs="0"/>
                <xsd:element ref="ns2:RESApprovedBy" minOccurs="0"/>
                <xsd:element ref="ns2:RESApprovedDate" minOccurs="0"/>
                <xsd:element ref="ns2:RESCheckedBy" minOccurs="0"/>
                <xsd:element ref="ns2:RESCheckedDate" minOccurs="0"/>
                <xsd:element ref="ns2:RESOpenTextID" minOccurs="0"/>
                <xsd:element ref="ns3:TaxCatchAllLabel" minOccurs="0"/>
                <xsd:element ref="ns3:TaxCatchAll" minOccurs="0"/>
                <xsd:element ref="ns2:Circulation" minOccurs="0"/>
                <xsd:element ref="ns2:g09fcc29532d4b5490691015897be1fa" minOccurs="0"/>
                <xsd:element ref="ns2:a7819c82a8824773afbedbea3423ac6d" minOccurs="0"/>
                <xsd:element ref="ns4:wpItemlocation" minOccurs="0"/>
                <xsd:element ref="ns5:wp_tag" minOccurs="0"/>
                <xsd:element ref="ns2:ebfef363d0284bfc857871dbbba9cc76" minOccurs="0"/>
                <xsd:element ref="ns6:MediaServiceAutoKeyPoints" minOccurs="0"/>
                <xsd:element ref="ns6:MediaServiceKeyPoints" minOccurs="0"/>
                <xsd:element ref="ns2:ApprovedVersionLink"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ESRevision" ma:index="18" nillable="true" ma:displayName="Revision Internal" ma:decimals="1" ma:default="1" ma:indexed="true" ma:internalName="RESRevision" ma:percentage="FALSE">
      <xsd:simpleType>
        <xsd:restriction base="dms:Number">
          <xsd:minInclusive value="0"/>
        </xsd:restriction>
      </xsd:simpleType>
    </xsd:element>
  </xsd:schema>
  <xsd:schema xmlns:xsd="http://www.w3.org/2001/XMLSchema" xmlns:xs="http://www.w3.org/2001/XMLSchema" xmlns:dms="http://schemas.microsoft.com/office/2006/documentManagement/types" xmlns:pc="http://schemas.microsoft.com/office/infopath/2007/PartnerControls" targetNamespace="b5191903-e219-41cc-ab5a-e59ae8233be9" elementFormDefault="qualified">
    <xsd:import namespace="http://schemas.microsoft.com/office/2006/documentManagement/types"/>
    <xsd:import namespace="http://schemas.microsoft.com/office/infopath/2007/PartnerControls"/>
    <xsd:element name="RESDescription" ma:index="2" nillable="true" ma:displayName="Description" ma:internalName="RESDescription">
      <xsd:simpleType>
        <xsd:restriction base="dms:Note">
          <xsd:maxLength value="255"/>
        </xsd:restriction>
      </xsd:simpleType>
    </xsd:element>
    <xsd:element name="RESDocumentNumber" ma:index="3" nillable="true" ma:displayName="Document Number" ma:indexed="true" ma:internalName="RESDocumentNumber">
      <xsd:simpleType>
        <xsd:restriction base="dms:Text">
          <xsd:maxLength value="255"/>
        </xsd:restriction>
      </xsd:simpleType>
    </xsd:element>
    <xsd:element name="RESDocumentType" ma:index="4" ma:displayName="Document Type" ma:default="Document" ma:format="Dropdown" ma:indexed="true" ma:internalName="RESDocumentType">
      <xsd:simpleType>
        <xsd:restriction base="dms:Choice">
          <xsd:enumeration value="Letter"/>
          <xsd:enumeration value="Fax"/>
          <xsd:enumeration value="Memo"/>
          <xsd:enumeration value="Report"/>
          <xsd:enumeration value="Calculation"/>
          <xsd:enumeration value="Specification"/>
          <xsd:enumeration value="Contract"/>
          <xsd:enumeration value="Drawing"/>
          <xsd:enumeration value="Development Approval"/>
          <xsd:enumeration value="Policy"/>
          <xsd:enumeration value="Procedure"/>
          <xsd:enumeration value="Work Instruction"/>
          <xsd:enumeration value="Template"/>
          <xsd:enumeration value="Schematic"/>
          <xsd:enumeration value="Document"/>
          <xsd:enumeration value="Bid"/>
          <xsd:enumeration value="Bid Evaluation"/>
          <xsd:enumeration value="Certificate"/>
          <xsd:enumeration value="CPAR"/>
          <xsd:enumeration value="Email"/>
          <xsd:enumeration value="Image"/>
          <xsd:enumeration value="Invoice"/>
          <xsd:enumeration value="Landowner Agreement"/>
          <xsd:enumeration value="Log"/>
          <xsd:enumeration value="Macro"/>
          <xsd:enumeration value="Meeting Notes or Minutes"/>
          <xsd:enumeration value="Pay Application"/>
          <xsd:enumeration value="Photo"/>
        </xsd:restriction>
      </xsd:simpleType>
    </xsd:element>
    <xsd:element name="RESAgreementType" ma:index="5" nillable="true" ma:displayName="Agreement Type" ma:format="Dropdown" ma:internalName="RESAgreementType">
      <xsd:simpleType>
        <xsd:restriction base="dms:Choice">
          <xsd:enumeration value="AIA"/>
          <xsd:enumeration value="APA"/>
          <xsd:enumeration value="BOP"/>
          <xsd:enumeration value="Consulting"/>
          <xsd:enumeration value="Easement"/>
          <xsd:enumeration value="Easement, Access"/>
          <xsd:enumeration value="Easement, Transmission"/>
          <xsd:enumeration value="EPC"/>
          <xsd:enumeration value="Estopple"/>
          <xsd:enumeration value="Exclusivity"/>
          <xsd:enumeration value="JV"/>
          <xsd:enumeration value="Lease"/>
          <xsd:enumeration value="License"/>
          <xsd:enumeration value="LOI"/>
          <xsd:enumeration value="Miscellaneous"/>
          <xsd:enumeration value="MOL"/>
          <xsd:enumeration value="MOU"/>
          <xsd:enumeration value="NDA"/>
          <xsd:enumeration value="Option"/>
          <xsd:enumeration value="Title"/>
          <xsd:enumeration value="NA"/>
        </xsd:restriction>
      </xsd:simpleType>
    </xsd:element>
    <xsd:element name="RESDiscipline" ma:index="6" nillable="true" ma:displayName="Discipline" ma:format="Dropdown" ma:internalName="RESDiscipline">
      <xsd:simpleType>
        <xsd:restriction base="dms:Choice">
          <xsd:enumeration value="Civil / Structural"/>
          <xsd:enumeration value="Development"/>
          <xsd:enumeration value="Electrical"/>
          <xsd:enumeration value="Environmental"/>
          <xsd:enumeration value="Legal"/>
          <xsd:enumeration value="Mechanical"/>
          <xsd:enumeration value="Procurement"/>
          <xsd:enumeration value="Project Controls"/>
          <xsd:enumeration value="Project Management"/>
          <xsd:enumeration value="Quality"/>
          <xsd:enumeration value="Safety"/>
          <xsd:enumeration value="Technical"/>
        </xsd:restriction>
      </xsd:simpleType>
    </xsd:element>
    <xsd:element name="a42b45ea441a453e914d1c1dc73694eb" ma:index="7" nillable="true" ma:taxonomy="true" ma:internalName="a42b45ea441a453e914d1c1dc73694eb" ma:taxonomyFieldName="RESMarket" ma:displayName="Market" ma:fieldId="{a42b45ea-441a-453e-914d-1c1dc73694eb}" ma:sspId="8203df22-eee6-4f01-92f6-9ce365af7d75" ma:termSetId="2435b5fe-7cf9-4a5b-b52f-b0f2afdd9f6d" ma:anchorId="00000000-0000-0000-0000-000000000000" ma:open="false" ma:isKeyword="false">
      <xsd:complexType>
        <xsd:sequence>
          <xsd:element ref="pc:Terms" minOccurs="0" maxOccurs="1"/>
        </xsd:sequence>
      </xsd:complexType>
    </xsd:element>
    <xsd:element name="b9a688ed7e17480ca86d83800fb037ce" ma:index="9" nillable="true" ma:taxonomy="true" ma:internalName="b9a688ed7e17480ca86d83800fb037ce" ma:taxonomyFieldName="RESCountry" ma:displayName="Country" ma:fieldId="{b9a688ed-7e17-480c-a86d-83800fb037ce}" ma:sspId="8203df22-eee6-4f01-92f6-9ce365af7d75" ma:termSetId="91568036-e4de-4693-931a-9816b679a348" ma:anchorId="00000000-0000-0000-0000-000000000000" ma:open="false" ma:isKeyword="false">
      <xsd:complexType>
        <xsd:sequence>
          <xsd:element ref="pc:Terms" minOccurs="0" maxOccurs="1"/>
        </xsd:sequence>
      </xsd:complexType>
    </xsd:element>
    <xsd:element name="RESOwnedBy" ma:index="11" nillable="true" ma:displayName="Owned By" ma:indexed="true" ma:internalName="RESOwn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SCommentsNotes" ma:index="12" nillable="true" ma:displayName="Comments / Notes" ma:internalName="RESCommentsNotes">
      <xsd:simpleType>
        <xsd:restriction base="dms:Note">
          <xsd:maxLength value="255"/>
        </xsd:restriction>
      </xsd:simpleType>
    </xsd:element>
    <xsd:element name="RESThirdPartyRefNo" ma:index="15" nillable="true" ma:displayName="3rd Party Ref Number" ma:internalName="RESThirdPartyRefNo">
      <xsd:simpleType>
        <xsd:restriction base="dms:Text">
          <xsd:maxLength value="255"/>
        </xsd:restriction>
      </xsd:simpleType>
    </xsd:element>
    <xsd:element name="RESDocTypeDescription" ma:index="16" nillable="true" ma:displayName="DocType Description" ma:internalName="RESDocTypeDescription">
      <xsd:simpleType>
        <xsd:restriction base="dms:Text">
          <xsd:maxLength value="255"/>
        </xsd:restriction>
      </xsd:simpleType>
    </xsd:element>
    <xsd:element name="RESSource" ma:index="17" nillable="true" ma:displayName="Source" ma:default="RES" ma:format="Dropdown" ma:internalName="RESSource">
      <xsd:simpleType>
        <xsd:restriction base="dms:Choice">
          <xsd:enumeration value="RES"/>
          <xsd:enumeration value="Governmental"/>
          <xsd:enumeration value="Third Party"/>
          <xsd:enumeration value="Public"/>
        </xsd:restriction>
      </xsd:simpleType>
    </xsd:element>
    <xsd:element name="RESWorkflowStatus" ma:index="19" nillable="true" ma:displayName="Workflow Status" ma:default="Draft" ma:format="Dropdown" ma:indexed="true" ma:internalName="RESWorkflowStatus">
      <xsd:simpleType>
        <xsd:restriction base="dms:Choice">
          <xsd:enumeration value="Draft"/>
          <xsd:enumeration value="In Progress"/>
          <xsd:enumeration value="Approved"/>
          <xsd:enumeration value="Approved (draft)"/>
          <xsd:enumeration value="Issued"/>
          <xsd:enumeration value="Released"/>
          <xsd:enumeration value="Checked"/>
          <xsd:enumeration value="Superseded"/>
        </xsd:restriction>
      </xsd:simpleType>
    </xsd:element>
    <xsd:element name="RESApprovedBy" ma:index="20" nillable="true" ma:displayName="Approved By" ma:internalName="RESApprov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SApprovedDate" ma:index="21" nillable="true" ma:displayName="Approved Date" ma:internalName="RESApprovedDate">
      <xsd:simpleType>
        <xsd:restriction base="dms:DateTime"/>
      </xsd:simpleType>
    </xsd:element>
    <xsd:element name="RESCheckedBy" ma:index="22" nillable="true" ma:displayName="Checked By" ma:internalName="RESCheck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ESCheckedDate" ma:index="23" nillable="true" ma:displayName="Checked Date" ma:internalName="RESCheckedDate">
      <xsd:simpleType>
        <xsd:restriction base="dms:DateTime"/>
      </xsd:simpleType>
    </xsd:element>
    <xsd:element name="RESOpenTextID" ma:index="24" nillable="true" ma:displayName="OpenText ID" ma:internalName="RESOpenTextID">
      <xsd:simpleType>
        <xsd:restriction base="dms:Text">
          <xsd:maxLength value="255"/>
        </xsd:restriction>
      </xsd:simpleType>
    </xsd:element>
    <xsd:element name="Circulation" ma:index="32" nillable="true" ma:displayName="Circulation" ma:default="Internal only" ma:format="Dropdown" ma:internalName="Circulation">
      <xsd:simpleType>
        <xsd:restriction base="dms:Choice">
          <xsd:enumeration value="Internal only"/>
          <xsd:enumeration value="External"/>
        </xsd:restriction>
      </xsd:simpleType>
    </xsd:element>
    <xsd:element name="g09fcc29532d4b5490691015897be1fa" ma:index="33" nillable="true" ma:taxonomy="true" ma:internalName="g09fcc29532d4b5490691015897be1fa" ma:taxonomyFieldName="Source_x0020_Organisation" ma:displayName="Source Organisation" ma:default="" ma:fieldId="{009fcc29-532d-4b54-9069-1015897be1fa}" ma:sspId="8203df22-eee6-4f01-92f6-9ce365af7d75" ma:termSetId="aaf95c95-433d-4027-9608-6191b3ebce94" ma:anchorId="00000000-0000-0000-0000-000000000000" ma:open="true" ma:isKeyword="false">
      <xsd:complexType>
        <xsd:sequence>
          <xsd:element ref="pc:Terms" minOccurs="0" maxOccurs="1"/>
        </xsd:sequence>
      </xsd:complexType>
    </xsd:element>
    <xsd:element name="a7819c82a8824773afbedbea3423ac6d" ma:index="35" nillable="true" ma:taxonomy="true" ma:internalName="a7819c82a8824773afbedbea3423ac6d" ma:taxonomyFieldName="RESTechnology" ma:displayName="Technology" ma:default="" ma:fieldId="{a7819c82-a882-4773-afbe-dbea3423ac6d}" ma:taxonomyMulti="true" ma:sspId="8203df22-eee6-4f01-92f6-9ce365af7d75" ma:termSetId="ce3ddea2-ee38-4a1a-84f6-0fa9ac221026" ma:anchorId="00000000-0000-0000-0000-000000000000" ma:open="false" ma:isKeyword="false">
      <xsd:complexType>
        <xsd:sequence>
          <xsd:element ref="pc:Terms" minOccurs="0" maxOccurs="1"/>
        </xsd:sequence>
      </xsd:complexType>
    </xsd:element>
    <xsd:element name="ebfef363d0284bfc857871dbbba9cc76" ma:index="41" nillable="true" ma:taxonomy="true" ma:internalName="n11d259acc9b4ddbaad31ae1cd3b9422" ma:taxonomyFieldName="RESDepartment" ma:displayName="Department" ma:readOnly="false" ma:default="1;#RES TEC|959ef314-dafb-4708-a469-e25290b9d134" ma:fieldId="{711d259a-cc9b-4ddb-aad3-1ae1cd3b9422}" ma:taxonomyMulti="true" ma:sspId="8203df22-eee6-4f01-92f6-9ce365af7d75" ma:termSetId="b309cd9c-6027-472a-9cbd-44b4e19268e2" ma:anchorId="00000000-0000-0000-0000-000000000000" ma:open="false" ma:isKeyword="false">
      <xsd:complexType>
        <xsd:sequence>
          <xsd:element ref="pc:Terms" minOccurs="0" maxOccurs="1"/>
        </xsd:sequence>
      </xsd:complexType>
    </xsd:element>
    <xsd:element name="ApprovedVersionLink" ma:index="45" nillable="true" ma:displayName="ApprovedVersionLink" ma:format="Hyperlink" ma:internalName="ApprovedVersionLink">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3968b555-00a0-4289-b50a-3e61292fd03d" elementFormDefault="qualified">
    <xsd:import namespace="http://schemas.microsoft.com/office/2006/documentManagement/types"/>
    <xsd:import namespace="http://schemas.microsoft.com/office/infopath/2007/PartnerControls"/>
    <xsd:element name="TaxKeywordTaxHTField" ma:index="13" nillable="true" ma:taxonomy="true" ma:internalName="TaxKeywordTaxHTField" ma:taxonomyFieldName="TaxKeyword" ma:displayName="Enterprise Keywords" ma:readOnly="false" ma:fieldId="{23f27201-bee3-471e-b2e7-b64fd8b7ca38}" ma:taxonomyMulti="true" ma:sspId="8203df22-eee6-4f01-92f6-9ce365af7d75" ma:termSetId="00000000-0000-0000-0000-000000000000" ma:anchorId="00000000-0000-0000-0000-000000000000" ma:open="true" ma:isKeyword="true">
      <xsd:complexType>
        <xsd:sequence>
          <xsd:element ref="pc:Terms" minOccurs="0" maxOccurs="1"/>
        </xsd:sequence>
      </xsd:complexType>
    </xsd:element>
    <xsd:element name="TaxCatchAllLabel" ma:index="25" nillable="true" ma:displayName="Taxonomy Catch All Column1" ma:hidden="true" ma:list="{b299ec32-4cfa-4519-bff4-8d6ade58ee24}" ma:internalName="TaxCatchAllLabel" ma:readOnly="true" ma:showField="CatchAllDataLabel" ma:web="3968b555-00a0-4289-b50a-3e61292fd03d">
      <xsd:complexType>
        <xsd:complexContent>
          <xsd:extension base="dms:MultiChoiceLookup">
            <xsd:sequence>
              <xsd:element name="Value" type="dms:Lookup" maxOccurs="unbounded" minOccurs="0" nillable="true"/>
            </xsd:sequence>
          </xsd:extension>
        </xsd:complexContent>
      </xsd:complexType>
    </xsd:element>
    <xsd:element name="TaxCatchAll" ma:index="29" nillable="true" ma:displayName="Taxonomy Catch All Column" ma:hidden="true" ma:list="{b299ec32-4cfa-4519-bff4-8d6ade58ee24}" ma:internalName="TaxCatchAll" ma:showField="CatchAllData" ma:web="3968b555-00a0-4289-b50a-3e61292fd03d">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4bfd2bb-3d4a-4549-9197-f3410a8da64b" elementFormDefault="qualified">
    <xsd:import namespace="http://schemas.microsoft.com/office/2006/documentManagement/types"/>
    <xsd:import namespace="http://schemas.microsoft.com/office/infopath/2007/PartnerControls"/>
    <xsd:element name="wpItemlocation" ma:index="38" nillable="true" ma:displayName="wpItemLocation" ma:default="d8e3c1b15436470c898dca2cbaf0d77c;cb50730ff3024c1b9d4a9f8041375db1;7;" ma:internalName="wpItem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bbeec68-b05e-4e2e-88e5-2ac3e13fe809" elementFormDefault="qualified">
    <xsd:import namespace="http://schemas.microsoft.com/office/2006/documentManagement/types"/>
    <xsd:import namespace="http://schemas.microsoft.com/office/infopath/2007/PartnerControls"/>
    <xsd:element name="wp_tag" ma:index="39" nillable="true" ma:displayName="Stage tag" ma:default="Standard Entity" ma:internalName="wp_tag"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aad934-694d-41fa-a19c-e4874de2668b" elementFormDefault="qualified">
    <xsd:import namespace="http://schemas.microsoft.com/office/2006/documentManagement/types"/>
    <xsd:import namespace="http://schemas.microsoft.com/office/infopath/2007/PartnerControls"/>
    <xsd:element name="MediaServiceAutoKeyPoints" ma:index="43" nillable="true" ma:displayName="MediaServiceAutoKeyPoints" ma:hidden="true" ma:internalName="MediaServiceAutoKeyPoints" ma:readOnly="true">
      <xsd:simpleType>
        <xsd:restriction base="dms:Note"/>
      </xsd:simpleType>
    </xsd:element>
    <xsd:element name="MediaServiceKeyPoints" ma:index="4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SDescription xmlns="b5191903-e219-41cc-ab5a-e59ae8233be9" xsi:nil="true"/>
    <b9a688ed7e17480ca86d83800fb037ce xmlns="b5191903-e219-41cc-ab5a-e59ae8233be9">
      <Terms xmlns="http://schemas.microsoft.com/office/infopath/2007/PartnerControls"/>
    </b9a688ed7e17480ca86d83800fb037ce>
    <RESDocumentType xmlns="b5191903-e219-41cc-ab5a-e59ae8233be9">Document</RESDocumentType>
    <RESOpenTextID xmlns="b5191903-e219-41cc-ab5a-e59ae8233be9" xsi:nil="true"/>
    <Circulation xmlns="b5191903-e219-41cc-ab5a-e59ae8233be9">Internal only</Circulation>
    <a7819c82a8824773afbedbea3423ac6d xmlns="b5191903-e219-41cc-ab5a-e59ae8233be9">
      <Terms xmlns="http://schemas.microsoft.com/office/infopath/2007/PartnerControls"/>
    </a7819c82a8824773afbedbea3423ac6d>
    <ApprovedVersionLink xmlns="b5191903-e219-41cc-ab5a-e59ae8233be9">
      <Url xsi:nil="true"/>
      <Description xsi:nil="true"/>
    </ApprovedVersionLink>
    <ebfef363d0284bfc857871dbbba9cc76 xmlns="b5191903-e219-41cc-ab5a-e59ae8233be9">
      <Terms xmlns="http://schemas.microsoft.com/office/infopath/2007/PartnerControls">
        <TermInfo xmlns="http://schemas.microsoft.com/office/infopath/2007/PartnerControls">
          <TermName xmlns="http://schemas.microsoft.com/office/infopath/2007/PartnerControls">RES TEC</TermName>
          <TermId xmlns="http://schemas.microsoft.com/office/infopath/2007/PartnerControls">959ef314-dafb-4708-a469-e25290b9d134</TermId>
        </TermInfo>
      </Terms>
    </ebfef363d0284bfc857871dbbba9cc76>
    <a42b45ea441a453e914d1c1dc73694eb xmlns="b5191903-e219-41cc-ab5a-e59ae8233be9">
      <Terms xmlns="http://schemas.microsoft.com/office/infopath/2007/PartnerControls"/>
    </a42b45ea441a453e914d1c1dc73694eb>
    <RESOwnedBy xmlns="b5191903-e219-41cc-ab5a-e59ae8233be9">
      <UserInfo>
        <DisplayName/>
        <AccountId xsi:nil="true"/>
        <AccountType/>
      </UserInfo>
    </RESOwnedBy>
    <RESApprovedDate xmlns="b5191903-e219-41cc-ab5a-e59ae8233be9" xsi:nil="true"/>
    <g09fcc29532d4b5490691015897be1fa xmlns="b5191903-e219-41cc-ab5a-e59ae8233be9">
      <Terms xmlns="http://schemas.microsoft.com/office/infopath/2007/PartnerControls"/>
    </g09fcc29532d4b5490691015897be1fa>
    <TaxKeywordTaxHTField xmlns="3968b555-00a0-4289-b50a-3e61292fd03d">
      <Terms xmlns="http://schemas.microsoft.com/office/infopath/2007/PartnerControls"/>
    </TaxKeywordTaxHTField>
    <RESCheckedDate xmlns="b5191903-e219-41cc-ab5a-e59ae8233be9" xsi:nil="true"/>
    <wp_tag xmlns="abbeec68-b05e-4e2e-88e5-2ac3e13fe809">Standard Entity</wp_tag>
    <RESWorkflowStatus xmlns="b5191903-e219-41cc-ab5a-e59ae8233be9">Draft</RESWorkflowStatus>
    <RESRevision xmlns="http://schemas.microsoft.com/sharepoint/v3">1</RESRevision>
    <RESAgreementType xmlns="b5191903-e219-41cc-ab5a-e59ae8233be9" xsi:nil="true"/>
    <RESCommentsNotes xmlns="b5191903-e219-41cc-ab5a-e59ae8233be9" xsi:nil="true"/>
    <RESApprovedBy xmlns="b5191903-e219-41cc-ab5a-e59ae8233be9">
      <UserInfo>
        <DisplayName/>
        <AccountId xsi:nil="true"/>
        <AccountType/>
      </UserInfo>
    </RESApprovedBy>
    <TaxCatchAll xmlns="3968b555-00a0-4289-b50a-3e61292fd03d">
      <Value>1</Value>
    </TaxCatchAll>
    <RESDocumentNumber xmlns="b5191903-e219-41cc-ab5a-e59ae8233be9">GT01-2324494</RESDocumentNumber>
    <RESThirdPartyRefNo xmlns="b5191903-e219-41cc-ab5a-e59ae8233be9" xsi:nil="true"/>
    <RESDocTypeDescription xmlns="b5191903-e219-41cc-ab5a-e59ae8233be9" xsi:nil="true"/>
    <RESSource xmlns="b5191903-e219-41cc-ab5a-e59ae8233be9">RES</RESSource>
    <RESCheckedBy xmlns="b5191903-e219-41cc-ab5a-e59ae8233be9">
      <UserInfo>
        <DisplayName/>
        <AccountId xsi:nil="true"/>
        <AccountType/>
      </UserInfo>
    </RESCheckedBy>
    <RESDiscipline xmlns="b5191903-e219-41cc-ab5a-e59ae8233be9" xsi:nil="true"/>
    <wpItemlocation xmlns="14bfd2bb-3d4a-4549-9197-f3410a8da64b">d8e3c1b15436470c898dca2cbaf0d77c;cb50730ff3024c1b9d4a9f8041375db1;7;</wpItemlocation>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AABEB4-0AB2-4A7F-8918-51618B2D0C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5191903-e219-41cc-ab5a-e59ae8233be9"/>
    <ds:schemaRef ds:uri="3968b555-00a0-4289-b50a-3e61292fd03d"/>
    <ds:schemaRef ds:uri="14bfd2bb-3d4a-4549-9197-f3410a8da64b"/>
    <ds:schemaRef ds:uri="abbeec68-b05e-4e2e-88e5-2ac3e13fe809"/>
    <ds:schemaRef ds:uri="ffaad934-694d-41fa-a19c-e4874de266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371785-AF64-4954-907B-6C343C6377F0}">
  <ds:schemaRefs>
    <ds:schemaRef ds:uri="http://schemas.microsoft.com/sharepoint/v3"/>
    <ds:schemaRef ds:uri="http://purl.org/dc/terms/"/>
    <ds:schemaRef ds:uri="b5191903-e219-41cc-ab5a-e59ae8233be9"/>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ffaad934-694d-41fa-a19c-e4874de2668b"/>
    <ds:schemaRef ds:uri="http://schemas.microsoft.com/office/2006/metadata/properties"/>
    <ds:schemaRef ds:uri="abbeec68-b05e-4e2e-88e5-2ac3e13fe809"/>
    <ds:schemaRef ds:uri="14bfd2bb-3d4a-4549-9197-f3410a8da64b"/>
    <ds:schemaRef ds:uri="3968b555-00a0-4289-b50a-3e61292fd03d"/>
    <ds:schemaRef ds:uri="http://www.w3.org/XML/1998/namespace"/>
    <ds:schemaRef ds:uri="http://purl.org/dc/elements/1.1/"/>
  </ds:schemaRefs>
</ds:datastoreItem>
</file>

<file path=customXml/itemProps3.xml><?xml version="1.0" encoding="utf-8"?>
<ds:datastoreItem xmlns:ds="http://schemas.openxmlformats.org/officeDocument/2006/customXml" ds:itemID="{9A51AC7A-B147-4A7F-AC7E-20CEDEB3FF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2296</TotalTime>
  <Words>1193</Words>
  <Application>Microsoft Office PowerPoint</Application>
  <PresentationFormat>Widescreen</PresentationFormat>
  <Paragraphs>205</Paragraphs>
  <Slides>19</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Arial</vt:lpstr>
      <vt:lpstr>Calibri</vt:lpstr>
      <vt:lpstr>Calibri Light</vt:lpstr>
      <vt:lpstr>Trebuchet MS</vt:lpstr>
      <vt:lpstr>Office Theme</vt:lpstr>
      <vt:lpstr>Bitmap Image</vt:lpstr>
      <vt:lpstr>PowerPoint Presentation</vt:lpstr>
      <vt:lpstr>Agenda</vt:lpstr>
      <vt:lpstr>Concept Introduction</vt:lpstr>
      <vt:lpstr>Concept Introduction</vt:lpstr>
      <vt:lpstr>Concept Introduction</vt:lpstr>
      <vt:lpstr>Concept Introduction</vt:lpstr>
      <vt:lpstr>Concept Introduction</vt:lpstr>
      <vt:lpstr>Dataset Introduction</vt:lpstr>
      <vt:lpstr>Dataset Introduction</vt:lpstr>
      <vt:lpstr>Dataset Introduction</vt:lpstr>
      <vt:lpstr>Dataset Introduction</vt:lpstr>
      <vt:lpstr>Dataset Introduction</vt:lpstr>
      <vt:lpstr>Dataset Introduction</vt:lpstr>
      <vt:lpstr>Example Analysis</vt:lpstr>
      <vt:lpstr>Example Analysis</vt:lpstr>
      <vt:lpstr>Indicative Timeline</vt:lpstr>
      <vt:lpstr>Key Questions For Breakout</vt:lpstr>
      <vt:lpstr>PowerPoint Presentation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 Pe, Alexandra</dc:creator>
  <cp:lastModifiedBy>Peter Stuart</cp:lastModifiedBy>
  <cp:revision>117</cp:revision>
  <dcterms:created xsi:type="dcterms:W3CDTF">2018-10-25T22:07:57Z</dcterms:created>
  <dcterms:modified xsi:type="dcterms:W3CDTF">2021-04-07T18:37:49Z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0x010100D374AD321A584EA4A17CE05F3376715A12003D4C317C83DE2F44A28D527A4322A71E</vt:lpwstr>
  </property>
  <property fmtid="{D5CDD505-2E9C-101B-9397-08002B2CF9AE}" pid="3" name="RESTechnology">
    <vt:lpwstr/>
  </property>
  <property fmtid="{D5CDD505-2E9C-101B-9397-08002B2CF9AE}" pid="4" name="TaxKeyword">
    <vt:lpwstr/>
  </property>
  <property fmtid="{D5CDD505-2E9C-101B-9397-08002B2CF9AE}" pid="5" name="RESMarket">
    <vt:lpwstr/>
  </property>
  <property fmtid="{D5CDD505-2E9C-101B-9397-08002B2CF9AE}" pid="6" name="RESCompany">
    <vt:lpwstr/>
  </property>
  <property fmtid="{D5CDD505-2E9C-101B-9397-08002B2CF9AE}" pid="7" name="RESDepartment">
    <vt:lpwstr>1;#RES TEC|959ef314-dafb-4708-a469-e25290b9d134</vt:lpwstr>
  </property>
  <property fmtid="{D5CDD505-2E9C-101B-9397-08002B2CF9AE}" pid="8" name="RESCountry">
    <vt:lpwstr/>
  </property>
  <property fmtid="{D5CDD505-2E9C-101B-9397-08002B2CF9AE}" pid="9" name="a7b62655042e40b2ae47f301aa143b10">
    <vt:lpwstr/>
  </property>
  <property fmtid="{D5CDD505-2E9C-101B-9397-08002B2CF9AE}" pid="10" name="Source Organisation">
    <vt:lpwstr/>
  </property>
</Properties>
</file>