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35" r:id="rId5"/>
    <p:sldId id="471" r:id="rId6"/>
    <p:sldId id="469" r:id="rId7"/>
    <p:sldId id="473" r:id="rId8"/>
    <p:sldId id="470" r:id="rId9"/>
    <p:sldId id="472" r:id="rId10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Rutland" initials="MR" lastIdx="1" clrIdx="0"/>
  <p:cmAuthor id="2" name="Maria Rutland" initials="MR [2]" lastIdx="1" clrIdx="1"/>
  <p:cmAuthor id="3" name="Maria Rutland" initials="MR [3]" lastIdx="1" clrIdx="2"/>
  <p:cmAuthor id="4" name="Maria Rutland" initials="MR [4]" lastIdx="1" clrIdx="3"/>
  <p:cmAuthor id="5" name="Maria Rutland" initials="MR [5]" lastIdx="1" clrIdx="4"/>
  <p:cmAuthor id="6" name="Maria Rutland" initials="MR [6]" lastIdx="1" clrIdx="5"/>
  <p:cmAuthor id="7" name="Maria Rutland" initials="MR [7]" lastIdx="1" clrIdx="6"/>
  <p:cmAuthor id="8" name="Maria Rutland" initials="MR [8]" lastIdx="1" clrIdx="7"/>
  <p:cmAuthor id="9" name="Maria Rutland" initials="MR [9]" lastIdx="1" clrIdx="8"/>
  <p:cmAuthor id="10" name="Maria Rutland" initials="MR [10]" lastIdx="1" clrIdx="9"/>
  <p:cmAuthor id="11" name="Maria Rutland" initials="MR [11]" lastIdx="1" clrIdx="10"/>
  <p:cmAuthor id="12" name="Maria Rutland" initials="MR [12]" lastIdx="1" clrIdx="11"/>
  <p:cmAuthor id="13" name="Maria Rutland" initials="MR [13]" lastIdx="1" clrIdx="12"/>
  <p:cmAuthor id="14" name="Maria Rutland" initials="MR [14]" lastIdx="1" clrIdx="13"/>
  <p:cmAuthor id="15" name="Maria Rutland" initials="MR [15]" lastIdx="1" clrIdx="14"/>
  <p:cmAuthor id="16" name="Maria Rutland" initials="MR [16]" lastIdx="1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A"/>
    <a:srgbClr val="4C9E44"/>
    <a:srgbClr val="4B9CE3"/>
    <a:srgbClr val="CF5F28"/>
    <a:srgbClr val="892433"/>
    <a:srgbClr val="FFC62F"/>
    <a:srgbClr val="1E5531"/>
    <a:srgbClr val="1E5632"/>
    <a:srgbClr val="0B3C61"/>
    <a:srgbClr val="FFC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6357" autoAdjust="0"/>
  </p:normalViewPr>
  <p:slideViewPr>
    <p:cSldViewPr>
      <p:cViewPr varScale="1">
        <p:scale>
          <a:sx n="144" d="100"/>
          <a:sy n="144" d="100"/>
        </p:scale>
        <p:origin x="22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244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(null)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(null)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(null)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(null)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(null)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12pt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0C48F-2C71-40D7-BE48-AB19D1507A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1800" y="590550"/>
            <a:ext cx="2111129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DD131-67FF-A849-A5E2-FEB459A32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99" r="16709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bg>
      <p:bgPr>
        <a:solidFill>
          <a:srgbClr val="005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380AC-3CC1-184C-B829-CA9F2AEDD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0E2CB-BFF4-B34D-8113-2F88FCC01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5993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bg>
      <p:bgPr>
        <a:solidFill>
          <a:srgbClr val="4C9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F7CAD-991F-D24D-A14F-88773F462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879" r="17190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735AD-7EDC-A84C-B85F-33997B6FB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1" r="17024"/>
          <a:stretch/>
        </p:blipFill>
        <p:spPr>
          <a:xfrm>
            <a:off x="7613495" y="1657349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ynamic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" y="878960"/>
            <a:ext cx="4114799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301752" tIns="228600" rIns="301752" bIns="2286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case. Change the text box color to compliment the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0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A52D1C0D-26EC-E349-9A37-39423E32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59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5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0A69-246D-0B43-B5C6-5CB9A562AF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8539163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 dirty="0"/>
              <a:t>Main copy Arial 12pt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12pt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5" y="971550"/>
            <a:ext cx="4270376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4350" indent="-168275">
              <a:buFont typeface="Arial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 dirty="0"/>
              <a:t>Main copy Arial 12pt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95373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565107" y="971550"/>
            <a:ext cx="4270376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4350" indent="-168275">
              <a:buFont typeface="Arial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 dirty="0"/>
              <a:t>Main copy Arial 12pt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64250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1"/>
            <a:ext cx="8533859" cy="1143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300"/>
            </a:lvl3pPr>
            <a:lvl4pPr marL="346075" indent="0">
              <a:buFont typeface="Arial" charset="0"/>
              <a:buNone/>
              <a:tabLst/>
              <a:defRPr sz="13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 dirty="0"/>
              <a:t>Main copy Arial 12pt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Bullet point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81259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4498975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4350" indent="-168275">
              <a:buFont typeface="Arial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 dirty="0"/>
              <a:t>Main copy Arial 12pt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308533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971550"/>
            <a:ext cx="6400800" cy="25908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300">
                <a:solidFill>
                  <a:schemeClr val="bg1"/>
                </a:solidFill>
              </a:defRPr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300">
                <a:solidFill>
                  <a:schemeClr val="bg1"/>
                </a:solidFill>
              </a:defRPr>
            </a:lvl3pPr>
            <a:lvl4pPr marL="514350" indent="-168275">
              <a:spcBef>
                <a:spcPts val="0"/>
              </a:spcBef>
              <a:buFont typeface="Arial" charset="0"/>
              <a:buChar char="•"/>
              <a:tabLst/>
              <a:defRPr sz="1300">
                <a:solidFill>
                  <a:schemeClr val="bg1"/>
                </a:solidFill>
              </a:defRPr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 dirty="0"/>
              <a:t>Main copy Arial 12pt white. Change the text box color to compliment the image and add a 4.5pt white stoke focus box if needed.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796607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21840AC-F4B0-8D42-A07C-DDB653429F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2998" y="878960"/>
            <a:ext cx="4191002" cy="3380815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US" dirty="0"/>
              <a:t>Title Arial 24pt white. Change the text box color to compliment the image and add a 4.5pt white stroke focus box if needed.</a:t>
            </a:r>
          </a:p>
        </p:txBody>
      </p:sp>
    </p:spTree>
    <p:extLst>
      <p:ext uri="{BB962C8B-B14F-4D97-AF65-F5344CB8AC3E}">
        <p14:creationId xmlns:p14="http://schemas.microsoft.com/office/powerpoint/2010/main" val="3676496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86855A2-317F-CF40-9B30-752B8EB10C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881342"/>
            <a:ext cx="8458200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bIns="274320" anchor="t">
            <a:noAutofit/>
          </a:bodyPr>
          <a:lstStyle>
            <a:lvl1pPr marL="176213" indent="-176213">
              <a:lnSpc>
                <a:spcPct val="100000"/>
              </a:lnSpc>
              <a:spcBef>
                <a:spcPts val="0"/>
              </a:spcBef>
              <a:buNone/>
              <a:tabLst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“Impact statement i.e. quote Arial 30pt white sentence case. Text box color can be changed if needed.”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DAA2A-43D8-DD47-A122-36442B78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8AF3BB55-F058-674F-9079-C555118EC0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520" y="2828309"/>
            <a:ext cx="7848599" cy="29845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— Quote attribution, Arial 16pt white left align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D3B8-5375-3F46-9313-B1A72060C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82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5" y="971550"/>
            <a:ext cx="4270376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4350" indent="-168275">
              <a:buFont typeface="Arial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 dirty="0"/>
              <a:t>Main copy Arial 12pt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29200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table, chart, smart art, image or media</a:t>
            </a:r>
          </a:p>
        </p:txBody>
      </p:sp>
    </p:spTree>
    <p:extLst>
      <p:ext uri="{BB962C8B-B14F-4D97-AF65-F5344CB8AC3E}">
        <p14:creationId xmlns:p14="http://schemas.microsoft.com/office/powerpoint/2010/main" val="829092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553953" y="971550"/>
            <a:ext cx="4270376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4350" indent="-168275">
              <a:buFont typeface="Arial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 dirty="0"/>
              <a:t>Main copy Arial 12pt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12pt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04006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table, chart, smart art, image or media</a:t>
            </a:r>
          </a:p>
        </p:txBody>
      </p:sp>
    </p:spTree>
    <p:extLst>
      <p:ext uri="{BB962C8B-B14F-4D97-AF65-F5344CB8AC3E}">
        <p14:creationId xmlns:p14="http://schemas.microsoft.com/office/powerpoint/2010/main" val="3789866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26974-B06E-BD41-9C3F-6CE3F55E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CFFCD-76B0-EC4D-8FEA-6E201D58A3F3}"/>
              </a:ext>
            </a:extLst>
          </p:cNvPr>
          <p:cNvCxnSpPr/>
          <p:nvPr userDrawn="1"/>
        </p:nvCxnSpPr>
        <p:spPr>
          <a:xfrm>
            <a:off x="4571195" y="0"/>
            <a:ext cx="0" cy="5143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5EE9D-427E-E641-AF2F-020FEFCA276B}"/>
              </a:ext>
            </a:extLst>
          </p:cNvPr>
          <p:cNvCxnSpPr/>
          <p:nvPr userDrawn="1"/>
        </p:nvCxnSpPr>
        <p:spPr>
          <a:xfrm>
            <a:off x="4587240" y="2577797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3F1D9-A4E6-1340-99D4-4148CBB4E9F0}"/>
              </a:ext>
            </a:extLst>
          </p:cNvPr>
          <p:cNvCxnSpPr/>
          <p:nvPr userDrawn="1"/>
        </p:nvCxnSpPr>
        <p:spPr>
          <a:xfrm>
            <a:off x="6872435" y="2598420"/>
            <a:ext cx="0" cy="254508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DD29EEA-A5D7-7542-A8B6-5AB47DE6A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9916" y="1762839"/>
            <a:ext cx="3552083" cy="400110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300" b="0" i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13pt black sentence case. </a:t>
            </a:r>
            <a:br>
              <a:rPr lang="en-US" dirty="0"/>
            </a:br>
            <a:r>
              <a:rPr lang="en-US" dirty="0"/>
              <a:t>UL icons can be used to enhance descriptions.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EF2D7C-0D87-6A41-ABD7-8DDE9C06F8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3561819"/>
            <a:ext cx="3584575" cy="83099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18pt black sentence case. UL icons can be used to enhance descriptions.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647B26-85A6-204F-956B-09E9E6BA4D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29917" y="3941516"/>
            <a:ext cx="1780592" cy="677108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100" b="0" i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11pt black sentence case. UL icons can be used to enhance descriptions.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1DC6DC9-819F-CF48-A37B-F2466F069A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34362" y="3941516"/>
            <a:ext cx="1706425" cy="677108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100" b="0" i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Fact text Arial 11pt black sentence case. UL icons can be used to enhance descriptions.</a:t>
            </a:r>
          </a:p>
        </p:txBody>
      </p:sp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FE8F7770-D37E-3E41-BF69-C5CF69F2E92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01625" y="241935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9AB6CC90-93A0-C246-8A4C-6A6B185DC4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829916" y="8953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EC2E1D76-F347-D747-92A4-BD5352710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29916" y="31051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8F19068F-FEE7-2349-805A-D0A0E664B2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134362" y="31051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4E84E-5B2E-8948-B1FD-731FF81B3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12pt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0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8539163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>
                <a:solidFill>
                  <a:schemeClr val="bg1"/>
                </a:solidFill>
              </a:defRPr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>
                <a:solidFill>
                  <a:schemeClr val="bg1"/>
                </a:solidFill>
              </a:defRPr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>
                <a:solidFill>
                  <a:schemeClr val="bg1"/>
                </a:solidFill>
              </a:defRPr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 dirty="0"/>
              <a:t>Main copy Arial 12pt white. Change the background color as desired.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12pt white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12pt white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12pt white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Arial 24pt white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643508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 w/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447800" y="971550"/>
            <a:ext cx="7392986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>
                <a:solidFill>
                  <a:schemeClr val="bg1"/>
                </a:solidFill>
              </a:defRPr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>
                <a:solidFill>
                  <a:schemeClr val="bg1"/>
                </a:solidFill>
              </a:defRPr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>
                <a:solidFill>
                  <a:schemeClr val="bg1"/>
                </a:solidFill>
              </a:defRPr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 dirty="0"/>
              <a:t>Main copy Arial 12pt white. Change the background color as desired.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12pt white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12pt white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</a:t>
            </a:r>
            <a:endParaRPr lang="en-US" dirty="0"/>
          </a:p>
          <a:p>
            <a:pPr lvl="3"/>
            <a:r>
              <a:rPr lang="en-US" dirty="0"/>
              <a:t>Fourth level 12pt white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Arial 24pt white sentence case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EA4420-2445-3947-BB55-6A360C13D37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1625" y="971550"/>
            <a:ext cx="917575" cy="9175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0236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8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8D15B-8F3E-D744-B93D-E9695EE3F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0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3F97D-76AB-9241-8A4C-4848BF3163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6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3028950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red sentence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6B141-7549-6246-BEE4-2159B7BA26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72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708695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red sentence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6B141-7549-6246-BEE4-2159B7BA26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4800" y="1337095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DB663-0B21-D84A-8B7B-B740C74E5B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6012" y="3504449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12pt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0B293-5DF5-974F-8E25-56DFA02D7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3034297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6CDF0-F46B-8C4B-82F4-C8DD82CAC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1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2708695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6CDF0-F46B-8C4B-82F4-C8DD82CAC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114800" y="1337095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FA6009-0CA4-F64F-B11C-53D81E1F29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7600" y="3504449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64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256972"/>
              </p:ext>
            </p:extLst>
          </p:nvPr>
        </p:nvGraphicFramePr>
        <p:xfrm>
          <a:off x="301624" y="1525587"/>
          <a:ext cx="8539168" cy="300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2770"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Red (Light)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R192 G32 B50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C02032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02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 dirty="0">
                          <a:solidFill>
                            <a:schemeClr val="bg1"/>
                          </a:solidFill>
                        </a:rPr>
                        <a:t>UL Orange (Light)</a:t>
                      </a:r>
                    </a:p>
                    <a:p>
                      <a:endParaRPr lang="it-IT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 dirty="0">
                          <a:solidFill>
                            <a:schemeClr val="bg1"/>
                          </a:solidFill>
                        </a:rPr>
                        <a:t>R241 G138 B33</a:t>
                      </a:r>
                    </a:p>
                    <a:p>
                      <a:r>
                        <a:rPr lang="da-DK" sz="700" b="0" dirty="0">
                          <a:solidFill>
                            <a:schemeClr val="bg1"/>
                          </a:solidFill>
                        </a:rPr>
                        <a:t>HEX F18A21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1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Yellow (Light)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 dirty="0">
                          <a:solidFill>
                            <a:schemeClr val="bg1"/>
                          </a:solidFill>
                        </a:rPr>
                        <a:t>R255 G198 B47</a:t>
                      </a:r>
                    </a:p>
                    <a:p>
                      <a:r>
                        <a:rPr lang="da-DK" sz="700" b="0" dirty="0">
                          <a:solidFill>
                            <a:schemeClr val="bg1"/>
                          </a:solidFill>
                        </a:rPr>
                        <a:t>HEX FFC62F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FC7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Green (Light)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R146 G200 B62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92C83E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1C8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Teal (Light)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R89 G183 B179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59B7B3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59B7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Blue (Light)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R103 G177 B226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67B1E2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B2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Brown (Light)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R196 G184 B170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C4B8AA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4B8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UL White</a:t>
                      </a:r>
                    </a:p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a-DK" sz="700" b="0" dirty="0">
                          <a:solidFill>
                            <a:schemeClr val="tx1"/>
                          </a:solidFill>
                        </a:rPr>
                        <a:t>R255 G255 B255</a:t>
                      </a:r>
                    </a:p>
                    <a:p>
                      <a:r>
                        <a:rPr lang="da-DK" sz="700" b="0" dirty="0">
                          <a:solidFill>
                            <a:schemeClr val="tx1"/>
                          </a:solidFill>
                        </a:rPr>
                        <a:t>HEX FFFFFF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Red (Medium)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R137 G36 B51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892433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924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Orange (Medium)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700" b="0" dirty="0">
                          <a:solidFill>
                            <a:schemeClr val="bg1"/>
                          </a:solidFill>
                        </a:rPr>
                        <a:t>R207 G95 B40</a:t>
                      </a:r>
                    </a:p>
                    <a:p>
                      <a:r>
                        <a:rPr lang="fr-FR" sz="700" b="0" dirty="0">
                          <a:solidFill>
                            <a:schemeClr val="bg1"/>
                          </a:solidFill>
                        </a:rPr>
                        <a:t>HEX CF5F28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F5F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Yellow (Medium)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is-IS" sz="700" b="0" dirty="0">
                          <a:solidFill>
                            <a:schemeClr val="bg1"/>
                          </a:solidFill>
                        </a:rPr>
                        <a:t>R208 G146 B42</a:t>
                      </a:r>
                    </a:p>
                    <a:p>
                      <a:r>
                        <a:rPr lang="is-IS" sz="700" b="0" dirty="0">
                          <a:solidFill>
                            <a:schemeClr val="bg1"/>
                          </a:solidFill>
                        </a:rPr>
                        <a:t>HEX D0922A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D09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Green (Medium)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R76 G158 B69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4C9E45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4C9E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Teal (Medium)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R0 G117  B132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007584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175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Blue (Medium)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R0 G81 B138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00518A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051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Brown (Medium)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R163 G147 B130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A39382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493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Gray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R147 G149 B152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939598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Red (Dark)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R102 G26 B41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661A29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1A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Orange (Dark)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R141 G73 B33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8D4921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D49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Yellow (Dark)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R169 G109 B41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A96D29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A6D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Green (Dark)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R30 G86 B50</a:t>
                      </a:r>
                    </a:p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HEX 1E5632</a:t>
                      </a:r>
                    </a:p>
                  </a:txBody>
                  <a:tcPr marL="42664" marR="42664" marT="42664" marB="42664">
                    <a:solidFill>
                      <a:srgbClr val="1E55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 dirty="0">
                          <a:solidFill>
                            <a:schemeClr val="bg1"/>
                          </a:solidFill>
                        </a:rPr>
                        <a:t>UL </a:t>
                      </a:r>
                      <a:r>
                        <a:rPr lang="it-IT" sz="700" b="0" dirty="0" err="1">
                          <a:solidFill>
                            <a:schemeClr val="bg1"/>
                          </a:solidFill>
                        </a:rPr>
                        <a:t>Teal</a:t>
                      </a:r>
                      <a:r>
                        <a:rPr lang="it-IT" sz="700" b="0" dirty="0">
                          <a:solidFill>
                            <a:schemeClr val="bg1"/>
                          </a:solidFill>
                        </a:rPr>
                        <a:t> (Dark)</a:t>
                      </a:r>
                    </a:p>
                    <a:p>
                      <a:endParaRPr lang="it-IT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R32 G75 B90</a:t>
                      </a:r>
                    </a:p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HEX 204B5A</a:t>
                      </a:r>
                    </a:p>
                  </a:txBody>
                  <a:tcPr marL="42664" marR="42664" marT="42664" marB="42664">
                    <a:solidFill>
                      <a:srgbClr val="214A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 dirty="0">
                          <a:solidFill>
                            <a:schemeClr val="bg1"/>
                          </a:solidFill>
                        </a:rPr>
                        <a:t>UL Blue (Dark)</a:t>
                      </a:r>
                    </a:p>
                    <a:p>
                      <a:endParaRPr lang="it-IT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R11 G60 B97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0B3C61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C3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Brown (Dark)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R101 G80 B62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65503E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450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UL Black</a:t>
                      </a:r>
                    </a:p>
                    <a:p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R0 G0 B0</a:t>
                      </a:r>
                    </a:p>
                    <a:p>
                      <a:r>
                        <a:rPr lang="de-DE" sz="700" b="0" dirty="0">
                          <a:solidFill>
                            <a:schemeClr val="bg1"/>
                          </a:solidFill>
                        </a:rPr>
                        <a:t>HEX 000000</a:t>
                      </a:r>
                      <a:endParaRPr 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01625" y="235324"/>
            <a:ext cx="8229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New colors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white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12pt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white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12pt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5143-4AF0-364E-B24C-A2C2A4340C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2375BE8-BA6F-0442-84F3-538A822409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5" y="971550"/>
            <a:ext cx="8539162" cy="3429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400050" marR="0" indent="-4000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 sz="1600" b="0" cap="none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Sections are listed here. Arial 16pt black sentence case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5FD51-6AA0-7345-A07E-E4905EEF6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Table of contents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5818" y="972944"/>
            <a:ext cx="3813175" cy="3429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400050" marR="0" indent="-4000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 sz="1600" b="0" cap="none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Sections are listed here. Arial 16pt black sentence case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4D1E36D-02C6-B449-9EBA-12FEA0CFCB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19600" y="972944"/>
            <a:ext cx="47244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A93-21AC-9048-AC03-F7C5BFF8DE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CCE-C96D-E448-A2EE-455635871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Table of contents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35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91C-17F0-2543-93DE-6AD8EF2EC1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4777313"/>
            <a:ext cx="611188" cy="156637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476250"/>
            <a:ext cx="9144000" cy="6096000"/>
            <a:chOff x="0" y="-476250"/>
            <a:chExt cx="9144000" cy="609600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30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60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1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21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52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828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133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438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743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3048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352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657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962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267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876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181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791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96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00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705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10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92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822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620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3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883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4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0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1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52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828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2133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438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743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048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352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3657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962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267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4572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876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181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486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5791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096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6400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6705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7010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315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792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822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620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53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83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914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-533400" y="2647"/>
            <a:ext cx="10210799" cy="5140853"/>
            <a:chOff x="-533400" y="-1"/>
            <a:chExt cx="10210799" cy="5140853"/>
          </a:xfrm>
        </p:grpSpPr>
        <p:cxnSp>
          <p:nvCxnSpPr>
            <p:cNvPr id="69" name="Straight Connector 68"/>
            <p:cNvCxnSpPr/>
            <p:nvPr userDrawn="1"/>
          </p:nvCxnSpPr>
          <p:spPr>
            <a:xfrm rot="5400000">
              <a:off x="-382587" y="-150814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rot="5400000">
              <a:off x="-382587" y="153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rot="5400000">
              <a:off x="-382587" y="458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rot="5400000">
              <a:off x="-382587" y="763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rot="5400000">
              <a:off x="-382587" y="1068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rot="5400000">
              <a:off x="-382587" y="1373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rot="5400000">
              <a:off x="-382587" y="1677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rot="5400000">
              <a:off x="-382587" y="1982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rot="5400000">
              <a:off x="-382587" y="2287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rot="5400000">
              <a:off x="-382587" y="2592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rot="5400000">
              <a:off x="-382587" y="2897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-382587" y="3201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rot="5400000">
              <a:off x="-382587" y="3506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rot="5400000">
              <a:off x="-382587" y="3811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rot="5400000">
              <a:off x="-382587" y="4116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rot="5400000">
              <a:off x="-382587" y="4421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rot="5400000">
              <a:off x="-382587" y="46852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rot="5400000">
              <a:off x="-382587" y="49900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rot="5400000">
              <a:off x="9526587" y="-150812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rot="5400000">
              <a:off x="9526587" y="153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rot="5400000">
              <a:off x="9526587" y="458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rot="5400000">
              <a:off x="9526587" y="763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9526587" y="1068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9526587" y="1373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9526587" y="1677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9526587" y="1982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9526587" y="2287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9526587" y="2592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9526587" y="2897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9526587" y="3201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9526587" y="3506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9526587" y="3811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9526587" y="4116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9526587" y="4421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9526587" y="46852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9526587" y="49900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1624" y="4777313"/>
            <a:ext cx="3046412" cy="15663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lang="en-US" sz="600" b="0" i="0" smtClean="0">
                <a:effectLst/>
              </a:defRPr>
            </a:lvl1pPr>
          </a:lstStyle>
          <a:p>
            <a:r>
              <a:rPr lang="en-US"/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5E65-0BB8-D24A-A4D2-6564AB5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4" y="285750"/>
            <a:ext cx="85375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 dirty="0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20" r:id="rId2"/>
    <p:sldLayoutId id="2147483802" r:id="rId3"/>
    <p:sldLayoutId id="2147483649" r:id="rId4"/>
    <p:sldLayoutId id="2147483803" r:id="rId5"/>
    <p:sldLayoutId id="2147483796" r:id="rId6"/>
    <p:sldLayoutId id="2147483685" r:id="rId7"/>
    <p:sldLayoutId id="2147483745" r:id="rId8"/>
    <p:sldLayoutId id="2147483762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9" r:id="rId15"/>
    <p:sldLayoutId id="2147483724" r:id="rId16"/>
    <p:sldLayoutId id="2147483800" r:id="rId17"/>
    <p:sldLayoutId id="2147483671" r:id="rId18"/>
    <p:sldLayoutId id="2147483650" r:id="rId19"/>
    <p:sldLayoutId id="2147483769" r:id="rId20"/>
    <p:sldLayoutId id="2147483770" r:id="rId21"/>
    <p:sldLayoutId id="2147483772" r:id="rId22"/>
    <p:sldLayoutId id="2147483771" r:id="rId23"/>
    <p:sldLayoutId id="2147483798" r:id="rId24"/>
    <p:sldLayoutId id="2147483777" r:id="rId25"/>
    <p:sldLayoutId id="2147483774" r:id="rId26"/>
    <p:sldLayoutId id="2147483797" r:id="rId27"/>
    <p:sldLayoutId id="2147483778" r:id="rId28"/>
    <p:sldLayoutId id="2147483773" r:id="rId29"/>
    <p:sldLayoutId id="2147483808" r:id="rId30"/>
    <p:sldLayoutId id="2147483809" r:id="rId31"/>
    <p:sldLayoutId id="2147483739" r:id="rId32"/>
    <p:sldLayoutId id="2147483693" r:id="rId33"/>
    <p:sldLayoutId id="2147483806" r:id="rId34"/>
    <p:sldLayoutId id="2147483699" r:id="rId35"/>
    <p:sldLayoutId id="2147483807" r:id="rId36"/>
    <p:sldLayoutId id="2147483751" r:id="rId37"/>
    <p:sldLayoutId id="2147483804" r:id="rId38"/>
    <p:sldLayoutId id="2147483767" r:id="rId39"/>
    <p:sldLayoutId id="2147483805" r:id="rId40"/>
    <p:sldLayoutId id="2147483768" r:id="rId41"/>
    <p:sldLayoutId id="2147483728" r:id="rId4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0" userDrawn="1">
          <p15:clr>
            <a:srgbClr val="F26B43"/>
          </p15:clr>
        </p15:guide>
        <p15:guide id="2" orient="horz" pos="3047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orient="horz" pos="190" userDrawn="1">
          <p15:clr>
            <a:srgbClr val="F26B43"/>
          </p15:clr>
        </p15:guide>
        <p15:guide id="5" orient="horz" pos="766" userDrawn="1">
          <p15:clr>
            <a:srgbClr val="F26B43"/>
          </p15:clr>
        </p15:guide>
        <p15:guide id="6" pos="385" userDrawn="1">
          <p15:clr>
            <a:srgbClr val="F26B43"/>
          </p15:clr>
        </p15:guide>
        <p15:guide id="7" pos="5374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961" userDrawn="1">
          <p15:clr>
            <a:srgbClr val="F26B43"/>
          </p15:clr>
        </p15:guide>
        <p15:guide id="11" orient="horz" pos="2307" userDrawn="1">
          <p15:clr>
            <a:srgbClr val="F26B43"/>
          </p15:clr>
        </p15:guide>
        <p15:guide id="12" orient="horz" pos="2495" userDrawn="1">
          <p15:clr>
            <a:srgbClr val="F26B43"/>
          </p15:clr>
        </p15:guide>
        <p15:guide id="13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2.safelinks.protection.outlook.com/?url=https%3A%2F%2Fwww.dnv.com%2Fpower-renewables%2Fwebinar%2Fregistration%2Fwind-turbine-power-performance-risk-webinar.html&amp;data=04%7C01%7CDaniel.Bernadett%40ul.com%7C9b4f18630d9e45a2f16108d8fb56907e%7C701159540ccd45f087bd03b2a3587569%7C0%7C0%7C637535696503083382%7CUnknown%7CTWFpbGZsb3d8eyJWIjoiMC4wLjAwMDAiLCJQIjoiV2luMzIiLCJBTiI6Ik1haWwiLCJXVCI6Mn0%3D%7C1000&amp;sdata=OQ7AIH3oqAaouoivczJkQJsQLsHjEZ2BRmf6Jqj3Jc4%3D&amp;reserved=0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C18166-8C9D-9348-9324-4AAC05BDB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824" y="971552"/>
            <a:ext cx="5641976" cy="984885"/>
          </a:xfrm>
        </p:spPr>
        <p:txBody>
          <a:bodyPr/>
          <a:lstStyle/>
          <a:p>
            <a:r>
              <a:rPr lang="en-US" b="1" dirty="0"/>
              <a:t>Power Curve sub-group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8C787-FB4D-E84F-9167-B1CCCDB12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5024" y="2571750"/>
            <a:ext cx="6403976" cy="8925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Daniel W. Bernadett, P.E.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Global Service Line Leader for Power Performance Testing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9 April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8E6B8-5794-3543-8D3B-8A077093B2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</a:t>
            </a:r>
            <a:endParaRPr lang="en-US" dirty="0">
              <a:ea typeface="Open Sans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C9F53-9B45-4C83-881F-6538AB1F9C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57" y="3867150"/>
            <a:ext cx="600075" cy="609600"/>
          </a:xfrm>
          <a:prstGeom prst="rect">
            <a:avLst/>
          </a:prstGeom>
        </p:spPr>
      </p:pic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60F3B416-7C1D-4293-9593-75C6DE36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270" y="3189305"/>
            <a:ext cx="2221992" cy="15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6"/>
    </mc:Choice>
    <mc:Fallback xmlns="">
      <p:transition spd="slow" advTm="115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5630" y="1123950"/>
            <a:ext cx="8539163" cy="3429000"/>
          </a:xfrm>
        </p:spPr>
        <p:txBody>
          <a:bodyPr/>
          <a:lstStyle/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Hundreds of comments received to Committee Draft for Voting (CDV) in Nov 2020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Teams have been formed to consider these comments and make revisions if necessary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Final Draft International Standard (FDIS) could be submitted as early as June 2021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Once FDIS is submitted, national voting will take place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no delays are experienced, -50-3 will become an international standard by the end of 2021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4" y="449818"/>
            <a:ext cx="8537576" cy="369332"/>
          </a:xfrm>
        </p:spPr>
        <p:txBody>
          <a:bodyPr/>
          <a:lstStyle/>
          <a:p>
            <a:r>
              <a:rPr lang="en-US" dirty="0"/>
              <a:t>IEC 61400-50-3 Status:</a:t>
            </a:r>
          </a:p>
        </p:txBody>
      </p:sp>
    </p:spTree>
    <p:extLst>
      <p:ext uri="{BB962C8B-B14F-4D97-AF65-F5344CB8AC3E}">
        <p14:creationId xmlns:p14="http://schemas.microsoft.com/office/powerpoint/2010/main" val="41226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57"/>
    </mc:Choice>
    <mc:Fallback xmlns="">
      <p:transition spd="slow" advTm="5895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5630" y="1123950"/>
            <a:ext cx="8539163" cy="3429000"/>
          </a:xfrm>
        </p:spPr>
        <p:txBody>
          <a:bodyPr/>
          <a:lstStyle/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Webinar held 23 Sep 2020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Over 630 registrants, over 250 attendees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Presentations from: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Dan Bernadett – UL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Luke Simmons – DNV/GL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Ioannis Antoniou – SGRE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Rozenn Wagner – GE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Jochen Cleve – </a:t>
            </a:r>
            <a:r>
              <a:rPr lang="en-US" sz="1600" kern="600" dirty="0" err="1"/>
              <a:t>Orsted</a:t>
            </a:r>
            <a:endParaRPr lang="en-US" sz="1600" kern="600" dirty="0"/>
          </a:p>
          <a:p>
            <a:pPr lvl="1" indent="0">
              <a:spcAft>
                <a:spcPts val="600"/>
              </a:spcAft>
              <a:buNone/>
            </a:pPr>
            <a:r>
              <a:rPr lang="en-US" sz="1600" kern="600" dirty="0"/>
              <a:t>Recorded video available at the link below: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https://www.dnv.com/power-renewables/webinar/registration/wind-turbine-power-performance-risk-webinar.html</a:t>
            </a:r>
            <a:endParaRPr lang="en-US" sz="1600" kern="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4" y="449818"/>
            <a:ext cx="8537576" cy="369332"/>
          </a:xfrm>
        </p:spPr>
        <p:txBody>
          <a:bodyPr/>
          <a:lstStyle/>
          <a:p>
            <a:r>
              <a:rPr lang="en-US" dirty="0"/>
              <a:t>Nacelle lidar for power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523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57"/>
    </mc:Choice>
    <mc:Fallback xmlns="">
      <p:transition spd="slow" advTm="589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5630" y="1123950"/>
            <a:ext cx="8539163" cy="3429000"/>
          </a:xfrm>
        </p:spPr>
        <p:txBody>
          <a:bodyPr/>
          <a:lstStyle/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Nacelle lidar is used offshore for power performance testing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Now that -50-3 is CDV, it is expected that it will also be used onshore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Simple terrain only!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4" y="449818"/>
            <a:ext cx="8537576" cy="369332"/>
          </a:xfrm>
        </p:spPr>
        <p:txBody>
          <a:bodyPr/>
          <a:lstStyle/>
          <a:p>
            <a:r>
              <a:rPr lang="en-US" dirty="0"/>
              <a:t>Nacelle lidar – Take-aways</a:t>
            </a:r>
          </a:p>
        </p:txBody>
      </p:sp>
    </p:spTree>
    <p:extLst>
      <p:ext uri="{BB962C8B-B14F-4D97-AF65-F5344CB8AC3E}">
        <p14:creationId xmlns:p14="http://schemas.microsoft.com/office/powerpoint/2010/main" val="23475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57"/>
    </mc:Choice>
    <mc:Fallback xmlns="">
      <p:transition spd="slow" advTm="589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5630" y="1123950"/>
            <a:ext cx="8539163" cy="3429000"/>
          </a:xfrm>
        </p:spPr>
        <p:txBody>
          <a:bodyPr/>
          <a:lstStyle/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Webinar held 27 May 2020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Over 300 registrants, over 150 attendees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Presentations from: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Dan Bernadett – UL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Ellie Weyer - UL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Luke Simmons – DNV/GL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Ioannis Antoniou – SGRE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Tom Fric – GE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Alex Pantouris – NextEra</a:t>
            </a:r>
          </a:p>
          <a:p>
            <a:pPr marL="344488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Hong Liu - Engie</a:t>
            </a:r>
          </a:p>
          <a:p>
            <a:pPr lvl="1" indent="0">
              <a:buNone/>
            </a:pPr>
            <a:r>
              <a:rPr lang="en-US" sz="1600" kern="600" dirty="0"/>
              <a:t>Link to recorded video (https://www.youtube.com/watch?v=E0lb8Sgkcaw)</a:t>
            </a:r>
          </a:p>
          <a:p>
            <a:pPr marL="344488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4" y="449818"/>
            <a:ext cx="8537576" cy="369332"/>
          </a:xfrm>
        </p:spPr>
        <p:txBody>
          <a:bodyPr/>
          <a:lstStyle/>
          <a:p>
            <a:r>
              <a:rPr lang="en-US" dirty="0"/>
              <a:t>Ground Lidar for power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10952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57"/>
    </mc:Choice>
    <mc:Fallback xmlns="">
      <p:transition spd="slow" advTm="5895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0E896-4DEF-9B48-BBDE-84533DA8B1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5630" y="1123950"/>
            <a:ext cx="8539163" cy="3429000"/>
          </a:xfrm>
        </p:spPr>
        <p:txBody>
          <a:bodyPr/>
          <a:lstStyle/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GE and Siemens (and others) accept lidar as part of IEC 61400-12-1 Edition 2 testing for warranty verification of power performance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DNV: 15% of flat sites use lidar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UL: 5% of all sites use lidar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Lidar can be used in flat terrain only!</a:t>
            </a: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600" dirty="0"/>
              <a:t>These may sound small, but the point is that lidar is being used for warranty verification of power performance, and that usage is growing rapidly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21036-CA8D-454E-8711-09400161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4" y="449818"/>
            <a:ext cx="8537576" cy="369332"/>
          </a:xfrm>
        </p:spPr>
        <p:txBody>
          <a:bodyPr/>
          <a:lstStyle/>
          <a:p>
            <a:r>
              <a:rPr lang="en-US" dirty="0"/>
              <a:t>Ground lidar – Take-aways</a:t>
            </a:r>
          </a:p>
        </p:txBody>
      </p:sp>
    </p:spTree>
    <p:extLst>
      <p:ext uri="{BB962C8B-B14F-4D97-AF65-F5344CB8AC3E}">
        <p14:creationId xmlns:p14="http://schemas.microsoft.com/office/powerpoint/2010/main" val="104423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57"/>
    </mc:Choice>
    <mc:Fallback xmlns="">
      <p:transition spd="slow" advTm="58957"/>
    </mc:Fallback>
  </mc:AlternateContent>
</p:sld>
</file>

<file path=ppt/theme/theme1.xml><?xml version="1.0" encoding="utf-8"?>
<a:theme xmlns:a="http://schemas.openxmlformats.org/drawingml/2006/main" name="UL Corporate (16x9) 2017">
  <a:themeElements>
    <a:clrScheme name="UL Brandhub Templates">
      <a:dk1>
        <a:srgbClr val="000000"/>
      </a:dk1>
      <a:lt1>
        <a:srgbClr val="FFFFFF"/>
      </a:lt1>
      <a:dk2>
        <a:srgbClr val="939598"/>
      </a:dk2>
      <a:lt2>
        <a:srgbClr val="E9EDF2"/>
      </a:lt2>
      <a:accent1>
        <a:srgbClr val="C02032"/>
      </a:accent1>
      <a:accent2>
        <a:srgbClr val="F18A00"/>
      </a:accent2>
      <a:accent3>
        <a:srgbClr val="59B7B3"/>
      </a:accent3>
      <a:accent4>
        <a:srgbClr val="007587"/>
      </a:accent4>
      <a:accent5>
        <a:srgbClr val="204B59"/>
      </a:accent5>
      <a:accent6>
        <a:srgbClr val="92C800"/>
      </a:accent6>
      <a:hlink>
        <a:srgbClr val="C02032"/>
      </a:hlink>
      <a:folHlink>
        <a:srgbClr val="661A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L_new PPT template_Draft_2017-11-21" id="{D1AC2EB6-3007-A048-86A7-389AD14C5995}" vid="{A02AE38B-0D4D-9A41-A4B5-542F28FCF7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4890F0F1D6A48B09B1C516677B59C" ma:contentTypeVersion="4" ma:contentTypeDescription="Create a new document." ma:contentTypeScope="" ma:versionID="9c4863a753d413012ee533ea07e8be1e">
  <xsd:schema xmlns:xsd="http://www.w3.org/2001/XMLSchema" xmlns:xs="http://www.w3.org/2001/XMLSchema" xmlns:p="http://schemas.microsoft.com/office/2006/metadata/properties" xmlns:ns2="e0a20fb3-ae53-4be2-b06d-cb324a03ec58" xmlns:ns3="895c9878-b8cc-4dea-8167-f33abe1dd3c3" targetNamespace="http://schemas.microsoft.com/office/2006/metadata/properties" ma:root="true" ma:fieldsID="ad3db00576768ebc3fc0a56400c58bca" ns2:_="" ns3:_="">
    <xsd:import namespace="e0a20fb3-ae53-4be2-b06d-cb324a03ec58"/>
    <xsd:import namespace="895c9878-b8cc-4dea-8167-f33abe1dd3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20fb3-ae53-4be2-b06d-cb324a03e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c9878-b8cc-4dea-8167-f33abe1dd3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0E1770-B81F-47E5-8428-C02D976A0C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F975E2-5F44-4055-8F75-8D4C3DCA5555}">
  <ds:schemaRefs>
    <ds:schemaRef ds:uri="e0a20fb3-ae53-4be2-b06d-cb324a03ec5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95c9878-b8cc-4dea-8167-f33abe1dd3c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456243-D422-4F3D-92E2-8A2CC7947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a20fb3-ae53-4be2-b06d-cb324a03ec58"/>
    <ds:schemaRef ds:uri="895c9878-b8cc-4dea-8167-f33abe1dd3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UL_Corporate_16x9_v1</Template>
  <TotalTime>0</TotalTime>
  <Words>365</Words>
  <Application>Microsoft Office PowerPoint</Application>
  <PresentationFormat>On-screen Show (16:9)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UL Corporate (16x9) 2017</vt:lpstr>
      <vt:lpstr>PowerPoint Presentation</vt:lpstr>
      <vt:lpstr>IEC 61400-50-3 Status:</vt:lpstr>
      <vt:lpstr>Nacelle lidar for power performance testing</vt:lpstr>
      <vt:lpstr>Nacelle lidar – Take-aways</vt:lpstr>
      <vt:lpstr>Ground Lidar for power performance testing</vt:lpstr>
      <vt:lpstr>Ground lidar – 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Bernadett, Daniel</cp:lastModifiedBy>
  <cp:revision>261</cp:revision>
  <cp:lastPrinted>2018-01-11T17:48:36Z</cp:lastPrinted>
  <dcterms:created xsi:type="dcterms:W3CDTF">2017-12-19T02:07:46Z</dcterms:created>
  <dcterms:modified xsi:type="dcterms:W3CDTF">2021-04-09T12:55:48Z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0x0101001B14890F0F1D6A48B09B1C516677B59C</vt:lpwstr>
  </property>
</Properties>
</file>