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72" r:id="rId3"/>
    <p:sldId id="273" r:id="rId4"/>
    <p:sldId id="274" r:id="rId5"/>
    <p:sldId id="279" r:id="rId6"/>
    <p:sldId id="280" r:id="rId7"/>
    <p:sldId id="275" r:id="rId8"/>
    <p:sldId id="278" r:id="rId9"/>
    <p:sldId id="276" r:id="rId10"/>
    <p:sldId id="283" r:id="rId11"/>
    <p:sldId id="284" r:id="rId12"/>
    <p:sldId id="282"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68144" autoAdjust="0"/>
  </p:normalViewPr>
  <p:slideViewPr>
    <p:cSldViewPr snapToGrid="0">
      <p:cViewPr varScale="1">
        <p:scale>
          <a:sx n="56" d="100"/>
          <a:sy n="56" d="100"/>
        </p:scale>
        <p:origin x="168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A7ECA-5286-49A4-AEA0-79DAD8C95C2B}" type="doc">
      <dgm:prSet loTypeId="urn:microsoft.com/office/officeart/2005/8/layout/process1" loCatId="process" qsTypeId="urn:microsoft.com/office/officeart/2005/8/quickstyle/simple1" qsCatId="simple" csTypeId="urn:microsoft.com/office/officeart/2005/8/colors/accent2_2" csCatId="accent2" phldr="1"/>
      <dgm:spPr/>
    </dgm:pt>
    <dgm:pt modelId="{D91D8C01-6A2F-4FD2-BFEB-0F801F5885A0}">
      <dgm:prSet phldrT="[Text]"/>
      <dgm:spPr/>
      <dgm:t>
        <a:bodyPr/>
        <a:lstStyle/>
        <a:p>
          <a:r>
            <a:rPr lang="en-US" dirty="0"/>
            <a:t>Siting</a:t>
          </a:r>
        </a:p>
      </dgm:t>
    </dgm:pt>
    <dgm:pt modelId="{510E1CD5-797A-46DD-A0E3-7F028A255B39}" type="parTrans" cxnId="{7DB001FC-151F-40DE-8BC4-6E4F657AF369}">
      <dgm:prSet/>
      <dgm:spPr/>
      <dgm:t>
        <a:bodyPr/>
        <a:lstStyle/>
        <a:p>
          <a:endParaRPr lang="en-US"/>
        </a:p>
      </dgm:t>
    </dgm:pt>
    <dgm:pt modelId="{E3E48719-6748-4E47-AEBC-0065C1DEE6B0}" type="sibTrans" cxnId="{7DB001FC-151F-40DE-8BC4-6E4F657AF369}">
      <dgm:prSet/>
      <dgm:spPr/>
      <dgm:t>
        <a:bodyPr/>
        <a:lstStyle/>
        <a:p>
          <a:endParaRPr lang="en-US" dirty="0"/>
        </a:p>
      </dgm:t>
    </dgm:pt>
    <dgm:pt modelId="{5D5DD879-DD9D-45D6-B077-199200C9D727}">
      <dgm:prSet phldrT="[Text]"/>
      <dgm:spPr/>
      <dgm:t>
        <a:bodyPr/>
        <a:lstStyle/>
        <a:p>
          <a:r>
            <a:rPr lang="en-US" dirty="0"/>
            <a:t>Measurements</a:t>
          </a:r>
        </a:p>
      </dgm:t>
    </dgm:pt>
    <dgm:pt modelId="{812F5828-7B44-451C-8BCE-F4787B903BCE}" type="parTrans" cxnId="{823B95FC-BEF5-4B9F-B7E1-EA9349706067}">
      <dgm:prSet/>
      <dgm:spPr/>
      <dgm:t>
        <a:bodyPr/>
        <a:lstStyle/>
        <a:p>
          <a:endParaRPr lang="en-US"/>
        </a:p>
      </dgm:t>
    </dgm:pt>
    <dgm:pt modelId="{FA3C9C71-7980-4D97-9996-EBDA8C8C523C}" type="sibTrans" cxnId="{823B95FC-BEF5-4B9F-B7E1-EA9349706067}">
      <dgm:prSet/>
      <dgm:spPr/>
      <dgm:t>
        <a:bodyPr/>
        <a:lstStyle/>
        <a:p>
          <a:endParaRPr lang="en-US" dirty="0"/>
        </a:p>
      </dgm:t>
    </dgm:pt>
    <dgm:pt modelId="{0C8AEC00-0EE2-47F7-B7D0-F1F4813D90C8}">
      <dgm:prSet phldrT="[Text]"/>
      <dgm:spPr/>
      <dgm:t>
        <a:bodyPr/>
        <a:lstStyle/>
        <a:p>
          <a:r>
            <a:rPr lang="en-US" dirty="0"/>
            <a:t>Modelling</a:t>
          </a:r>
        </a:p>
      </dgm:t>
    </dgm:pt>
    <dgm:pt modelId="{2E825DAF-CE04-4340-94A7-B722C84E21B5}" type="parTrans" cxnId="{08D14A83-DEDD-4550-A2AF-F57EC595A1CD}">
      <dgm:prSet/>
      <dgm:spPr/>
      <dgm:t>
        <a:bodyPr/>
        <a:lstStyle/>
        <a:p>
          <a:endParaRPr lang="en-US"/>
        </a:p>
      </dgm:t>
    </dgm:pt>
    <dgm:pt modelId="{6B8D1A85-22B1-4087-A809-CFFB758C652E}" type="sibTrans" cxnId="{08D14A83-DEDD-4550-A2AF-F57EC595A1CD}">
      <dgm:prSet/>
      <dgm:spPr/>
      <dgm:t>
        <a:bodyPr/>
        <a:lstStyle/>
        <a:p>
          <a:endParaRPr lang="en-US" dirty="0"/>
        </a:p>
      </dgm:t>
    </dgm:pt>
    <dgm:pt modelId="{C3EF48D3-DB70-4A82-80E5-F859A04D2510}">
      <dgm:prSet phldrT="[Text]"/>
      <dgm:spPr/>
      <dgm:t>
        <a:bodyPr/>
        <a:lstStyle/>
        <a:p>
          <a:r>
            <a:rPr lang="en-US" dirty="0"/>
            <a:t>Verification</a:t>
          </a:r>
        </a:p>
      </dgm:t>
    </dgm:pt>
    <dgm:pt modelId="{822A2364-4F35-4540-A563-D449F476C32E}" type="parTrans" cxnId="{F7506FD0-4CD3-4EBD-A1AE-CE114F74319A}">
      <dgm:prSet/>
      <dgm:spPr/>
      <dgm:t>
        <a:bodyPr/>
        <a:lstStyle/>
        <a:p>
          <a:endParaRPr lang="en-US"/>
        </a:p>
      </dgm:t>
    </dgm:pt>
    <dgm:pt modelId="{A42527C1-3D89-4A5A-98B2-A1143F5A5B19}" type="sibTrans" cxnId="{F7506FD0-4CD3-4EBD-A1AE-CE114F74319A}">
      <dgm:prSet/>
      <dgm:spPr/>
      <dgm:t>
        <a:bodyPr/>
        <a:lstStyle/>
        <a:p>
          <a:endParaRPr lang="en-US"/>
        </a:p>
      </dgm:t>
    </dgm:pt>
    <dgm:pt modelId="{EB97D045-7DDD-403B-B8C6-7342E1200F13}" type="pres">
      <dgm:prSet presAssocID="{E68A7ECA-5286-49A4-AEA0-79DAD8C95C2B}" presName="Name0" presStyleCnt="0">
        <dgm:presLayoutVars>
          <dgm:dir/>
          <dgm:resizeHandles val="exact"/>
        </dgm:presLayoutVars>
      </dgm:prSet>
      <dgm:spPr/>
    </dgm:pt>
    <dgm:pt modelId="{0F5E091C-326D-4868-BD9B-F79E2446E171}" type="pres">
      <dgm:prSet presAssocID="{D91D8C01-6A2F-4FD2-BFEB-0F801F5885A0}" presName="node" presStyleLbl="node1" presStyleIdx="0" presStyleCnt="4">
        <dgm:presLayoutVars>
          <dgm:bulletEnabled val="1"/>
        </dgm:presLayoutVars>
      </dgm:prSet>
      <dgm:spPr/>
    </dgm:pt>
    <dgm:pt modelId="{2B7AF54B-8C83-46BF-8DD3-231604A4A910}" type="pres">
      <dgm:prSet presAssocID="{E3E48719-6748-4E47-AEBC-0065C1DEE6B0}" presName="sibTrans" presStyleLbl="sibTrans2D1" presStyleIdx="0" presStyleCnt="3"/>
      <dgm:spPr/>
    </dgm:pt>
    <dgm:pt modelId="{8F29AB01-FDE6-446A-BB24-C64A699EA259}" type="pres">
      <dgm:prSet presAssocID="{E3E48719-6748-4E47-AEBC-0065C1DEE6B0}" presName="connectorText" presStyleLbl="sibTrans2D1" presStyleIdx="0" presStyleCnt="3"/>
      <dgm:spPr/>
    </dgm:pt>
    <dgm:pt modelId="{FB1A3816-0F66-435A-A504-B428F952A719}" type="pres">
      <dgm:prSet presAssocID="{5D5DD879-DD9D-45D6-B077-199200C9D727}" presName="node" presStyleLbl="node1" presStyleIdx="1" presStyleCnt="4">
        <dgm:presLayoutVars>
          <dgm:bulletEnabled val="1"/>
        </dgm:presLayoutVars>
      </dgm:prSet>
      <dgm:spPr/>
    </dgm:pt>
    <dgm:pt modelId="{06A0635F-8D3E-4FAF-881C-85A627463F8D}" type="pres">
      <dgm:prSet presAssocID="{FA3C9C71-7980-4D97-9996-EBDA8C8C523C}" presName="sibTrans" presStyleLbl="sibTrans2D1" presStyleIdx="1" presStyleCnt="3"/>
      <dgm:spPr/>
    </dgm:pt>
    <dgm:pt modelId="{93744863-D789-48A5-8F35-5D61F78D7FAF}" type="pres">
      <dgm:prSet presAssocID="{FA3C9C71-7980-4D97-9996-EBDA8C8C523C}" presName="connectorText" presStyleLbl="sibTrans2D1" presStyleIdx="1" presStyleCnt="3"/>
      <dgm:spPr/>
    </dgm:pt>
    <dgm:pt modelId="{96BA7BA0-6B82-4D31-9925-0B37FA7896AE}" type="pres">
      <dgm:prSet presAssocID="{0C8AEC00-0EE2-47F7-B7D0-F1F4813D90C8}" presName="node" presStyleLbl="node1" presStyleIdx="2" presStyleCnt="4">
        <dgm:presLayoutVars>
          <dgm:bulletEnabled val="1"/>
        </dgm:presLayoutVars>
      </dgm:prSet>
      <dgm:spPr/>
    </dgm:pt>
    <dgm:pt modelId="{4608062F-3C0C-49FC-93CF-0CF72C0CC219}" type="pres">
      <dgm:prSet presAssocID="{6B8D1A85-22B1-4087-A809-CFFB758C652E}" presName="sibTrans" presStyleLbl="sibTrans2D1" presStyleIdx="2" presStyleCnt="3"/>
      <dgm:spPr/>
    </dgm:pt>
    <dgm:pt modelId="{A56DF3A6-6707-4656-8397-B9A263EBDD3F}" type="pres">
      <dgm:prSet presAssocID="{6B8D1A85-22B1-4087-A809-CFFB758C652E}" presName="connectorText" presStyleLbl="sibTrans2D1" presStyleIdx="2" presStyleCnt="3"/>
      <dgm:spPr/>
    </dgm:pt>
    <dgm:pt modelId="{803C6981-C944-44AB-B20F-11C8623FA2B6}" type="pres">
      <dgm:prSet presAssocID="{C3EF48D3-DB70-4A82-80E5-F859A04D2510}" presName="node" presStyleLbl="node1" presStyleIdx="3" presStyleCnt="4">
        <dgm:presLayoutVars>
          <dgm:bulletEnabled val="1"/>
        </dgm:presLayoutVars>
      </dgm:prSet>
      <dgm:spPr/>
    </dgm:pt>
  </dgm:ptLst>
  <dgm:cxnLst>
    <dgm:cxn modelId="{4BE0AB08-29E2-45E6-9E93-B0EB0C0FE2E4}" type="presOf" srcId="{E3E48719-6748-4E47-AEBC-0065C1DEE6B0}" destId="{2B7AF54B-8C83-46BF-8DD3-231604A4A910}" srcOrd="0" destOrd="0" presId="urn:microsoft.com/office/officeart/2005/8/layout/process1"/>
    <dgm:cxn modelId="{49108016-E939-4E1C-B589-1ABDA5312910}" type="presOf" srcId="{5D5DD879-DD9D-45D6-B077-199200C9D727}" destId="{FB1A3816-0F66-435A-A504-B428F952A719}" srcOrd="0" destOrd="0" presId="urn:microsoft.com/office/officeart/2005/8/layout/process1"/>
    <dgm:cxn modelId="{8345DA2E-3276-4A6D-A333-83E66514CEE2}" type="presOf" srcId="{6B8D1A85-22B1-4087-A809-CFFB758C652E}" destId="{A56DF3A6-6707-4656-8397-B9A263EBDD3F}" srcOrd="1" destOrd="0" presId="urn:microsoft.com/office/officeart/2005/8/layout/process1"/>
    <dgm:cxn modelId="{08D14A83-DEDD-4550-A2AF-F57EC595A1CD}" srcId="{E68A7ECA-5286-49A4-AEA0-79DAD8C95C2B}" destId="{0C8AEC00-0EE2-47F7-B7D0-F1F4813D90C8}" srcOrd="2" destOrd="0" parTransId="{2E825DAF-CE04-4340-94A7-B722C84E21B5}" sibTransId="{6B8D1A85-22B1-4087-A809-CFFB758C652E}"/>
    <dgm:cxn modelId="{DD8AE68C-617A-4285-BCBF-578F8666E926}" type="presOf" srcId="{E3E48719-6748-4E47-AEBC-0065C1DEE6B0}" destId="{8F29AB01-FDE6-446A-BB24-C64A699EA259}" srcOrd="1" destOrd="0" presId="urn:microsoft.com/office/officeart/2005/8/layout/process1"/>
    <dgm:cxn modelId="{2BD4C9A2-BA5D-4E8D-9E54-DB3C68490B70}" type="presOf" srcId="{C3EF48D3-DB70-4A82-80E5-F859A04D2510}" destId="{803C6981-C944-44AB-B20F-11C8623FA2B6}" srcOrd="0" destOrd="0" presId="urn:microsoft.com/office/officeart/2005/8/layout/process1"/>
    <dgm:cxn modelId="{0776EECC-D89B-49FB-B628-A1EC48ADE595}" type="presOf" srcId="{E68A7ECA-5286-49A4-AEA0-79DAD8C95C2B}" destId="{EB97D045-7DDD-403B-B8C6-7342E1200F13}" srcOrd="0" destOrd="0" presId="urn:microsoft.com/office/officeart/2005/8/layout/process1"/>
    <dgm:cxn modelId="{421E4ACD-3484-4573-953E-D080EC9B3534}" type="presOf" srcId="{6B8D1A85-22B1-4087-A809-CFFB758C652E}" destId="{4608062F-3C0C-49FC-93CF-0CF72C0CC219}" srcOrd="0" destOrd="0" presId="urn:microsoft.com/office/officeart/2005/8/layout/process1"/>
    <dgm:cxn modelId="{F7506FD0-4CD3-4EBD-A1AE-CE114F74319A}" srcId="{E68A7ECA-5286-49A4-AEA0-79DAD8C95C2B}" destId="{C3EF48D3-DB70-4A82-80E5-F859A04D2510}" srcOrd="3" destOrd="0" parTransId="{822A2364-4F35-4540-A563-D449F476C32E}" sibTransId="{A42527C1-3D89-4A5A-98B2-A1143F5A5B19}"/>
    <dgm:cxn modelId="{58988FE3-8B73-4427-AFCC-2EFCBF33C29A}" type="presOf" srcId="{FA3C9C71-7980-4D97-9996-EBDA8C8C523C}" destId="{93744863-D789-48A5-8F35-5D61F78D7FAF}" srcOrd="1" destOrd="0" presId="urn:microsoft.com/office/officeart/2005/8/layout/process1"/>
    <dgm:cxn modelId="{74EEBFEC-78EF-482B-8F90-6058B82B7915}" type="presOf" srcId="{0C8AEC00-0EE2-47F7-B7D0-F1F4813D90C8}" destId="{96BA7BA0-6B82-4D31-9925-0B37FA7896AE}" srcOrd="0" destOrd="0" presId="urn:microsoft.com/office/officeart/2005/8/layout/process1"/>
    <dgm:cxn modelId="{C005BDEF-4C03-4726-8C86-D1543FA9300E}" type="presOf" srcId="{D91D8C01-6A2F-4FD2-BFEB-0F801F5885A0}" destId="{0F5E091C-326D-4868-BD9B-F79E2446E171}" srcOrd="0" destOrd="0" presId="urn:microsoft.com/office/officeart/2005/8/layout/process1"/>
    <dgm:cxn modelId="{F8B1D7F5-186D-447C-A81D-173547FC14C7}" type="presOf" srcId="{FA3C9C71-7980-4D97-9996-EBDA8C8C523C}" destId="{06A0635F-8D3E-4FAF-881C-85A627463F8D}" srcOrd="0" destOrd="0" presId="urn:microsoft.com/office/officeart/2005/8/layout/process1"/>
    <dgm:cxn modelId="{7DB001FC-151F-40DE-8BC4-6E4F657AF369}" srcId="{E68A7ECA-5286-49A4-AEA0-79DAD8C95C2B}" destId="{D91D8C01-6A2F-4FD2-BFEB-0F801F5885A0}" srcOrd="0" destOrd="0" parTransId="{510E1CD5-797A-46DD-A0E3-7F028A255B39}" sibTransId="{E3E48719-6748-4E47-AEBC-0065C1DEE6B0}"/>
    <dgm:cxn modelId="{823B95FC-BEF5-4B9F-B7E1-EA9349706067}" srcId="{E68A7ECA-5286-49A4-AEA0-79DAD8C95C2B}" destId="{5D5DD879-DD9D-45D6-B077-199200C9D727}" srcOrd="1" destOrd="0" parTransId="{812F5828-7B44-451C-8BCE-F4787B903BCE}" sibTransId="{FA3C9C71-7980-4D97-9996-EBDA8C8C523C}"/>
    <dgm:cxn modelId="{63EA6334-8C16-4FD5-AB1D-AA47D03E7A73}" type="presParOf" srcId="{EB97D045-7DDD-403B-B8C6-7342E1200F13}" destId="{0F5E091C-326D-4868-BD9B-F79E2446E171}" srcOrd="0" destOrd="0" presId="urn:microsoft.com/office/officeart/2005/8/layout/process1"/>
    <dgm:cxn modelId="{ABAFF6DC-9A71-40A4-A4CD-E1D71C04E4A4}" type="presParOf" srcId="{EB97D045-7DDD-403B-B8C6-7342E1200F13}" destId="{2B7AF54B-8C83-46BF-8DD3-231604A4A910}" srcOrd="1" destOrd="0" presId="urn:microsoft.com/office/officeart/2005/8/layout/process1"/>
    <dgm:cxn modelId="{2E90CFB6-EBEE-4E56-AF55-FB9057CE0D61}" type="presParOf" srcId="{2B7AF54B-8C83-46BF-8DD3-231604A4A910}" destId="{8F29AB01-FDE6-446A-BB24-C64A699EA259}" srcOrd="0" destOrd="0" presId="urn:microsoft.com/office/officeart/2005/8/layout/process1"/>
    <dgm:cxn modelId="{F4EE03CD-0CEA-494A-A8C4-E92C2ADA478F}" type="presParOf" srcId="{EB97D045-7DDD-403B-B8C6-7342E1200F13}" destId="{FB1A3816-0F66-435A-A504-B428F952A719}" srcOrd="2" destOrd="0" presId="urn:microsoft.com/office/officeart/2005/8/layout/process1"/>
    <dgm:cxn modelId="{BEB646E7-3C97-4EB7-A887-BBAFDC21E431}" type="presParOf" srcId="{EB97D045-7DDD-403B-B8C6-7342E1200F13}" destId="{06A0635F-8D3E-4FAF-881C-85A627463F8D}" srcOrd="3" destOrd="0" presId="urn:microsoft.com/office/officeart/2005/8/layout/process1"/>
    <dgm:cxn modelId="{DE5C919C-AC48-4EDB-95E7-58E26545C620}" type="presParOf" srcId="{06A0635F-8D3E-4FAF-881C-85A627463F8D}" destId="{93744863-D789-48A5-8F35-5D61F78D7FAF}" srcOrd="0" destOrd="0" presId="urn:microsoft.com/office/officeart/2005/8/layout/process1"/>
    <dgm:cxn modelId="{09663D7E-6E2A-4DA4-9B51-F6CDD938F832}" type="presParOf" srcId="{EB97D045-7DDD-403B-B8C6-7342E1200F13}" destId="{96BA7BA0-6B82-4D31-9925-0B37FA7896AE}" srcOrd="4" destOrd="0" presId="urn:microsoft.com/office/officeart/2005/8/layout/process1"/>
    <dgm:cxn modelId="{7D278D06-911A-4066-AB27-5587C72A4128}" type="presParOf" srcId="{EB97D045-7DDD-403B-B8C6-7342E1200F13}" destId="{4608062F-3C0C-49FC-93CF-0CF72C0CC219}" srcOrd="5" destOrd="0" presId="urn:microsoft.com/office/officeart/2005/8/layout/process1"/>
    <dgm:cxn modelId="{569CB288-D2D6-4EA9-B186-512542CF18BD}" type="presParOf" srcId="{4608062F-3C0C-49FC-93CF-0CF72C0CC219}" destId="{A56DF3A6-6707-4656-8397-B9A263EBDD3F}" srcOrd="0" destOrd="0" presId="urn:microsoft.com/office/officeart/2005/8/layout/process1"/>
    <dgm:cxn modelId="{A56CB753-8948-4117-8C37-883084C8BFF7}" type="presParOf" srcId="{EB97D045-7DDD-403B-B8C6-7342E1200F13}" destId="{803C6981-C944-44AB-B20F-11C8623FA2B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8A7ECA-5286-49A4-AEA0-79DAD8C95C2B}" type="doc">
      <dgm:prSet loTypeId="urn:microsoft.com/office/officeart/2005/8/layout/funnel1" loCatId="process" qsTypeId="urn:microsoft.com/office/officeart/2005/8/quickstyle/simple1" qsCatId="simple" csTypeId="urn:microsoft.com/office/officeart/2005/8/colors/accent2_2" csCatId="accent2" phldr="1"/>
      <dgm:spPr/>
    </dgm:pt>
    <dgm:pt modelId="{D91D8C01-6A2F-4FD2-BFEB-0F801F5885A0}">
      <dgm:prSet phldrT="[Text]"/>
      <dgm:spPr/>
      <dgm:t>
        <a:bodyPr/>
        <a:lstStyle/>
        <a:p>
          <a:r>
            <a:rPr lang="en-US" dirty="0"/>
            <a:t>Siting</a:t>
          </a:r>
        </a:p>
      </dgm:t>
    </dgm:pt>
    <dgm:pt modelId="{510E1CD5-797A-46DD-A0E3-7F028A255B39}" type="parTrans" cxnId="{7DB001FC-151F-40DE-8BC4-6E4F657AF369}">
      <dgm:prSet/>
      <dgm:spPr/>
      <dgm:t>
        <a:bodyPr/>
        <a:lstStyle/>
        <a:p>
          <a:endParaRPr lang="en-US"/>
        </a:p>
      </dgm:t>
    </dgm:pt>
    <dgm:pt modelId="{E3E48719-6748-4E47-AEBC-0065C1DEE6B0}" type="sibTrans" cxnId="{7DB001FC-151F-40DE-8BC4-6E4F657AF369}">
      <dgm:prSet/>
      <dgm:spPr/>
      <dgm:t>
        <a:bodyPr/>
        <a:lstStyle/>
        <a:p>
          <a:endParaRPr lang="en-US"/>
        </a:p>
      </dgm:t>
    </dgm:pt>
    <dgm:pt modelId="{5D5DD879-DD9D-45D6-B077-199200C9D727}">
      <dgm:prSet phldrT="[Text]"/>
      <dgm:spPr/>
      <dgm:t>
        <a:bodyPr/>
        <a:lstStyle/>
        <a:p>
          <a:r>
            <a:rPr lang="en-US" dirty="0"/>
            <a:t>Measurements</a:t>
          </a:r>
        </a:p>
      </dgm:t>
    </dgm:pt>
    <dgm:pt modelId="{812F5828-7B44-451C-8BCE-F4787B903BCE}" type="parTrans" cxnId="{823B95FC-BEF5-4B9F-B7E1-EA9349706067}">
      <dgm:prSet/>
      <dgm:spPr/>
      <dgm:t>
        <a:bodyPr/>
        <a:lstStyle/>
        <a:p>
          <a:endParaRPr lang="en-US"/>
        </a:p>
      </dgm:t>
    </dgm:pt>
    <dgm:pt modelId="{FA3C9C71-7980-4D97-9996-EBDA8C8C523C}" type="sibTrans" cxnId="{823B95FC-BEF5-4B9F-B7E1-EA9349706067}">
      <dgm:prSet/>
      <dgm:spPr/>
      <dgm:t>
        <a:bodyPr/>
        <a:lstStyle/>
        <a:p>
          <a:endParaRPr lang="en-US"/>
        </a:p>
      </dgm:t>
    </dgm:pt>
    <dgm:pt modelId="{0C8AEC00-0EE2-47F7-B7D0-F1F4813D90C8}">
      <dgm:prSet phldrT="[Text]"/>
      <dgm:spPr/>
      <dgm:t>
        <a:bodyPr/>
        <a:lstStyle/>
        <a:p>
          <a:r>
            <a:rPr lang="en-US" dirty="0"/>
            <a:t>Bankable Wind Data</a:t>
          </a:r>
        </a:p>
      </dgm:t>
    </dgm:pt>
    <dgm:pt modelId="{2E825DAF-CE04-4340-94A7-B722C84E21B5}" type="parTrans" cxnId="{08D14A83-DEDD-4550-A2AF-F57EC595A1CD}">
      <dgm:prSet/>
      <dgm:spPr/>
      <dgm:t>
        <a:bodyPr/>
        <a:lstStyle/>
        <a:p>
          <a:endParaRPr lang="en-US"/>
        </a:p>
      </dgm:t>
    </dgm:pt>
    <dgm:pt modelId="{6B8D1A85-22B1-4087-A809-CFFB758C652E}" type="sibTrans" cxnId="{08D14A83-DEDD-4550-A2AF-F57EC595A1CD}">
      <dgm:prSet/>
      <dgm:spPr/>
      <dgm:t>
        <a:bodyPr/>
        <a:lstStyle/>
        <a:p>
          <a:endParaRPr lang="en-US"/>
        </a:p>
      </dgm:t>
    </dgm:pt>
    <dgm:pt modelId="{205B39D9-F3EC-4BDA-980E-DDD9ECE308D6}">
      <dgm:prSet phldrT="[Text]"/>
      <dgm:spPr/>
      <dgm:t>
        <a:bodyPr/>
        <a:lstStyle/>
        <a:p>
          <a:r>
            <a:rPr lang="en-US" dirty="0"/>
            <a:t>Modelling </a:t>
          </a:r>
        </a:p>
      </dgm:t>
    </dgm:pt>
    <dgm:pt modelId="{91149456-75EC-498A-8D39-1FE2E6BE4A5A}" type="parTrans" cxnId="{26E10C03-3F0D-4756-8B9A-40A3BB45AD4E}">
      <dgm:prSet/>
      <dgm:spPr/>
      <dgm:t>
        <a:bodyPr/>
        <a:lstStyle/>
        <a:p>
          <a:endParaRPr lang="en-GB"/>
        </a:p>
      </dgm:t>
    </dgm:pt>
    <dgm:pt modelId="{DF1A0469-D8AC-495A-81F3-01234DC36811}" type="sibTrans" cxnId="{26E10C03-3F0D-4756-8B9A-40A3BB45AD4E}">
      <dgm:prSet/>
      <dgm:spPr/>
      <dgm:t>
        <a:bodyPr/>
        <a:lstStyle/>
        <a:p>
          <a:endParaRPr lang="en-GB"/>
        </a:p>
      </dgm:t>
    </dgm:pt>
    <dgm:pt modelId="{39C09029-8788-4C72-844F-C7C8E5ECAE67}" type="pres">
      <dgm:prSet presAssocID="{E68A7ECA-5286-49A4-AEA0-79DAD8C95C2B}" presName="Name0" presStyleCnt="0">
        <dgm:presLayoutVars>
          <dgm:chMax val="4"/>
          <dgm:resizeHandles val="exact"/>
        </dgm:presLayoutVars>
      </dgm:prSet>
      <dgm:spPr/>
    </dgm:pt>
    <dgm:pt modelId="{62D9A36B-6B91-4BE2-895C-5C7F97FCD18E}" type="pres">
      <dgm:prSet presAssocID="{E68A7ECA-5286-49A4-AEA0-79DAD8C95C2B}" presName="ellipse" presStyleLbl="trBgShp" presStyleIdx="0" presStyleCnt="1"/>
      <dgm:spPr/>
    </dgm:pt>
    <dgm:pt modelId="{B1E4AA28-3992-4468-807E-E7E3373E9509}" type="pres">
      <dgm:prSet presAssocID="{E68A7ECA-5286-49A4-AEA0-79DAD8C95C2B}" presName="arrow1" presStyleLbl="fgShp" presStyleIdx="0" presStyleCnt="1"/>
      <dgm:spPr/>
    </dgm:pt>
    <dgm:pt modelId="{A5C15F8B-4F49-479C-9942-5402B160D31B}" type="pres">
      <dgm:prSet presAssocID="{E68A7ECA-5286-49A4-AEA0-79DAD8C95C2B}" presName="rectangle" presStyleLbl="revTx" presStyleIdx="0" presStyleCnt="1">
        <dgm:presLayoutVars>
          <dgm:bulletEnabled val="1"/>
        </dgm:presLayoutVars>
      </dgm:prSet>
      <dgm:spPr/>
    </dgm:pt>
    <dgm:pt modelId="{78E2D5B8-868B-4843-833C-16E374165A3D}" type="pres">
      <dgm:prSet presAssocID="{5D5DD879-DD9D-45D6-B077-199200C9D727}" presName="item1" presStyleLbl="node1" presStyleIdx="0" presStyleCnt="3">
        <dgm:presLayoutVars>
          <dgm:bulletEnabled val="1"/>
        </dgm:presLayoutVars>
      </dgm:prSet>
      <dgm:spPr/>
    </dgm:pt>
    <dgm:pt modelId="{9A5AC66A-DD8E-4F31-9BEB-34DA37BCBEE1}" type="pres">
      <dgm:prSet presAssocID="{205B39D9-F3EC-4BDA-980E-DDD9ECE308D6}" presName="item2" presStyleLbl="node1" presStyleIdx="1" presStyleCnt="3">
        <dgm:presLayoutVars>
          <dgm:bulletEnabled val="1"/>
        </dgm:presLayoutVars>
      </dgm:prSet>
      <dgm:spPr/>
    </dgm:pt>
    <dgm:pt modelId="{A9C8C88F-ECEC-43E8-985C-744C6588ADD9}" type="pres">
      <dgm:prSet presAssocID="{0C8AEC00-0EE2-47F7-B7D0-F1F4813D90C8}" presName="item3" presStyleLbl="node1" presStyleIdx="2" presStyleCnt="3">
        <dgm:presLayoutVars>
          <dgm:bulletEnabled val="1"/>
        </dgm:presLayoutVars>
      </dgm:prSet>
      <dgm:spPr/>
    </dgm:pt>
    <dgm:pt modelId="{062F736A-EBB5-46BA-97C5-EF1D301DB63C}" type="pres">
      <dgm:prSet presAssocID="{E68A7ECA-5286-49A4-AEA0-79DAD8C95C2B}" presName="funnel" presStyleLbl="trAlignAcc1" presStyleIdx="0" presStyleCnt="1"/>
      <dgm:spPr/>
    </dgm:pt>
  </dgm:ptLst>
  <dgm:cxnLst>
    <dgm:cxn modelId="{26E10C03-3F0D-4756-8B9A-40A3BB45AD4E}" srcId="{E68A7ECA-5286-49A4-AEA0-79DAD8C95C2B}" destId="{205B39D9-F3EC-4BDA-980E-DDD9ECE308D6}" srcOrd="2" destOrd="0" parTransId="{91149456-75EC-498A-8D39-1FE2E6BE4A5A}" sibTransId="{DF1A0469-D8AC-495A-81F3-01234DC36811}"/>
    <dgm:cxn modelId="{A5A37C2C-24C7-483E-9620-A5857EE838CA}" type="presOf" srcId="{E68A7ECA-5286-49A4-AEA0-79DAD8C95C2B}" destId="{39C09029-8788-4C72-844F-C7C8E5ECAE67}" srcOrd="0" destOrd="0" presId="urn:microsoft.com/office/officeart/2005/8/layout/funnel1"/>
    <dgm:cxn modelId="{154C6A48-DCF5-4B4A-8402-4EEA2794826E}" type="presOf" srcId="{0C8AEC00-0EE2-47F7-B7D0-F1F4813D90C8}" destId="{A5C15F8B-4F49-479C-9942-5402B160D31B}" srcOrd="0" destOrd="0" presId="urn:microsoft.com/office/officeart/2005/8/layout/funnel1"/>
    <dgm:cxn modelId="{0CAA096A-1204-4575-81DE-05B261BEBB06}" type="presOf" srcId="{D91D8C01-6A2F-4FD2-BFEB-0F801F5885A0}" destId="{A9C8C88F-ECEC-43E8-985C-744C6588ADD9}" srcOrd="0" destOrd="0" presId="urn:microsoft.com/office/officeart/2005/8/layout/funnel1"/>
    <dgm:cxn modelId="{0F2F6F71-2948-41E5-BD22-B75D2C0C14CA}" type="presOf" srcId="{5D5DD879-DD9D-45D6-B077-199200C9D727}" destId="{9A5AC66A-DD8E-4F31-9BEB-34DA37BCBEE1}" srcOrd="0" destOrd="0" presId="urn:microsoft.com/office/officeart/2005/8/layout/funnel1"/>
    <dgm:cxn modelId="{08D14A83-DEDD-4550-A2AF-F57EC595A1CD}" srcId="{E68A7ECA-5286-49A4-AEA0-79DAD8C95C2B}" destId="{0C8AEC00-0EE2-47F7-B7D0-F1F4813D90C8}" srcOrd="3" destOrd="0" parTransId="{2E825DAF-CE04-4340-94A7-B722C84E21B5}" sibTransId="{6B8D1A85-22B1-4087-A809-CFFB758C652E}"/>
    <dgm:cxn modelId="{76700E92-BCE8-42F5-ACEC-1DE8AFC74A27}" type="presOf" srcId="{205B39D9-F3EC-4BDA-980E-DDD9ECE308D6}" destId="{78E2D5B8-868B-4843-833C-16E374165A3D}" srcOrd="0" destOrd="0" presId="urn:microsoft.com/office/officeart/2005/8/layout/funnel1"/>
    <dgm:cxn modelId="{7DB001FC-151F-40DE-8BC4-6E4F657AF369}" srcId="{E68A7ECA-5286-49A4-AEA0-79DAD8C95C2B}" destId="{D91D8C01-6A2F-4FD2-BFEB-0F801F5885A0}" srcOrd="0" destOrd="0" parTransId="{510E1CD5-797A-46DD-A0E3-7F028A255B39}" sibTransId="{E3E48719-6748-4E47-AEBC-0065C1DEE6B0}"/>
    <dgm:cxn modelId="{823B95FC-BEF5-4B9F-B7E1-EA9349706067}" srcId="{E68A7ECA-5286-49A4-AEA0-79DAD8C95C2B}" destId="{5D5DD879-DD9D-45D6-B077-199200C9D727}" srcOrd="1" destOrd="0" parTransId="{812F5828-7B44-451C-8BCE-F4787B903BCE}" sibTransId="{FA3C9C71-7980-4D97-9996-EBDA8C8C523C}"/>
    <dgm:cxn modelId="{D81F17AD-9A6E-452B-BCF8-121431CBBAB8}" type="presParOf" srcId="{39C09029-8788-4C72-844F-C7C8E5ECAE67}" destId="{62D9A36B-6B91-4BE2-895C-5C7F97FCD18E}" srcOrd="0" destOrd="0" presId="urn:microsoft.com/office/officeart/2005/8/layout/funnel1"/>
    <dgm:cxn modelId="{2B216C92-D92A-4536-A339-C04B03CEA65A}" type="presParOf" srcId="{39C09029-8788-4C72-844F-C7C8E5ECAE67}" destId="{B1E4AA28-3992-4468-807E-E7E3373E9509}" srcOrd="1" destOrd="0" presId="urn:microsoft.com/office/officeart/2005/8/layout/funnel1"/>
    <dgm:cxn modelId="{CDDE5705-4284-4E37-9394-C09D9B8CFDC4}" type="presParOf" srcId="{39C09029-8788-4C72-844F-C7C8E5ECAE67}" destId="{A5C15F8B-4F49-479C-9942-5402B160D31B}" srcOrd="2" destOrd="0" presId="urn:microsoft.com/office/officeart/2005/8/layout/funnel1"/>
    <dgm:cxn modelId="{92FDBCBA-3C0D-4AE5-B145-0270C8D01597}" type="presParOf" srcId="{39C09029-8788-4C72-844F-C7C8E5ECAE67}" destId="{78E2D5B8-868B-4843-833C-16E374165A3D}" srcOrd="3" destOrd="0" presId="urn:microsoft.com/office/officeart/2005/8/layout/funnel1"/>
    <dgm:cxn modelId="{D2CF0665-6FD2-4841-86DE-A34C600038EC}" type="presParOf" srcId="{39C09029-8788-4C72-844F-C7C8E5ECAE67}" destId="{9A5AC66A-DD8E-4F31-9BEB-34DA37BCBEE1}" srcOrd="4" destOrd="0" presId="urn:microsoft.com/office/officeart/2005/8/layout/funnel1"/>
    <dgm:cxn modelId="{5AF73089-7D5A-4B57-BA1C-F85558731F36}" type="presParOf" srcId="{39C09029-8788-4C72-844F-C7C8E5ECAE67}" destId="{A9C8C88F-ECEC-43E8-985C-744C6588ADD9}" srcOrd="5" destOrd="0" presId="urn:microsoft.com/office/officeart/2005/8/layout/funnel1"/>
    <dgm:cxn modelId="{B7AC0175-AC58-4A96-814E-9D41CA93756A}" type="presParOf" srcId="{39C09029-8788-4C72-844F-C7C8E5ECAE67}" destId="{062F736A-EBB5-46BA-97C5-EF1D301DB63C}"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E091C-326D-4868-BD9B-F79E2446E171}">
      <dsp:nvSpPr>
        <dsp:cNvPr id="0" name=""/>
        <dsp:cNvSpPr/>
      </dsp:nvSpPr>
      <dsp:spPr>
        <a:xfrm>
          <a:off x="4811" y="185798"/>
          <a:ext cx="2103597" cy="12621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Siting</a:t>
          </a:r>
        </a:p>
      </dsp:txBody>
      <dsp:txXfrm>
        <a:off x="41778" y="222765"/>
        <a:ext cx="2029663" cy="1188224"/>
      </dsp:txXfrm>
    </dsp:sp>
    <dsp:sp modelId="{2B7AF54B-8C83-46BF-8DD3-231604A4A910}">
      <dsp:nvSpPr>
        <dsp:cNvPr id="0" name=""/>
        <dsp:cNvSpPr/>
      </dsp:nvSpPr>
      <dsp:spPr>
        <a:xfrm>
          <a:off x="2318769" y="556031"/>
          <a:ext cx="445962" cy="52169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2318769" y="660369"/>
        <a:ext cx="312173" cy="313016"/>
      </dsp:txXfrm>
    </dsp:sp>
    <dsp:sp modelId="{FB1A3816-0F66-435A-A504-B428F952A719}">
      <dsp:nvSpPr>
        <dsp:cNvPr id="0" name=""/>
        <dsp:cNvSpPr/>
      </dsp:nvSpPr>
      <dsp:spPr>
        <a:xfrm>
          <a:off x="2949848" y="185798"/>
          <a:ext cx="2103597" cy="12621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Measurements</a:t>
          </a:r>
        </a:p>
      </dsp:txBody>
      <dsp:txXfrm>
        <a:off x="2986815" y="222765"/>
        <a:ext cx="2029663" cy="1188224"/>
      </dsp:txXfrm>
    </dsp:sp>
    <dsp:sp modelId="{06A0635F-8D3E-4FAF-881C-85A627463F8D}">
      <dsp:nvSpPr>
        <dsp:cNvPr id="0" name=""/>
        <dsp:cNvSpPr/>
      </dsp:nvSpPr>
      <dsp:spPr>
        <a:xfrm>
          <a:off x="5263806" y="556031"/>
          <a:ext cx="445962" cy="52169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5263806" y="660369"/>
        <a:ext cx="312173" cy="313016"/>
      </dsp:txXfrm>
    </dsp:sp>
    <dsp:sp modelId="{96BA7BA0-6B82-4D31-9925-0B37FA7896AE}">
      <dsp:nvSpPr>
        <dsp:cNvPr id="0" name=""/>
        <dsp:cNvSpPr/>
      </dsp:nvSpPr>
      <dsp:spPr>
        <a:xfrm>
          <a:off x="5894885" y="185798"/>
          <a:ext cx="2103597" cy="12621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Modelling</a:t>
          </a:r>
        </a:p>
      </dsp:txBody>
      <dsp:txXfrm>
        <a:off x="5931852" y="222765"/>
        <a:ext cx="2029663" cy="1188224"/>
      </dsp:txXfrm>
    </dsp:sp>
    <dsp:sp modelId="{4608062F-3C0C-49FC-93CF-0CF72C0CC219}">
      <dsp:nvSpPr>
        <dsp:cNvPr id="0" name=""/>
        <dsp:cNvSpPr/>
      </dsp:nvSpPr>
      <dsp:spPr>
        <a:xfrm>
          <a:off x="8208843" y="556031"/>
          <a:ext cx="445962" cy="52169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8208843" y="660369"/>
        <a:ext cx="312173" cy="313016"/>
      </dsp:txXfrm>
    </dsp:sp>
    <dsp:sp modelId="{803C6981-C944-44AB-B20F-11C8623FA2B6}">
      <dsp:nvSpPr>
        <dsp:cNvPr id="0" name=""/>
        <dsp:cNvSpPr/>
      </dsp:nvSpPr>
      <dsp:spPr>
        <a:xfrm>
          <a:off x="8839922" y="185798"/>
          <a:ext cx="2103597" cy="12621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Verification</a:t>
          </a:r>
        </a:p>
      </dsp:txBody>
      <dsp:txXfrm>
        <a:off x="8876889" y="222765"/>
        <a:ext cx="2029663" cy="1188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9A36B-6B91-4BE2-895C-5C7F97FCD18E}">
      <dsp:nvSpPr>
        <dsp:cNvPr id="0" name=""/>
        <dsp:cNvSpPr/>
      </dsp:nvSpPr>
      <dsp:spPr>
        <a:xfrm>
          <a:off x="1216861" y="194201"/>
          <a:ext cx="3854152" cy="1338496"/>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4AA28-3992-4468-807E-E7E3373E9509}">
      <dsp:nvSpPr>
        <dsp:cNvPr id="0" name=""/>
        <dsp:cNvSpPr/>
      </dsp:nvSpPr>
      <dsp:spPr>
        <a:xfrm>
          <a:off x="2776449" y="3471724"/>
          <a:ext cx="746928" cy="478034"/>
        </a:xfrm>
        <a:prstGeom prst="downArrow">
          <a:avLst/>
        </a:prstGeom>
        <a:solidFill>
          <a:schemeClr val="accent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C15F8B-4F49-479C-9942-5402B160D31B}">
      <dsp:nvSpPr>
        <dsp:cNvPr id="0" name=""/>
        <dsp:cNvSpPr/>
      </dsp:nvSpPr>
      <dsp:spPr>
        <a:xfrm>
          <a:off x="1357284" y="3854152"/>
          <a:ext cx="3585258" cy="896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Bankable Wind Data</a:t>
          </a:r>
        </a:p>
      </dsp:txBody>
      <dsp:txXfrm>
        <a:off x="1357284" y="3854152"/>
        <a:ext cx="3585258" cy="896314"/>
      </dsp:txXfrm>
    </dsp:sp>
    <dsp:sp modelId="{78E2D5B8-868B-4843-833C-16E374165A3D}">
      <dsp:nvSpPr>
        <dsp:cNvPr id="0" name=""/>
        <dsp:cNvSpPr/>
      </dsp:nvSpPr>
      <dsp:spPr>
        <a:xfrm>
          <a:off x="2618100" y="1636072"/>
          <a:ext cx="1344471" cy="134447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Modelling </a:t>
          </a:r>
        </a:p>
      </dsp:txBody>
      <dsp:txXfrm>
        <a:off x="2814993" y="1832965"/>
        <a:ext cx="950685" cy="950685"/>
      </dsp:txXfrm>
    </dsp:sp>
    <dsp:sp modelId="{9A5AC66A-DD8E-4F31-9BEB-34DA37BCBEE1}">
      <dsp:nvSpPr>
        <dsp:cNvPr id="0" name=""/>
        <dsp:cNvSpPr/>
      </dsp:nvSpPr>
      <dsp:spPr>
        <a:xfrm>
          <a:off x="1656056" y="627420"/>
          <a:ext cx="1344471" cy="134447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Measurements</a:t>
          </a:r>
        </a:p>
      </dsp:txBody>
      <dsp:txXfrm>
        <a:off x="1852949" y="824313"/>
        <a:ext cx="950685" cy="950685"/>
      </dsp:txXfrm>
    </dsp:sp>
    <dsp:sp modelId="{A9C8C88F-ECEC-43E8-985C-744C6588ADD9}">
      <dsp:nvSpPr>
        <dsp:cNvPr id="0" name=""/>
        <dsp:cNvSpPr/>
      </dsp:nvSpPr>
      <dsp:spPr>
        <a:xfrm>
          <a:off x="3030404" y="302356"/>
          <a:ext cx="1344471" cy="134447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Siting</a:t>
          </a:r>
        </a:p>
      </dsp:txBody>
      <dsp:txXfrm>
        <a:off x="3227297" y="499249"/>
        <a:ext cx="950685" cy="950685"/>
      </dsp:txXfrm>
    </dsp:sp>
    <dsp:sp modelId="{062F736A-EBB5-46BA-97C5-EF1D301DB63C}">
      <dsp:nvSpPr>
        <dsp:cNvPr id="0" name=""/>
        <dsp:cNvSpPr/>
      </dsp:nvSpPr>
      <dsp:spPr>
        <a:xfrm>
          <a:off x="1058513" y="29877"/>
          <a:ext cx="4182801" cy="3346240"/>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1FC36-E2A6-40E0-A77F-9BB337CB04C1}" type="datetimeFigureOut">
              <a:rPr lang="en-US" smtClean="0"/>
              <a:t>4/12/2021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444F9-EA5D-4FC4-8A4F-BC87613706F9}" type="slidenum">
              <a:rPr lang="en-US" smtClean="0"/>
              <a:t>‹#›</a:t>
            </a:fld>
            <a:endParaRPr lang="en-US" dirty="0"/>
          </a:p>
        </p:txBody>
      </p:sp>
    </p:spTree>
    <p:extLst>
      <p:ext uri="{BB962C8B-B14F-4D97-AF65-F5344CB8AC3E}">
        <p14:creationId xmlns:p14="http://schemas.microsoft.com/office/powerpoint/2010/main" val="395366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BA7BAF0-412B-44DF-B273-45C05AB7D2D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D1871DB-4D92-4FC3-80FA-CDF61836875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
        <p:nvSpPr>
          <p:cNvPr id="27652" name="Slide Number Placeholder 3">
            <a:extLst>
              <a:ext uri="{FF2B5EF4-FFF2-40B4-BE49-F238E27FC236}">
                <a16:creationId xmlns:a16="http://schemas.microsoft.com/office/drawing/2014/main" id="{189562FE-3719-4BDB-9857-A4A97C1FC66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19D28-1A9F-49EA-85B5-546247B167D9}" type="slidenum">
              <a:rPr lang="en-US" altLang="en-US" smtClean="0"/>
              <a:pPr/>
              <a:t>1</a:t>
            </a:fld>
            <a:endParaRPr lang="en-US" altLang="en-US" dirty="0"/>
          </a:p>
        </p:txBody>
      </p:sp>
    </p:spTree>
    <p:extLst>
      <p:ext uri="{BB962C8B-B14F-4D97-AF65-F5344CB8AC3E}">
        <p14:creationId xmlns:p14="http://schemas.microsoft.com/office/powerpoint/2010/main" val="33067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Whilst many different RSDs and CFC techniques exits, the studied surveyed and summarised focus on three systems (triton soda, ZX300 lidar and the WindCube)</a:t>
            </a:r>
          </a:p>
        </p:txBody>
      </p:sp>
      <p:sp>
        <p:nvSpPr>
          <p:cNvPr id="4" name="Slide Number Placeholder 3"/>
          <p:cNvSpPr>
            <a:spLocks noGrp="1"/>
          </p:cNvSpPr>
          <p:nvPr>
            <p:ph type="sldNum" sz="quarter" idx="5"/>
          </p:nvPr>
        </p:nvSpPr>
        <p:spPr/>
        <p:txBody>
          <a:bodyPr/>
          <a:lstStyle/>
          <a:p>
            <a:fld id="{3BD444F9-EA5D-4FC4-8A4F-BC87613706F9}" type="slidenum">
              <a:rPr lang="en-US" smtClean="0"/>
              <a:t>4</a:t>
            </a:fld>
            <a:endParaRPr lang="en-US" dirty="0"/>
          </a:p>
        </p:txBody>
      </p:sp>
    </p:spTree>
    <p:extLst>
      <p:ext uri="{BB962C8B-B14F-4D97-AF65-F5344CB8AC3E}">
        <p14:creationId xmlns:p14="http://schemas.microsoft.com/office/powerpoint/2010/main" val="259142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Existing performance of RSDs in simple terrain is good across the board, this shouldn’t be called into question after commercial exposure these systems have had.</a:t>
            </a:r>
          </a:p>
          <a:p>
            <a:endParaRPr lang="en-GB" dirty="0"/>
          </a:p>
          <a:p>
            <a:r>
              <a:rPr lang="en-GB" dirty="0"/>
              <a:t>We’ve taken that one step further and demonstrated that with a well thought out, transparent methodology, excellent performance can be achieved from RSDs in complex terrain when compared to the current industry accepted that is seen as the gold standard.</a:t>
            </a:r>
          </a:p>
          <a:p>
            <a:endParaRPr lang="en-GB" dirty="0"/>
          </a:p>
          <a:p>
            <a:r>
              <a:rPr lang="en-GB" dirty="0"/>
              <a:t>Whilst these results have been streamlined to produce a top level summary, the data underpinning these statistics covers a variety of terrain types, vegetation coverages and environmental conditions (typical to those found in wind farm development).</a:t>
            </a:r>
          </a:p>
          <a:p>
            <a:endParaRPr lang="en-GB" dirty="0"/>
          </a:p>
          <a:p>
            <a:r>
              <a:rPr lang="en-GB" dirty="0"/>
              <a:t>There are other methods available and other remote sensing devices, too, and as a group we encourage all those with experience and / or evidence to demonstrate this participate in this group to showcase this and help increase industry acceptance and momentum for use of RSDs in complex flow situations.</a:t>
            </a:r>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BD444F9-EA5D-4FC4-8A4F-BC87613706F9}" type="slidenum">
              <a:rPr lang="en-US" smtClean="0"/>
              <a:t>5</a:t>
            </a:fld>
            <a:endParaRPr lang="en-US" dirty="0"/>
          </a:p>
        </p:txBody>
      </p:sp>
    </p:spTree>
    <p:extLst>
      <p:ext uri="{BB962C8B-B14F-4D97-AF65-F5344CB8AC3E}">
        <p14:creationId xmlns:p14="http://schemas.microsoft.com/office/powerpoint/2010/main" val="343072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this stage a qualitative assessment of the impacts have been big, with lots of interest in the results and a level of surprise as to what has been done already, no only from the OEMs.</a:t>
            </a:r>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BD444F9-EA5D-4FC4-8A4F-BC87613706F9}" type="slidenum">
              <a:rPr lang="en-US" smtClean="0"/>
              <a:t>6</a:t>
            </a:fld>
            <a:endParaRPr lang="en-US" dirty="0"/>
          </a:p>
        </p:txBody>
      </p:sp>
    </p:spTree>
    <p:extLst>
      <p:ext uri="{BB962C8B-B14F-4D97-AF65-F5344CB8AC3E}">
        <p14:creationId xmlns:p14="http://schemas.microsoft.com/office/powerpoint/2010/main" val="403461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3200" b="1" dirty="0"/>
              <a:t>Variables Used in Classifying Terrain:</a:t>
            </a:r>
          </a:p>
          <a:p>
            <a:pPr marL="914400" lvl="1" indent="-457200">
              <a:buFont typeface="Arial" panose="020B0604020202020204" pitchFamily="34" charset="0"/>
              <a:buChar char="•"/>
            </a:pPr>
            <a:r>
              <a:rPr lang="en-US" sz="2800" dirty="0"/>
              <a:t>Roughness Length (RIX)</a:t>
            </a:r>
          </a:p>
          <a:p>
            <a:pPr marL="914400" lvl="1" indent="-457200">
              <a:buFont typeface="Arial" panose="020B0604020202020204" pitchFamily="34" charset="0"/>
              <a:buChar char="•"/>
            </a:pPr>
            <a:r>
              <a:rPr lang="en-US" sz="2800" dirty="0"/>
              <a:t>Slope of terrain (degrees)</a:t>
            </a:r>
          </a:p>
          <a:p>
            <a:pPr marL="914400" lvl="1" indent="-457200">
              <a:buFont typeface="Arial" panose="020B0604020202020204" pitchFamily="34" charset="0"/>
              <a:buChar char="•"/>
            </a:pPr>
            <a:r>
              <a:rPr lang="en-US" sz="2800" dirty="0"/>
              <a:t>Standard deviation of elevation (meters)</a:t>
            </a:r>
          </a:p>
          <a:p>
            <a:pPr marL="914400" lvl="1" indent="-457200">
              <a:buFont typeface="Arial" panose="020B0604020202020204" pitchFamily="34" charset="0"/>
              <a:buChar char="•"/>
            </a:pPr>
            <a:r>
              <a:rPr lang="en-US" sz="2800" dirty="0"/>
              <a:t>Terrain Ruggedness Index (TRI)</a:t>
            </a:r>
          </a:p>
          <a:p>
            <a:pPr marL="914400" lvl="1" indent="-457200">
              <a:buFont typeface="Arial" panose="020B0604020202020204" pitchFamily="34" charset="0"/>
              <a:buChar char="•"/>
            </a:pPr>
            <a:r>
              <a:rPr lang="en-US" sz="2800" dirty="0"/>
              <a:t>Forest Canopy Height (meters)</a:t>
            </a:r>
          </a:p>
          <a:p>
            <a:pPr marL="0" indent="0">
              <a:buFont typeface="Arial" panose="020B0604020202020204" pitchFamily="34" charset="0"/>
              <a:buNone/>
            </a:pPr>
            <a:endParaRPr lang="en-US" sz="2800" dirty="0"/>
          </a:p>
          <a:p>
            <a:pPr marL="0" indent="0">
              <a:buNone/>
            </a:pPr>
            <a:r>
              <a:rPr lang="en-US" sz="3200" b="1" dirty="0"/>
              <a:t>Purposes:</a:t>
            </a:r>
          </a:p>
          <a:p>
            <a:pPr marL="914400" lvl="1" indent="-457200">
              <a:buClr>
                <a:schemeClr val="accent2"/>
              </a:buClr>
              <a:buFont typeface="Arial" panose="020B0604020202020204" pitchFamily="34" charset="0"/>
              <a:buChar char="•"/>
            </a:pPr>
            <a:r>
              <a:rPr lang="en-US" sz="2800" b="0" dirty="0"/>
              <a:t>Determining whether CFC is necessary</a:t>
            </a:r>
          </a:p>
          <a:p>
            <a:pPr marL="914400" lvl="1" indent="-457200">
              <a:buClr>
                <a:schemeClr val="accent2"/>
              </a:buClr>
              <a:buFont typeface="Arial" panose="020B0604020202020204" pitchFamily="34" charset="0"/>
              <a:buChar char="•"/>
            </a:pPr>
            <a:r>
              <a:rPr lang="en-US" sz="2800" b="0" dirty="0"/>
              <a:t>Setting expectations for CFC performance</a:t>
            </a:r>
          </a:p>
          <a:p>
            <a:pPr marL="914400" lvl="1" indent="-457200">
              <a:buClr>
                <a:schemeClr val="accent2"/>
              </a:buClr>
              <a:buFont typeface="Arial" panose="020B0604020202020204" pitchFamily="34" charset="0"/>
              <a:buChar char="•"/>
            </a:pPr>
            <a:r>
              <a:rPr lang="en-US" sz="2800" b="0" dirty="0"/>
              <a:t>Determining where to site RSD to avoid extreme terrain where CFD codes would have limitations</a:t>
            </a:r>
          </a:p>
        </p:txBody>
      </p:sp>
      <p:sp>
        <p:nvSpPr>
          <p:cNvPr id="4" name="Slide Number Placeholder 3"/>
          <p:cNvSpPr>
            <a:spLocks noGrp="1"/>
          </p:cNvSpPr>
          <p:nvPr>
            <p:ph type="sldNum" sz="quarter" idx="5"/>
          </p:nvPr>
        </p:nvSpPr>
        <p:spPr/>
        <p:txBody>
          <a:bodyPr/>
          <a:lstStyle/>
          <a:p>
            <a:fld id="{3BD444F9-EA5D-4FC4-8A4F-BC87613706F9}" type="slidenum">
              <a:rPr lang="en-US" smtClean="0"/>
              <a:t>7</a:t>
            </a:fld>
            <a:endParaRPr lang="en-US" dirty="0"/>
          </a:p>
        </p:txBody>
      </p:sp>
    </p:spTree>
    <p:extLst>
      <p:ext uri="{BB962C8B-B14F-4D97-AF65-F5344CB8AC3E}">
        <p14:creationId xmlns:p14="http://schemas.microsoft.com/office/powerpoint/2010/main" val="2892009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BA7BAF0-412B-44DF-B273-45C05AB7D2D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D1871DB-4D92-4FC3-80FA-CDF61836875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
        <p:nvSpPr>
          <p:cNvPr id="27652" name="Slide Number Placeholder 3">
            <a:extLst>
              <a:ext uri="{FF2B5EF4-FFF2-40B4-BE49-F238E27FC236}">
                <a16:creationId xmlns:a16="http://schemas.microsoft.com/office/drawing/2014/main" id="{189562FE-3719-4BDB-9857-A4A97C1FC66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19D28-1A9F-49EA-85B5-546247B167D9}" type="slidenum">
              <a:rPr lang="en-US" altLang="en-US" smtClean="0"/>
              <a:pPr/>
              <a:t>13</a:t>
            </a:fld>
            <a:endParaRPr lang="en-US" altLang="en-US" dirty="0"/>
          </a:p>
        </p:txBody>
      </p:sp>
    </p:spTree>
    <p:extLst>
      <p:ext uri="{BB962C8B-B14F-4D97-AF65-F5344CB8AC3E}">
        <p14:creationId xmlns:p14="http://schemas.microsoft.com/office/powerpoint/2010/main" val="192813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4EBC-FE91-4F54-A6CD-60ACC8262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73A34E-2E35-44E9-8771-75495A891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B42C8C-7014-4B0E-A1A1-595C50C0C6A4}"/>
              </a:ext>
            </a:extLst>
          </p:cNvPr>
          <p:cNvSpPr>
            <a:spLocks noGrp="1"/>
          </p:cNvSpPr>
          <p:nvPr>
            <p:ph type="dt" sz="half" idx="10"/>
          </p:nvPr>
        </p:nvSpPr>
        <p:spPr/>
        <p:txBody>
          <a:bodyPr/>
          <a:lstStyle/>
          <a:p>
            <a:fld id="{73E814C9-1D3F-4B00-8B76-5D94346CC065}" type="datetime1">
              <a:rPr lang="en-US" smtClean="0"/>
              <a:t>4/12/2021</a:t>
            </a:fld>
            <a:endParaRPr lang="en-US" dirty="0"/>
          </a:p>
        </p:txBody>
      </p:sp>
      <p:sp>
        <p:nvSpPr>
          <p:cNvPr id="5" name="Footer Placeholder 4">
            <a:extLst>
              <a:ext uri="{FF2B5EF4-FFF2-40B4-BE49-F238E27FC236}">
                <a16:creationId xmlns:a16="http://schemas.microsoft.com/office/drawing/2014/main" id="{9301EAAC-616F-4332-AB8C-8ABF059344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7955EC-1A61-494F-BEAC-21F023B6BDCA}"/>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19634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C8BB-AB01-42E4-B0F9-C7D6F6AC6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52E1D-715A-412D-A90B-5317BC5047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96352-6660-4624-9028-D1E2F1D8507C}"/>
              </a:ext>
            </a:extLst>
          </p:cNvPr>
          <p:cNvSpPr>
            <a:spLocks noGrp="1"/>
          </p:cNvSpPr>
          <p:nvPr>
            <p:ph type="dt" sz="half" idx="10"/>
          </p:nvPr>
        </p:nvSpPr>
        <p:spPr/>
        <p:txBody>
          <a:bodyPr/>
          <a:lstStyle/>
          <a:p>
            <a:fld id="{76C25209-9AE0-43FC-A7B4-2FFFD9824F0F}" type="datetime1">
              <a:rPr lang="en-US" smtClean="0"/>
              <a:t>4/12/2021</a:t>
            </a:fld>
            <a:endParaRPr lang="en-US" dirty="0"/>
          </a:p>
        </p:txBody>
      </p:sp>
      <p:sp>
        <p:nvSpPr>
          <p:cNvPr id="5" name="Footer Placeholder 4">
            <a:extLst>
              <a:ext uri="{FF2B5EF4-FFF2-40B4-BE49-F238E27FC236}">
                <a16:creationId xmlns:a16="http://schemas.microsoft.com/office/drawing/2014/main" id="{54917EF9-E5B8-48B9-97F5-3400F40F1E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7FC4ED-557A-4D1D-9508-1284FEED2C3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27250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65D33-6F25-4AB3-9730-8A7B25D7F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A072A-427A-405F-A7D1-F07C2C207A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79A-8786-477B-852E-7AF0DDF7C4EF}"/>
              </a:ext>
            </a:extLst>
          </p:cNvPr>
          <p:cNvSpPr>
            <a:spLocks noGrp="1"/>
          </p:cNvSpPr>
          <p:nvPr>
            <p:ph type="dt" sz="half" idx="10"/>
          </p:nvPr>
        </p:nvSpPr>
        <p:spPr/>
        <p:txBody>
          <a:bodyPr/>
          <a:lstStyle/>
          <a:p>
            <a:fld id="{CCC0E0F1-81E8-45C4-9C8F-861F956D6ACE}" type="datetime1">
              <a:rPr lang="en-US" smtClean="0"/>
              <a:t>4/12/2021</a:t>
            </a:fld>
            <a:endParaRPr lang="en-US" dirty="0"/>
          </a:p>
        </p:txBody>
      </p:sp>
      <p:sp>
        <p:nvSpPr>
          <p:cNvPr id="5" name="Footer Placeholder 4">
            <a:extLst>
              <a:ext uri="{FF2B5EF4-FFF2-40B4-BE49-F238E27FC236}">
                <a16:creationId xmlns:a16="http://schemas.microsoft.com/office/drawing/2014/main" id="{854E8BD6-C2AA-4671-B6E9-781F3F4FFC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F944AB-9CE8-4A9A-BEFA-34C90F229AA5}"/>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565611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 Cove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73BD5C-854D-408D-AE5A-10124BB26E62}"/>
              </a:ext>
            </a:extLst>
          </p:cNvPr>
          <p:cNvSpPr/>
          <p:nvPr userDrawn="1"/>
        </p:nvSpPr>
        <p:spPr>
          <a:xfrm>
            <a:off x="0" y="0"/>
            <a:ext cx="1219200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30AD1F0C-6EA2-4F3C-A2F4-80C2A0FFA5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7436"/>
          <a:stretch/>
        </p:blipFill>
        <p:spPr>
          <a:xfrm>
            <a:off x="0" y="0"/>
            <a:ext cx="12192000" cy="6781800"/>
          </a:xfrm>
          <a:prstGeom prst="rect">
            <a:avLst/>
          </a:prstGeom>
          <a:effectLst>
            <a:outerShdw blurRad="50800" dist="38100" dir="2700000" algn="tl" rotWithShape="0">
              <a:schemeClr val="accent1">
                <a:lumMod val="75000"/>
                <a:alpha val="40000"/>
              </a:schemeClr>
            </a:outerShdw>
          </a:effectLst>
        </p:spPr>
      </p:pic>
      <p:cxnSp>
        <p:nvCxnSpPr>
          <p:cNvPr id="3" name="Straight Connector 2">
            <a:extLst>
              <a:ext uri="{FF2B5EF4-FFF2-40B4-BE49-F238E27FC236}">
                <a16:creationId xmlns:a16="http://schemas.microsoft.com/office/drawing/2014/main" id="{3A9131EF-3B66-4687-B476-109D4CF6D46D}"/>
              </a:ext>
            </a:extLst>
          </p:cNvPr>
          <p:cNvCxnSpPr/>
          <p:nvPr userDrawn="1"/>
        </p:nvCxnSpPr>
        <p:spPr>
          <a:xfrm>
            <a:off x="1822449" y="3505200"/>
            <a:ext cx="8686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Logo, company name&#10;&#10;Description automatically generated">
            <a:extLst>
              <a:ext uri="{FF2B5EF4-FFF2-40B4-BE49-F238E27FC236}">
                <a16:creationId xmlns:a16="http://schemas.microsoft.com/office/drawing/2014/main" id="{6149260D-5755-4492-8A9B-C8A08D6425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483" y="3667938"/>
            <a:ext cx="3767880" cy="21194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41799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 orange (confidential not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B6D1926-E37F-4EF8-80DA-FA4AE876CD7A}"/>
              </a:ext>
            </a:extLst>
          </p:cNvPr>
          <p:cNvSpPr>
            <a:spLocks noGrp="1"/>
          </p:cNvSpPr>
          <p:nvPr>
            <p:ph type="title" hasCustomPrompt="1"/>
          </p:nvPr>
        </p:nvSpPr>
        <p:spPr>
          <a:xfrm>
            <a:off x="0" y="104190"/>
            <a:ext cx="10899648" cy="362055"/>
          </a:xfrm>
          <a:prstGeom prst="rect">
            <a:avLst/>
          </a:prstGeom>
        </p:spPr>
        <p:txBody>
          <a:bodyPr lIns="360000">
            <a:noAutofit/>
          </a:bodyPr>
          <a:lstStyle>
            <a:lvl1pPr algn="l">
              <a:defRPr sz="2133" b="1">
                <a:solidFill>
                  <a:schemeClr val="bg2"/>
                </a:solidFill>
              </a:defRPr>
            </a:lvl1pPr>
          </a:lstStyle>
          <a:p>
            <a:r>
              <a:rPr lang="en-US" dirty="0"/>
              <a:t>Click to add title</a:t>
            </a:r>
          </a:p>
        </p:txBody>
      </p:sp>
      <p:sp>
        <p:nvSpPr>
          <p:cNvPr id="11" name="Slide Number Placeholder 5">
            <a:extLst>
              <a:ext uri="{FF2B5EF4-FFF2-40B4-BE49-F238E27FC236}">
                <a16:creationId xmlns:a16="http://schemas.microsoft.com/office/drawing/2014/main" id="{33BC18B2-A7D4-44C5-A617-C4B1B2D61BFF}"/>
              </a:ext>
            </a:extLst>
          </p:cNvPr>
          <p:cNvSpPr>
            <a:spLocks noGrp="1"/>
          </p:cNvSpPr>
          <p:nvPr>
            <p:ph type="sldNum" sz="quarter" idx="10"/>
          </p:nvPr>
        </p:nvSpPr>
        <p:spPr>
          <a:xfrm>
            <a:off x="11582400" y="6415618"/>
            <a:ext cx="508000" cy="366183"/>
          </a:xfrm>
          <a:prstGeom prst="rect">
            <a:avLst/>
          </a:prstGeom>
        </p:spPr>
        <p:txBody>
          <a:bodyPr/>
          <a:lstStyle>
            <a:lvl1pPr algn="r">
              <a:defRPr sz="1067">
                <a:solidFill>
                  <a:srgbClr val="6A737B"/>
                </a:solidFill>
                <a:latin typeface="+mj-lt"/>
              </a:defRPr>
            </a:lvl1pPr>
          </a:lstStyle>
          <a:p>
            <a:pPr>
              <a:defRPr/>
            </a:pPr>
            <a:fld id="{D781A3D0-94F4-433B-807F-7B6F6CFF0DB7}"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E20A0CFB-30C6-48C8-AF4E-DDCCA2084AA1}"/>
              </a:ext>
            </a:extLst>
          </p:cNvPr>
          <p:cNvSpPr>
            <a:spLocks noGrp="1"/>
          </p:cNvSpPr>
          <p:nvPr>
            <p:ph type="body" sz="quarter" idx="11"/>
          </p:nvPr>
        </p:nvSpPr>
        <p:spPr>
          <a:xfrm>
            <a:off x="384131" y="1031210"/>
            <a:ext cx="6530236" cy="4442535"/>
          </a:xfrm>
          <a:prstGeom prst="rect">
            <a:avLst/>
          </a:prstGeom>
        </p:spPr>
        <p:txBody>
          <a:bodyPr/>
          <a:lstStyle>
            <a:lvl1pPr marL="0" indent="0">
              <a:buNone/>
              <a:defRPr sz="1867">
                <a:solidFill>
                  <a:schemeClr val="tx1">
                    <a:lumMod val="75000"/>
                    <a:lumOff val="25000"/>
                  </a:schemeClr>
                </a:solidFill>
              </a:defRPr>
            </a:lvl1pPr>
            <a:lvl2pPr>
              <a:defRPr sz="1867">
                <a:solidFill>
                  <a:schemeClr val="tx1">
                    <a:lumMod val="75000"/>
                    <a:lumOff val="25000"/>
                  </a:schemeClr>
                </a:solidFill>
              </a:defRPr>
            </a:lvl2pPr>
            <a:lvl3pPr>
              <a:defRPr sz="1867">
                <a:solidFill>
                  <a:schemeClr val="tx1">
                    <a:lumMod val="75000"/>
                    <a:lumOff val="25000"/>
                  </a:schemeClr>
                </a:solidFill>
              </a:defRPr>
            </a:lvl3pPr>
            <a:lvl4pPr>
              <a:defRPr sz="1867">
                <a:solidFill>
                  <a:schemeClr val="tx1">
                    <a:lumMod val="75000"/>
                    <a:lumOff val="25000"/>
                  </a:schemeClr>
                </a:solidFill>
              </a:defRPr>
            </a:lvl4pPr>
            <a:lvl5pPr>
              <a:defRPr sz="1867">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3" name="Picture 2" descr="Logo, company name&#10;&#10;Description automatically generated">
            <a:extLst>
              <a:ext uri="{FF2B5EF4-FFF2-40B4-BE49-F238E27FC236}">
                <a16:creationId xmlns:a16="http://schemas.microsoft.com/office/drawing/2014/main" id="{D0D5F476-3D76-4FE7-A163-09E7F1186C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58316" y="0"/>
            <a:ext cx="2333683" cy="1312697"/>
          </a:xfrm>
          <a:prstGeom prst="rect">
            <a:avLst/>
          </a:prstGeom>
        </p:spPr>
      </p:pic>
    </p:spTree>
    <p:extLst>
      <p:ext uri="{BB962C8B-B14F-4D97-AF65-F5344CB8AC3E}">
        <p14:creationId xmlns:p14="http://schemas.microsoft.com/office/powerpoint/2010/main" val="25966105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9F-D75C-4BD1-BEF7-84DF6B8FF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79E3A-C10D-421B-AB6C-931DB4835C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67C7F-DCCD-4840-8E4B-DBB616804BEC}"/>
              </a:ext>
            </a:extLst>
          </p:cNvPr>
          <p:cNvSpPr>
            <a:spLocks noGrp="1"/>
          </p:cNvSpPr>
          <p:nvPr>
            <p:ph type="dt" sz="half" idx="10"/>
          </p:nvPr>
        </p:nvSpPr>
        <p:spPr/>
        <p:txBody>
          <a:bodyPr/>
          <a:lstStyle/>
          <a:p>
            <a:fld id="{0F09326A-849B-410B-ABE5-63E56812E0E0}" type="datetime1">
              <a:rPr lang="en-US" smtClean="0"/>
              <a:t>4/12/2021</a:t>
            </a:fld>
            <a:endParaRPr lang="en-US" dirty="0"/>
          </a:p>
        </p:txBody>
      </p:sp>
      <p:sp>
        <p:nvSpPr>
          <p:cNvPr id="5" name="Footer Placeholder 4">
            <a:extLst>
              <a:ext uri="{FF2B5EF4-FFF2-40B4-BE49-F238E27FC236}">
                <a16:creationId xmlns:a16="http://schemas.microsoft.com/office/drawing/2014/main" id="{70C91874-ECA8-41FE-B633-05AC299795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4EF3C-1665-4E96-8248-E2A14368CC43}"/>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41089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5589-2F41-4DE2-B4D0-AB02B30E7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D4B4A7-0C8F-4123-A9F7-8B1DFA6FF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F05036-86C0-4C2B-9A21-16B3694DB628}"/>
              </a:ext>
            </a:extLst>
          </p:cNvPr>
          <p:cNvSpPr>
            <a:spLocks noGrp="1"/>
          </p:cNvSpPr>
          <p:nvPr>
            <p:ph type="dt" sz="half" idx="10"/>
          </p:nvPr>
        </p:nvSpPr>
        <p:spPr/>
        <p:txBody>
          <a:bodyPr/>
          <a:lstStyle/>
          <a:p>
            <a:fld id="{11BB64CB-84F9-4C0B-9B8E-4D171602CCB7}" type="datetime1">
              <a:rPr lang="en-US" smtClean="0"/>
              <a:t>4/12/2021</a:t>
            </a:fld>
            <a:endParaRPr lang="en-US" dirty="0"/>
          </a:p>
        </p:txBody>
      </p:sp>
      <p:sp>
        <p:nvSpPr>
          <p:cNvPr id="5" name="Footer Placeholder 4">
            <a:extLst>
              <a:ext uri="{FF2B5EF4-FFF2-40B4-BE49-F238E27FC236}">
                <a16:creationId xmlns:a16="http://schemas.microsoft.com/office/drawing/2014/main" id="{D7C9DEE6-373E-4AED-92AF-DCA3E749B5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CCD124-412F-4385-A870-3EE0F5C5E9E7}"/>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64014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52A8-0C78-4D97-9F75-82825AE6A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15B809-1DF5-4774-A2DD-A7211372E0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E39F8-A0EC-4BA9-A593-92D6A0584C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9B9E8-9D35-4600-8EE8-EEB06254C6B6}"/>
              </a:ext>
            </a:extLst>
          </p:cNvPr>
          <p:cNvSpPr>
            <a:spLocks noGrp="1"/>
          </p:cNvSpPr>
          <p:nvPr>
            <p:ph type="dt" sz="half" idx="10"/>
          </p:nvPr>
        </p:nvSpPr>
        <p:spPr/>
        <p:txBody>
          <a:bodyPr/>
          <a:lstStyle/>
          <a:p>
            <a:fld id="{A5AA6703-74CF-4959-924F-E605EFF1A884}" type="datetime1">
              <a:rPr lang="en-US" smtClean="0"/>
              <a:t>4/12/2021</a:t>
            </a:fld>
            <a:endParaRPr lang="en-US" dirty="0"/>
          </a:p>
        </p:txBody>
      </p:sp>
      <p:sp>
        <p:nvSpPr>
          <p:cNvPr id="6" name="Footer Placeholder 5">
            <a:extLst>
              <a:ext uri="{FF2B5EF4-FFF2-40B4-BE49-F238E27FC236}">
                <a16:creationId xmlns:a16="http://schemas.microsoft.com/office/drawing/2014/main" id="{68D11789-71FB-44DC-AEB5-B62BCC19EF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8C5F88-CA8F-4AAE-8BFA-2F8D21E868A5}"/>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6726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1594-C77A-4D66-B8B9-3BF757F18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2996F-4FAC-47A1-A268-4405840CF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1E3FAD-8332-451B-989F-CDF0514C73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B52F7-708D-4B54-AC23-061CD25D8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7038C2-71A5-4DF5-975F-0077E7C75C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9EFEA3-B019-47FD-A9B9-FC04F5A7390E}"/>
              </a:ext>
            </a:extLst>
          </p:cNvPr>
          <p:cNvSpPr>
            <a:spLocks noGrp="1"/>
          </p:cNvSpPr>
          <p:nvPr>
            <p:ph type="dt" sz="half" idx="10"/>
          </p:nvPr>
        </p:nvSpPr>
        <p:spPr/>
        <p:txBody>
          <a:bodyPr/>
          <a:lstStyle/>
          <a:p>
            <a:fld id="{1F807399-ADC6-4E5A-B6CC-C76742830551}" type="datetime1">
              <a:rPr lang="en-US" smtClean="0"/>
              <a:t>4/12/2021</a:t>
            </a:fld>
            <a:endParaRPr lang="en-US" dirty="0"/>
          </a:p>
        </p:txBody>
      </p:sp>
      <p:sp>
        <p:nvSpPr>
          <p:cNvPr id="8" name="Footer Placeholder 7">
            <a:extLst>
              <a:ext uri="{FF2B5EF4-FFF2-40B4-BE49-F238E27FC236}">
                <a16:creationId xmlns:a16="http://schemas.microsoft.com/office/drawing/2014/main" id="{665ED007-8A71-4668-B599-66D41E34E73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C6A949-3BFD-457D-8657-AA02F7A5754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9997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0A0F-08B9-498F-AC41-71F3EE29FD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BCF16-E396-4F03-9511-ECE1462ED479}"/>
              </a:ext>
            </a:extLst>
          </p:cNvPr>
          <p:cNvSpPr>
            <a:spLocks noGrp="1"/>
          </p:cNvSpPr>
          <p:nvPr>
            <p:ph type="dt" sz="half" idx="10"/>
          </p:nvPr>
        </p:nvSpPr>
        <p:spPr/>
        <p:txBody>
          <a:bodyPr/>
          <a:lstStyle/>
          <a:p>
            <a:fld id="{69026794-F40E-49BF-91ED-ADD6C5C8F6EB}" type="datetime1">
              <a:rPr lang="en-US" smtClean="0"/>
              <a:t>4/12/2021</a:t>
            </a:fld>
            <a:endParaRPr lang="en-US" dirty="0"/>
          </a:p>
        </p:txBody>
      </p:sp>
      <p:sp>
        <p:nvSpPr>
          <p:cNvPr id="4" name="Footer Placeholder 3">
            <a:extLst>
              <a:ext uri="{FF2B5EF4-FFF2-40B4-BE49-F238E27FC236}">
                <a16:creationId xmlns:a16="http://schemas.microsoft.com/office/drawing/2014/main" id="{B30212F5-D64A-436D-932B-5B567978F6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1EC30E-A3D4-4A20-B62B-556FE5BCACB1}"/>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39207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7D3FE-8A6D-412B-A971-77FDB8CB3A8B}"/>
              </a:ext>
            </a:extLst>
          </p:cNvPr>
          <p:cNvSpPr>
            <a:spLocks noGrp="1"/>
          </p:cNvSpPr>
          <p:nvPr>
            <p:ph type="dt" sz="half" idx="10"/>
          </p:nvPr>
        </p:nvSpPr>
        <p:spPr/>
        <p:txBody>
          <a:bodyPr/>
          <a:lstStyle/>
          <a:p>
            <a:fld id="{BDA6EC3E-2ABA-4068-8732-0CF174A88146}" type="datetime1">
              <a:rPr lang="en-US" smtClean="0"/>
              <a:t>4/12/2021</a:t>
            </a:fld>
            <a:endParaRPr lang="en-US" dirty="0"/>
          </a:p>
        </p:txBody>
      </p:sp>
      <p:sp>
        <p:nvSpPr>
          <p:cNvPr id="3" name="Footer Placeholder 2">
            <a:extLst>
              <a:ext uri="{FF2B5EF4-FFF2-40B4-BE49-F238E27FC236}">
                <a16:creationId xmlns:a16="http://schemas.microsoft.com/office/drawing/2014/main" id="{A257512D-21F5-4D9E-A131-3FB8E8F3EE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DA7BE7-A546-4948-9F9D-338436A38EFA}"/>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22913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8635-FC53-4EFB-9CAD-2DEF1F533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DFA554-D7DA-4A62-B013-48A6653E5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FDAF8A-201C-47A3-969A-556E5D63D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7538BC-5D49-4761-8137-F64349ADA30E}"/>
              </a:ext>
            </a:extLst>
          </p:cNvPr>
          <p:cNvSpPr>
            <a:spLocks noGrp="1"/>
          </p:cNvSpPr>
          <p:nvPr>
            <p:ph type="dt" sz="half" idx="10"/>
          </p:nvPr>
        </p:nvSpPr>
        <p:spPr/>
        <p:txBody>
          <a:bodyPr/>
          <a:lstStyle/>
          <a:p>
            <a:fld id="{1B9AB624-EB10-4467-9B86-E17E115F4E4C}" type="datetime1">
              <a:rPr lang="en-US" smtClean="0"/>
              <a:t>4/12/2021</a:t>
            </a:fld>
            <a:endParaRPr lang="en-US" dirty="0"/>
          </a:p>
        </p:txBody>
      </p:sp>
      <p:sp>
        <p:nvSpPr>
          <p:cNvPr id="6" name="Footer Placeholder 5">
            <a:extLst>
              <a:ext uri="{FF2B5EF4-FFF2-40B4-BE49-F238E27FC236}">
                <a16:creationId xmlns:a16="http://schemas.microsoft.com/office/drawing/2014/main" id="{3AA91BD5-62F3-4639-A485-4DD3DD1199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849591-28CF-4D42-917A-DFD30062291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45284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0F9F-56AA-4F85-A86D-88C76072E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249986-260A-49A8-ABB1-EADEC76C5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4BAEB61-0987-41E2-A48D-2791527F9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59E02F-1581-4A76-9AC9-6141E20C16BE}"/>
              </a:ext>
            </a:extLst>
          </p:cNvPr>
          <p:cNvSpPr>
            <a:spLocks noGrp="1"/>
          </p:cNvSpPr>
          <p:nvPr>
            <p:ph type="dt" sz="half" idx="10"/>
          </p:nvPr>
        </p:nvSpPr>
        <p:spPr/>
        <p:txBody>
          <a:bodyPr/>
          <a:lstStyle/>
          <a:p>
            <a:fld id="{50CDFF81-6BE9-446F-8074-39659F4DB209}" type="datetime1">
              <a:rPr lang="en-US" smtClean="0"/>
              <a:t>4/12/2021</a:t>
            </a:fld>
            <a:endParaRPr lang="en-US" dirty="0"/>
          </a:p>
        </p:txBody>
      </p:sp>
      <p:sp>
        <p:nvSpPr>
          <p:cNvPr id="6" name="Footer Placeholder 5">
            <a:extLst>
              <a:ext uri="{FF2B5EF4-FFF2-40B4-BE49-F238E27FC236}">
                <a16:creationId xmlns:a16="http://schemas.microsoft.com/office/drawing/2014/main" id="{6F9CE56D-A382-464C-82BA-A175C77FA3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AF8CDC-D837-4C12-826A-0B767463AB36}"/>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03943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19FC5D-EBED-4012-8875-B3924D0EE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518765-36C5-459D-8670-2C5AE9E3F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808D9-F861-4796-8338-2CA1837F5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D352A-D5FF-4A52-861B-12A14533E334}" type="datetime1">
              <a:rPr lang="en-US" smtClean="0"/>
              <a:t>4/12/2021</a:t>
            </a:fld>
            <a:endParaRPr lang="en-US" dirty="0"/>
          </a:p>
        </p:txBody>
      </p:sp>
      <p:sp>
        <p:nvSpPr>
          <p:cNvPr id="5" name="Footer Placeholder 4">
            <a:extLst>
              <a:ext uri="{FF2B5EF4-FFF2-40B4-BE49-F238E27FC236}">
                <a16:creationId xmlns:a16="http://schemas.microsoft.com/office/drawing/2014/main" id="{586AD78F-0634-409F-88EE-D020F8BE2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EA7204-683D-460A-A6FA-F37FB4B0B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3553-9BF9-4A6E-AE01-DFF7CAA8B80F}" type="slidenum">
              <a:rPr lang="en-US" smtClean="0"/>
              <a:t>‹#›</a:t>
            </a:fld>
            <a:endParaRPr lang="en-US" dirty="0"/>
          </a:p>
        </p:txBody>
      </p:sp>
    </p:spTree>
    <p:extLst>
      <p:ext uri="{BB962C8B-B14F-4D97-AF65-F5344CB8AC3E}">
        <p14:creationId xmlns:p14="http://schemas.microsoft.com/office/powerpoint/2010/main" val="151133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hyperlink" Target="mailto:scott.wylie@zxlidars.com"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zenodo.org/record/4302363#.YHTSzOhKipc"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notesSlide" Target="../notesSlides/notesSlide2.xml"/><Relationship Id="rId16" Type="http://schemas.microsoft.com/office/2007/relationships/hdphoto" Target="../media/hdphoto4.wdp"/><Relationship Id="rId1" Type="http://schemas.openxmlformats.org/officeDocument/2006/relationships/slideLayout" Target="../slideLayouts/slideLayout13.xml"/><Relationship Id="rId6" Type="http://schemas.openxmlformats.org/officeDocument/2006/relationships/image" Target="../media/image6.svg"/><Relationship Id="rId11" Type="http://schemas.microsoft.com/office/2007/relationships/hdphoto" Target="../media/hdphoto2.wdp"/><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4.svg"/><Relationship Id="rId9" Type="http://schemas.openxmlformats.org/officeDocument/2006/relationships/image" Target="../media/image8.png"/><Relationship Id="rId1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6A1CD-5082-4EC2-BB65-0D328D0BD6CD}"/>
              </a:ext>
            </a:extLst>
          </p:cNvPr>
          <p:cNvSpPr/>
          <p:nvPr/>
        </p:nvSpPr>
        <p:spPr>
          <a:xfrm>
            <a:off x="0" y="6781800"/>
            <a:ext cx="12192000" cy="90268"/>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0" name="Text Box 11">
            <a:extLst>
              <a:ext uri="{FF2B5EF4-FFF2-40B4-BE49-F238E27FC236}">
                <a16:creationId xmlns:a16="http://schemas.microsoft.com/office/drawing/2014/main" id="{B7B9ADC8-EC6E-48A5-AD75-E9C020C30610}"/>
              </a:ext>
            </a:extLst>
          </p:cNvPr>
          <p:cNvSpPr txBox="1">
            <a:spLocks noChangeArrowheads="1"/>
          </p:cNvSpPr>
          <p:nvPr/>
        </p:nvSpPr>
        <p:spPr bwMode="auto">
          <a:xfrm>
            <a:off x="3136669" y="300733"/>
            <a:ext cx="8839200"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r" eaLnBrk="1" hangingPunct="1">
              <a:spcBef>
                <a:spcPct val="0"/>
              </a:spcBef>
              <a:spcAft>
                <a:spcPts val="1200"/>
              </a:spcAft>
              <a:buFont typeface="Arial" panose="020B0604020202020204" pitchFamily="34" charset="0"/>
              <a:buNone/>
            </a:pPr>
            <a:r>
              <a:rPr lang="en-GB" altLang="en-US" sz="4800" b="1" dirty="0">
                <a:latin typeface="+mn-lt"/>
              </a:rPr>
              <a:t>CFARS - General Meeting</a:t>
            </a:r>
          </a:p>
          <a:p>
            <a:pPr algn="r" eaLnBrk="1" hangingPunct="1">
              <a:spcAft>
                <a:spcPts val="1200"/>
              </a:spcAft>
            </a:pPr>
            <a:r>
              <a:rPr lang="en-US" sz="4800" dirty="0">
                <a:latin typeface="+mn-lt"/>
              </a:rPr>
              <a:t>Scientific Sub-Group Update:</a:t>
            </a:r>
            <a:br>
              <a:rPr lang="en-US" sz="4800" dirty="0">
                <a:latin typeface="+mn-lt"/>
              </a:rPr>
            </a:br>
            <a:r>
              <a:rPr lang="en-US" sz="4800" dirty="0">
                <a:latin typeface="+mn-lt"/>
              </a:rPr>
              <a:t>RSD Use in Complex Flow</a:t>
            </a:r>
            <a:endParaRPr lang="en-GB" altLang="en-US" sz="4800" b="1" dirty="0">
              <a:latin typeface="+mn-lt"/>
            </a:endParaRPr>
          </a:p>
          <a:p>
            <a:pPr algn="r" eaLnBrk="1" hangingPunct="1">
              <a:spcBef>
                <a:spcPct val="0"/>
              </a:spcBef>
              <a:spcAft>
                <a:spcPts val="1200"/>
              </a:spcAft>
              <a:buFont typeface="Arial" panose="020B0604020202020204" pitchFamily="34" charset="0"/>
              <a:buNone/>
            </a:pPr>
            <a:r>
              <a:rPr lang="en-GB" altLang="en-US" sz="2800" b="1" dirty="0">
                <a:latin typeface="+mn-lt"/>
              </a:rPr>
              <a:t>March 13, 2021</a:t>
            </a:r>
            <a:endParaRPr lang="en-GB" altLang="en-US" sz="2800" b="1" dirty="0"/>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sp>
        <p:nvSpPr>
          <p:cNvPr id="4" name="Text Box 11">
            <a:extLst>
              <a:ext uri="{FF2B5EF4-FFF2-40B4-BE49-F238E27FC236}">
                <a16:creationId xmlns:a16="http://schemas.microsoft.com/office/drawing/2014/main" id="{B84901A9-1DFE-48FF-A013-7A093DBBF6CB}"/>
              </a:ext>
            </a:extLst>
          </p:cNvPr>
          <p:cNvSpPr txBox="1">
            <a:spLocks noChangeArrowheads="1"/>
          </p:cNvSpPr>
          <p:nvPr/>
        </p:nvSpPr>
        <p:spPr bwMode="auto">
          <a:xfrm>
            <a:off x="5759865" y="4094751"/>
            <a:ext cx="621600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r" eaLnBrk="1" hangingPunct="1">
              <a:spcAft>
                <a:spcPts val="1200"/>
              </a:spcAft>
            </a:pPr>
            <a:r>
              <a:rPr lang="en-US" sz="2400" dirty="0"/>
              <a:t>A. Black, S. Wylie, M. Debnath, A. Lammers, P. Mazoyer, R. Schultz, T. Spalding</a:t>
            </a:r>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spTree>
    <p:extLst>
      <p:ext uri="{BB962C8B-B14F-4D97-AF65-F5344CB8AC3E}">
        <p14:creationId xmlns:p14="http://schemas.microsoft.com/office/powerpoint/2010/main" val="30430087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2021 Roadmap Focus – RSD CFC Assessment Framework</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10</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0" y="3763102"/>
            <a:ext cx="11198270" cy="2731477"/>
          </a:xfrm>
        </p:spPr>
        <p:txBody>
          <a:bodyPr>
            <a:norm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Currently (wrongly?) we have a linear view of RSD use in complex flow, in reality this is more circular.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section has a set of questions that can be addressed by the data driven approach.</a:t>
            </a:r>
          </a:p>
          <a:p>
            <a:endParaRPr lang="en-US" sz="2400" dirty="0"/>
          </a:p>
          <a:p>
            <a:pPr marL="342900" indent="-342900"/>
            <a:endParaRPr lang="en-US" sz="2400"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8" name="Rectangle 7">
            <a:extLst>
              <a:ext uri="{FF2B5EF4-FFF2-40B4-BE49-F238E27FC236}">
                <a16:creationId xmlns:a16="http://schemas.microsoft.com/office/drawing/2014/main" id="{62D46215-F9BB-437F-BFA5-4C31B8FAEE3A}"/>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graphicFrame>
        <p:nvGraphicFramePr>
          <p:cNvPr id="9" name="Diagram 8">
            <a:extLst>
              <a:ext uri="{FF2B5EF4-FFF2-40B4-BE49-F238E27FC236}">
                <a16:creationId xmlns:a16="http://schemas.microsoft.com/office/drawing/2014/main" id="{7DCF90CE-3DE6-4714-8C2C-5916126DB308}"/>
              </a:ext>
            </a:extLst>
          </p:cNvPr>
          <p:cNvGraphicFramePr/>
          <p:nvPr>
            <p:extLst>
              <p:ext uri="{D42A27DB-BD31-4B8C-83A1-F6EECF244321}">
                <p14:modId xmlns:p14="http://schemas.microsoft.com/office/powerpoint/2010/main" val="532522501"/>
              </p:ext>
            </p:extLst>
          </p:nvPr>
        </p:nvGraphicFramePr>
        <p:xfrm>
          <a:off x="621834" y="1752375"/>
          <a:ext cx="10948332" cy="1633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3283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2021 Roadmap Focus – RSD CFC Assessment Framework</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11</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8" name="Rectangle 7">
            <a:extLst>
              <a:ext uri="{FF2B5EF4-FFF2-40B4-BE49-F238E27FC236}">
                <a16:creationId xmlns:a16="http://schemas.microsoft.com/office/drawing/2014/main" id="{62D46215-F9BB-437F-BFA5-4C31B8FAEE3A}"/>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grpSp>
        <p:nvGrpSpPr>
          <p:cNvPr id="13" name="Group 12">
            <a:extLst>
              <a:ext uri="{FF2B5EF4-FFF2-40B4-BE49-F238E27FC236}">
                <a16:creationId xmlns:a16="http://schemas.microsoft.com/office/drawing/2014/main" id="{8C4E86D3-9A07-4A40-A6E0-6DC3950C2794}"/>
              </a:ext>
            </a:extLst>
          </p:cNvPr>
          <p:cNvGrpSpPr/>
          <p:nvPr/>
        </p:nvGrpSpPr>
        <p:grpSpPr>
          <a:xfrm>
            <a:off x="701117" y="1859502"/>
            <a:ext cx="10465113" cy="4788001"/>
            <a:chOff x="572163" y="1859502"/>
            <a:chExt cx="10465113" cy="4788001"/>
          </a:xfrm>
        </p:grpSpPr>
        <p:graphicFrame>
          <p:nvGraphicFramePr>
            <p:cNvPr id="11" name="Diagram 10">
              <a:extLst>
                <a:ext uri="{FF2B5EF4-FFF2-40B4-BE49-F238E27FC236}">
                  <a16:creationId xmlns:a16="http://schemas.microsoft.com/office/drawing/2014/main" id="{EFCEF675-1961-4E2D-BE51-38C4001DDE79}"/>
                </a:ext>
              </a:extLst>
            </p:cNvPr>
            <p:cNvGraphicFramePr/>
            <p:nvPr>
              <p:extLst>
                <p:ext uri="{D42A27DB-BD31-4B8C-83A1-F6EECF244321}">
                  <p14:modId xmlns:p14="http://schemas.microsoft.com/office/powerpoint/2010/main" val="178508381"/>
                </p:ext>
              </p:extLst>
            </p:nvPr>
          </p:nvGraphicFramePr>
          <p:xfrm>
            <a:off x="572163" y="1859502"/>
            <a:ext cx="6299827" cy="478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2">
              <a:extLst>
                <a:ext uri="{FF2B5EF4-FFF2-40B4-BE49-F238E27FC236}">
                  <a16:creationId xmlns:a16="http://schemas.microsoft.com/office/drawing/2014/main" id="{3F6A60CB-BF35-4264-8890-70C8D8A1BDFF}"/>
                </a:ext>
              </a:extLst>
            </p:cNvPr>
            <p:cNvSpPr txBox="1">
              <a:spLocks/>
            </p:cNvSpPr>
            <p:nvPr/>
          </p:nvSpPr>
          <p:spPr>
            <a:xfrm>
              <a:off x="6466241" y="1859502"/>
              <a:ext cx="4571035" cy="47880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Take this knowledge and experience, combine it with the work being done in other sub-groups to produce bankable wind data.</a:t>
              </a:r>
            </a:p>
          </p:txBody>
        </p:sp>
      </p:grpSp>
    </p:spTree>
    <p:extLst>
      <p:ext uri="{BB962C8B-B14F-4D97-AF65-F5344CB8AC3E}">
        <p14:creationId xmlns:p14="http://schemas.microsoft.com/office/powerpoint/2010/main" val="9605943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Summary</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12</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0" y="1381589"/>
            <a:ext cx="11198270" cy="5224311"/>
          </a:xfrm>
        </p:spPr>
        <p:txBody>
          <a:bodyPr>
            <a:norm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All the commercially-available CFC techniques show good skill in eliminating wind speed biases from RSDs when compared to collocated masts.</a:t>
            </a:r>
          </a:p>
          <a:p>
            <a:pPr marL="342900" indent="-342900">
              <a:buFont typeface="Arial" panose="020B0604020202020204" pitchFamily="34" charset="0"/>
              <a:buChar char="•"/>
            </a:pPr>
            <a:r>
              <a:rPr lang="en-US" sz="2400" dirty="0"/>
              <a:t>CFC techniques have been validated at sites with a wide range of terrains, encompassing those found at typical development sites.</a:t>
            </a:r>
          </a:p>
          <a:p>
            <a:pPr marL="342900" indent="-342900">
              <a:buFont typeface="Arial" panose="020B0604020202020204" pitchFamily="34" charset="0"/>
              <a:buChar char="•"/>
            </a:pPr>
            <a:r>
              <a:rPr lang="en-US" sz="2400" dirty="0"/>
              <a:t>Uncertainties particular to complex terrain in the RSDs, the anemometers, and the CFC techniques are quantifiable, and are comparable to the uncertainties of RSDs in flat terrain, across various uncertainty metrics.</a:t>
            </a:r>
          </a:p>
          <a:p>
            <a:pPr marL="342900" indent="-342900">
              <a:buFont typeface="Arial" panose="020B0604020202020204" pitchFamily="34" charset="0"/>
              <a:buChar char="•"/>
            </a:pPr>
            <a:r>
              <a:rPr lang="en-US" sz="2400" dirty="0"/>
              <a:t>Plan for 2021 is to tackle terrain classification and uncertainty through a data driven approach.</a:t>
            </a:r>
          </a:p>
          <a:p>
            <a:pPr marL="342900" indent="-342900">
              <a:buFont typeface="Arial" panose="020B0604020202020204" pitchFamily="34" charset="0"/>
              <a:buChar char="•"/>
            </a:pPr>
            <a:r>
              <a:rPr lang="en-US" sz="2400" dirty="0"/>
              <a:t>To join the sub-group reach out to Scott (</a:t>
            </a:r>
            <a:r>
              <a:rPr lang="en-US" sz="2400" dirty="0">
                <a:hlinkClick r:id="rId2"/>
              </a:rPr>
              <a:t>scott.wylie@zxlidars.com</a:t>
            </a:r>
            <a:r>
              <a:rPr lang="en-US" sz="2400" dirty="0"/>
              <a:t>).</a:t>
            </a:r>
          </a:p>
          <a:p>
            <a:pPr marL="342900" indent="-342900">
              <a:buFont typeface="Arial" panose="020B0604020202020204" pitchFamily="34" charset="0"/>
              <a:buChar char="•"/>
            </a:pPr>
            <a:r>
              <a:rPr lang="en-US" sz="2400" dirty="0"/>
              <a:t>Next Complex Flow sub-Group meeting W/C: 26</a:t>
            </a:r>
            <a:r>
              <a:rPr lang="en-US" sz="2400" baseline="30000" dirty="0"/>
              <a:t>th</a:t>
            </a:r>
            <a:r>
              <a:rPr lang="en-US" sz="2400" dirty="0"/>
              <a:t> April 2021.</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8" name="Rectangle 7">
            <a:extLst>
              <a:ext uri="{FF2B5EF4-FFF2-40B4-BE49-F238E27FC236}">
                <a16:creationId xmlns:a16="http://schemas.microsoft.com/office/drawing/2014/main" id="{62D46215-F9BB-437F-BFA5-4C31B8FAEE3A}"/>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spTree>
    <p:extLst>
      <p:ext uri="{BB962C8B-B14F-4D97-AF65-F5344CB8AC3E}">
        <p14:creationId xmlns:p14="http://schemas.microsoft.com/office/powerpoint/2010/main" val="17946699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6A1CD-5082-4EC2-BB65-0D328D0BD6CD}"/>
              </a:ext>
            </a:extLst>
          </p:cNvPr>
          <p:cNvSpPr/>
          <p:nvPr/>
        </p:nvSpPr>
        <p:spPr>
          <a:xfrm>
            <a:off x="0" y="6781800"/>
            <a:ext cx="12192000" cy="90268"/>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0" name="Text Box 11">
            <a:extLst>
              <a:ext uri="{FF2B5EF4-FFF2-40B4-BE49-F238E27FC236}">
                <a16:creationId xmlns:a16="http://schemas.microsoft.com/office/drawing/2014/main" id="{B7B9ADC8-EC6E-48A5-AD75-E9C020C30610}"/>
              </a:ext>
            </a:extLst>
          </p:cNvPr>
          <p:cNvSpPr txBox="1">
            <a:spLocks noChangeArrowheads="1"/>
          </p:cNvSpPr>
          <p:nvPr/>
        </p:nvSpPr>
        <p:spPr bwMode="auto">
          <a:xfrm>
            <a:off x="3136669" y="1408728"/>
            <a:ext cx="883920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r" eaLnBrk="1" hangingPunct="1">
              <a:spcBef>
                <a:spcPct val="0"/>
              </a:spcBef>
              <a:spcAft>
                <a:spcPts val="1200"/>
              </a:spcAft>
              <a:buFont typeface="Arial" panose="020B0604020202020204" pitchFamily="34" charset="0"/>
              <a:buNone/>
            </a:pPr>
            <a:r>
              <a:rPr lang="en-GB" altLang="en-US" sz="4800" b="1" dirty="0">
                <a:latin typeface="+mn-lt"/>
              </a:rPr>
              <a:t>Thank you, any questions?</a:t>
            </a:r>
            <a:endParaRPr lang="en-GB" altLang="en-US" sz="2800" b="1" dirty="0"/>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spTree>
    <p:extLst>
      <p:ext uri="{BB962C8B-B14F-4D97-AF65-F5344CB8AC3E}">
        <p14:creationId xmlns:p14="http://schemas.microsoft.com/office/powerpoint/2010/main" val="21114995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Mission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2</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0" y="1381589"/>
            <a:ext cx="10374284" cy="5224311"/>
          </a:xfrm>
        </p:spPr>
        <p:txBody>
          <a:bodyPr>
            <a:normAutofit/>
          </a:bodyPr>
          <a:lstStyle/>
          <a:p>
            <a:pPr>
              <a:buClr>
                <a:schemeClr val="accent2"/>
              </a:buClr>
            </a:pPr>
            <a:endParaRPr lang="en-US" sz="2400" dirty="0"/>
          </a:p>
          <a:p>
            <a:pPr marL="342900" indent="-342900">
              <a:buFont typeface="Arial" panose="020B0604020202020204" pitchFamily="34" charset="0"/>
              <a:buChar char="•"/>
            </a:pPr>
            <a:r>
              <a:rPr lang="en-US" sz="2400" dirty="0"/>
              <a:t>Support increased use of RSDs in complex terrain.</a:t>
            </a:r>
          </a:p>
          <a:p>
            <a:pPr marL="342900" indent="-342900">
              <a:buFont typeface="Arial" panose="020B0604020202020204" pitchFamily="34" charset="0"/>
              <a:buChar char="•"/>
            </a:pPr>
            <a:r>
              <a:rPr lang="en-US" sz="2400" b="1" dirty="0">
                <a:solidFill>
                  <a:schemeClr val="accent2"/>
                </a:solidFill>
              </a:rPr>
              <a:t>Show typical complex flow biases for different terrain types</a:t>
            </a:r>
          </a:p>
          <a:p>
            <a:pPr marL="342900" indent="-342900">
              <a:buFont typeface="Arial" panose="020B0604020202020204" pitchFamily="34" charset="0"/>
              <a:buChar char="•"/>
            </a:pPr>
            <a:r>
              <a:rPr lang="en-US" sz="2400" b="1" dirty="0">
                <a:solidFill>
                  <a:schemeClr val="accent2"/>
                </a:solidFill>
              </a:rPr>
              <a:t>Validate commercially available bias removal methods</a:t>
            </a:r>
          </a:p>
          <a:p>
            <a:pPr marL="342900" indent="-342900">
              <a:buFont typeface="Arial" panose="020B0604020202020204" pitchFamily="34" charset="0"/>
              <a:buChar char="•"/>
            </a:pPr>
            <a:r>
              <a:rPr lang="en-US" sz="2400" dirty="0"/>
              <a:t>Explore limitations in correction technologies, with focus on atmospheric stability, surface roughness, and detached flow.</a:t>
            </a:r>
          </a:p>
          <a:p>
            <a:pPr marL="342900" indent="-342900">
              <a:buFont typeface="Arial" panose="020B0604020202020204" pitchFamily="34" charset="0"/>
              <a:buChar char="•"/>
            </a:pPr>
            <a:r>
              <a:rPr lang="en-US" sz="2400" dirty="0"/>
              <a:t>Evaluate correction uncertainty as a function of site and measurement height.</a:t>
            </a:r>
          </a:p>
          <a:p>
            <a:pPr marL="342900" indent="-342900">
              <a:buFont typeface="Arial" panose="020B0604020202020204" pitchFamily="34" charset="0"/>
              <a:buChar char="•"/>
            </a:pPr>
            <a:r>
              <a:rPr lang="en-US" sz="2400" dirty="0"/>
              <a:t>Demonstrate the value in RSD measurements plus some sort of compensation.</a:t>
            </a:r>
          </a:p>
          <a:p>
            <a:pPr marL="342900" indent="-342900">
              <a:buFont typeface="Arial" panose="020B0604020202020204" pitchFamily="34" charset="0"/>
              <a:buChar char="•"/>
            </a:pPr>
            <a:r>
              <a:rPr lang="en-US" sz="2400" dirty="0"/>
              <a:t>Investigate improved measurement abilities of RSDs in assessment of complex terrain developments.</a:t>
            </a:r>
          </a:p>
          <a:p>
            <a:endParaRPr lang="en-US" sz="2400" dirty="0">
              <a:solidFill>
                <a:schemeClr val="tx1"/>
              </a:solidFill>
            </a:endParaRP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6" name="Rectangle: Rounded Corners 5">
            <a:extLst>
              <a:ext uri="{FF2B5EF4-FFF2-40B4-BE49-F238E27FC236}">
                <a16:creationId xmlns:a16="http://schemas.microsoft.com/office/drawing/2014/main" id="{E11F5929-91B3-4FBC-B83B-54336A45C3AD}"/>
              </a:ext>
            </a:extLst>
          </p:cNvPr>
          <p:cNvSpPr/>
          <p:nvPr/>
        </p:nvSpPr>
        <p:spPr>
          <a:xfrm>
            <a:off x="384130" y="2285653"/>
            <a:ext cx="11109290" cy="901929"/>
          </a:xfrm>
          <a:prstGeom prst="roundRect">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7E9AA9C-C2E8-4F6E-8CDA-B3BB309909EF}"/>
              </a:ext>
            </a:extLst>
          </p:cNvPr>
          <p:cNvSpPr txBox="1"/>
          <p:nvPr/>
        </p:nvSpPr>
        <p:spPr>
          <a:xfrm>
            <a:off x="9346001" y="2505784"/>
            <a:ext cx="2056563" cy="461665"/>
          </a:xfrm>
          <a:prstGeom prst="rect">
            <a:avLst/>
          </a:prstGeom>
          <a:noFill/>
        </p:spPr>
        <p:txBody>
          <a:bodyPr wrap="square" rtlCol="0">
            <a:spAutoFit/>
          </a:bodyPr>
          <a:lstStyle/>
          <a:p>
            <a:pPr algn="ctr"/>
            <a:r>
              <a:rPr lang="en-US" sz="2400" dirty="0">
                <a:highlight>
                  <a:srgbClr val="FFFF00"/>
                </a:highlight>
              </a:rPr>
              <a:t>2020 Focus</a:t>
            </a:r>
          </a:p>
        </p:txBody>
      </p:sp>
      <p:sp>
        <p:nvSpPr>
          <p:cNvPr id="8" name="Rectangle 7">
            <a:extLst>
              <a:ext uri="{FF2B5EF4-FFF2-40B4-BE49-F238E27FC236}">
                <a16:creationId xmlns:a16="http://schemas.microsoft.com/office/drawing/2014/main" id="{62D46215-F9BB-437F-BFA5-4C31B8FAEE3A}"/>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spTree>
    <p:extLst>
      <p:ext uri="{BB962C8B-B14F-4D97-AF65-F5344CB8AC3E}">
        <p14:creationId xmlns:p14="http://schemas.microsoft.com/office/powerpoint/2010/main" val="34982201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3</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itle 1">
            <a:extLst>
              <a:ext uri="{FF2B5EF4-FFF2-40B4-BE49-F238E27FC236}">
                <a16:creationId xmlns:a16="http://schemas.microsoft.com/office/drawing/2014/main" id="{2EFF8A64-12E1-4CAD-914F-9116D3E6045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2020 Accomplishments</a:t>
            </a:r>
          </a:p>
        </p:txBody>
      </p:sp>
      <p:sp>
        <p:nvSpPr>
          <p:cNvPr id="10" name="Text Placeholder 3">
            <a:extLst>
              <a:ext uri="{FF2B5EF4-FFF2-40B4-BE49-F238E27FC236}">
                <a16:creationId xmlns:a16="http://schemas.microsoft.com/office/drawing/2014/main" id="{C0A25BB3-6AE7-43C6-B3D9-21DDEE442AA8}"/>
              </a:ext>
            </a:extLst>
          </p:cNvPr>
          <p:cNvSpPr>
            <a:spLocks noGrp="1"/>
          </p:cNvSpPr>
          <p:nvPr>
            <p:ph type="body" sz="quarter" idx="11"/>
          </p:nvPr>
        </p:nvSpPr>
        <p:spPr>
          <a:xfrm>
            <a:off x="384130" y="1381588"/>
            <a:ext cx="9990153" cy="5224311"/>
          </a:xfrm>
        </p:spPr>
        <p:txBody>
          <a:bodyPr>
            <a:normAutofit/>
          </a:bodyPr>
          <a:lstStyle/>
          <a:p>
            <a:pPr>
              <a:buClr>
                <a:schemeClr val="accent2"/>
              </a:buClr>
            </a:pPr>
            <a:endParaRPr lang="en-US" sz="2400" dirty="0"/>
          </a:p>
          <a:p>
            <a:pPr marL="342900" indent="-342900">
              <a:buFont typeface="Arial" panose="020B0604020202020204" pitchFamily="34" charset="0"/>
              <a:buChar char="•"/>
            </a:pPr>
            <a:r>
              <a:rPr lang="en-US" sz="2400" dirty="0"/>
              <a:t>Formation of CFC Scientific sub-group:</a:t>
            </a:r>
          </a:p>
          <a:p>
            <a:pPr marL="1028700" lvl="1" indent="-342900"/>
            <a:r>
              <a:rPr lang="en-US" sz="2400" dirty="0"/>
              <a:t>7 member initially, spanning multiple disciplines within the wind industry (e.g. RSD OEMs, Developers, Consultants / IE, R&amp;D / Academia)</a:t>
            </a:r>
          </a:p>
          <a:p>
            <a:pPr marL="1028700" lvl="1" indent="-342900"/>
            <a:endParaRPr lang="en-US" sz="2400" dirty="0"/>
          </a:p>
          <a:p>
            <a:pPr marL="342900" indent="-342900">
              <a:buFont typeface="Arial" panose="020B0604020202020204" pitchFamily="34" charset="0"/>
              <a:buChar char="•"/>
            </a:pPr>
            <a:r>
              <a:rPr lang="en-US" sz="2400" dirty="0"/>
              <a:t>Oral presentation at 2020 </a:t>
            </a:r>
            <a:r>
              <a:rPr lang="en-GB" sz="2400" dirty="0"/>
              <a:t>AWEA Wind Resource Assessment - Remote Sensing Special Session.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IEA Task 32 Invited Presentation:</a:t>
            </a:r>
          </a:p>
          <a:p>
            <a:pPr marL="1028700" lvl="1" indent="-342900"/>
            <a:r>
              <a:rPr lang="en-GB" sz="2400" dirty="0"/>
              <a:t>Full presentation available via Zenodo: </a:t>
            </a:r>
            <a:r>
              <a:rPr lang="en-GB" sz="2400" dirty="0">
                <a:hlinkClick r:id="rId2"/>
              </a:rPr>
              <a:t>10.5281/zenodo.4302363. </a:t>
            </a:r>
            <a:endParaRPr lang="en-US" sz="2400" dirty="0"/>
          </a:p>
          <a:p>
            <a:endParaRPr lang="en-US" sz="2400" dirty="0">
              <a:solidFill>
                <a:schemeClr val="tx1"/>
              </a:solidFill>
            </a:endParaRPr>
          </a:p>
        </p:txBody>
      </p:sp>
      <p:sp>
        <p:nvSpPr>
          <p:cNvPr id="11" name="Rectangle 10">
            <a:extLst>
              <a:ext uri="{FF2B5EF4-FFF2-40B4-BE49-F238E27FC236}">
                <a16:creationId xmlns:a16="http://schemas.microsoft.com/office/drawing/2014/main" id="{80F6F4D6-2DFF-4F0E-842A-645F6E9A557D}"/>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spTree>
    <p:extLst>
      <p:ext uri="{BB962C8B-B14F-4D97-AF65-F5344CB8AC3E}">
        <p14:creationId xmlns:p14="http://schemas.microsoft.com/office/powerpoint/2010/main" val="12412361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4</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itle 1">
            <a:extLst>
              <a:ext uri="{FF2B5EF4-FFF2-40B4-BE49-F238E27FC236}">
                <a16:creationId xmlns:a16="http://schemas.microsoft.com/office/drawing/2014/main" id="{2EFF8A64-12E1-4CAD-914F-9116D3E6045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Summary of 2020 Research</a:t>
            </a:r>
          </a:p>
        </p:txBody>
      </p:sp>
      <p:sp>
        <p:nvSpPr>
          <p:cNvPr id="11" name="Rectangle 10">
            <a:extLst>
              <a:ext uri="{FF2B5EF4-FFF2-40B4-BE49-F238E27FC236}">
                <a16:creationId xmlns:a16="http://schemas.microsoft.com/office/drawing/2014/main" id="{80F6F4D6-2DFF-4F0E-842A-645F6E9A557D}"/>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grpSp>
        <p:nvGrpSpPr>
          <p:cNvPr id="6" name="Group 5">
            <a:extLst>
              <a:ext uri="{FF2B5EF4-FFF2-40B4-BE49-F238E27FC236}">
                <a16:creationId xmlns:a16="http://schemas.microsoft.com/office/drawing/2014/main" id="{1F62F8FB-165D-4545-AD10-20EEE540BA21}"/>
              </a:ext>
            </a:extLst>
          </p:cNvPr>
          <p:cNvGrpSpPr/>
          <p:nvPr/>
        </p:nvGrpSpPr>
        <p:grpSpPr>
          <a:xfrm>
            <a:off x="731560" y="1550044"/>
            <a:ext cx="9754660" cy="5231757"/>
            <a:chOff x="1218670" y="1556607"/>
            <a:chExt cx="9754660" cy="5231757"/>
          </a:xfrm>
        </p:grpSpPr>
        <p:grpSp>
          <p:nvGrpSpPr>
            <p:cNvPr id="12" name="Group 11">
              <a:extLst>
                <a:ext uri="{FF2B5EF4-FFF2-40B4-BE49-F238E27FC236}">
                  <a16:creationId xmlns:a16="http://schemas.microsoft.com/office/drawing/2014/main" id="{E931D7EE-3612-4BA1-BC8F-A01A953402E0}"/>
                </a:ext>
              </a:extLst>
            </p:cNvPr>
            <p:cNvGrpSpPr/>
            <p:nvPr/>
          </p:nvGrpSpPr>
          <p:grpSpPr>
            <a:xfrm>
              <a:off x="1218670" y="1556607"/>
              <a:ext cx="2352040" cy="5231757"/>
              <a:chOff x="8310570" y="1400537"/>
              <a:chExt cx="2352040" cy="5231757"/>
            </a:xfrm>
          </p:grpSpPr>
          <p:sp>
            <p:nvSpPr>
              <p:cNvPr id="37" name="Rectangle: Rounded Corners 36">
                <a:extLst>
                  <a:ext uri="{FF2B5EF4-FFF2-40B4-BE49-F238E27FC236}">
                    <a16:creationId xmlns:a16="http://schemas.microsoft.com/office/drawing/2014/main" id="{9DCF1C09-F165-4966-AD1B-CE3D3DA81CC9}"/>
                  </a:ext>
                </a:extLst>
              </p:cNvPr>
              <p:cNvSpPr/>
              <p:nvPr/>
            </p:nvSpPr>
            <p:spPr>
              <a:xfrm>
                <a:off x="8434861" y="1400537"/>
                <a:ext cx="2046185" cy="523175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8" name="Rectangle 37">
                <a:extLst>
                  <a:ext uri="{FF2B5EF4-FFF2-40B4-BE49-F238E27FC236}">
                    <a16:creationId xmlns:a16="http://schemas.microsoft.com/office/drawing/2014/main" id="{D36E3905-6185-4542-89FF-85A3CA1824B5}"/>
                  </a:ext>
                </a:extLst>
              </p:cNvPr>
              <p:cNvSpPr/>
              <p:nvPr/>
            </p:nvSpPr>
            <p:spPr>
              <a:xfrm>
                <a:off x="8572158" y="1860550"/>
                <a:ext cx="1772687" cy="205232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9" name="Rectangle 38">
                <a:extLst>
                  <a:ext uri="{FF2B5EF4-FFF2-40B4-BE49-F238E27FC236}">
                    <a16:creationId xmlns:a16="http://schemas.microsoft.com/office/drawing/2014/main" id="{D0697033-0B61-47D1-9B77-4879503B94CE}"/>
                  </a:ext>
                </a:extLst>
              </p:cNvPr>
              <p:cNvSpPr/>
              <p:nvPr/>
            </p:nvSpPr>
            <p:spPr>
              <a:xfrm>
                <a:off x="8572158" y="4047807"/>
                <a:ext cx="1772687" cy="205232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40" name="Graphic 23" descr="Wireless">
                <a:extLst>
                  <a:ext uri="{FF2B5EF4-FFF2-40B4-BE49-F238E27FC236}">
                    <a16:creationId xmlns:a16="http://schemas.microsoft.com/office/drawing/2014/main" id="{2D19BDF6-5414-491E-A777-6784613087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8998" y="2149756"/>
                <a:ext cx="1451488" cy="1451488"/>
              </a:xfrm>
              <a:prstGeom prst="rect">
                <a:avLst/>
              </a:prstGeom>
            </p:spPr>
          </p:pic>
          <p:pic>
            <p:nvPicPr>
              <p:cNvPr id="41" name="Graphic 25" descr="Server">
                <a:extLst>
                  <a:ext uri="{FF2B5EF4-FFF2-40B4-BE49-F238E27FC236}">
                    <a16:creationId xmlns:a16="http://schemas.microsoft.com/office/drawing/2014/main" id="{124B99D8-B8DE-43E3-96B1-4D03C0F0A9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55888" y="4376071"/>
                <a:ext cx="1283834" cy="1283834"/>
              </a:xfrm>
              <a:prstGeom prst="rect">
                <a:avLst/>
              </a:prstGeom>
            </p:spPr>
          </p:pic>
          <p:sp>
            <p:nvSpPr>
              <p:cNvPr id="42" name="TextBox 31">
                <a:extLst>
                  <a:ext uri="{FF2B5EF4-FFF2-40B4-BE49-F238E27FC236}">
                    <a16:creationId xmlns:a16="http://schemas.microsoft.com/office/drawing/2014/main" id="{F3F7CDC0-43F8-4576-B87F-14F70CECAC67}"/>
                  </a:ext>
                </a:extLst>
              </p:cNvPr>
              <p:cNvSpPr txBox="1"/>
              <p:nvPr/>
            </p:nvSpPr>
            <p:spPr>
              <a:xfrm>
                <a:off x="8310570" y="1584204"/>
                <a:ext cx="235204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i="1" dirty="0"/>
                  <a:t>remote sensor</a:t>
                </a:r>
              </a:p>
            </p:txBody>
          </p:sp>
          <p:sp>
            <p:nvSpPr>
              <p:cNvPr id="43" name="TextBox 35">
                <a:extLst>
                  <a:ext uri="{FF2B5EF4-FFF2-40B4-BE49-F238E27FC236}">
                    <a16:creationId xmlns:a16="http://schemas.microsoft.com/office/drawing/2014/main" id="{CAC8F562-6624-4CC2-AA7D-C068C4E1A67F}"/>
                  </a:ext>
                </a:extLst>
              </p:cNvPr>
              <p:cNvSpPr txBox="1"/>
              <p:nvPr/>
            </p:nvSpPr>
            <p:spPr>
              <a:xfrm>
                <a:off x="8310570" y="6065085"/>
                <a:ext cx="235204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i="1" dirty="0"/>
                  <a:t>wind flow model</a:t>
                </a:r>
              </a:p>
            </p:txBody>
          </p:sp>
        </p:grpSp>
        <p:grpSp>
          <p:nvGrpSpPr>
            <p:cNvPr id="13" name="Group 12">
              <a:extLst>
                <a:ext uri="{FF2B5EF4-FFF2-40B4-BE49-F238E27FC236}">
                  <a16:creationId xmlns:a16="http://schemas.microsoft.com/office/drawing/2014/main" id="{38F497A9-0233-4567-9CD2-0F79FEF0D6B1}"/>
                </a:ext>
              </a:extLst>
            </p:cNvPr>
            <p:cNvGrpSpPr/>
            <p:nvPr/>
          </p:nvGrpSpPr>
          <p:grpSpPr>
            <a:xfrm>
              <a:off x="3480842" y="1704307"/>
              <a:ext cx="2352040" cy="4819435"/>
              <a:chOff x="942373" y="1557403"/>
              <a:chExt cx="2352040" cy="4819435"/>
            </a:xfrm>
          </p:grpSpPr>
          <p:sp>
            <p:nvSpPr>
              <p:cNvPr id="31" name="Rectangle 30">
                <a:extLst>
                  <a:ext uri="{FF2B5EF4-FFF2-40B4-BE49-F238E27FC236}">
                    <a16:creationId xmlns:a16="http://schemas.microsoft.com/office/drawing/2014/main" id="{8D8710D1-75DB-4FB3-B50A-B05995197C83}"/>
                  </a:ext>
                </a:extLst>
              </p:cNvPr>
              <p:cNvSpPr/>
              <p:nvPr/>
            </p:nvSpPr>
            <p:spPr>
              <a:xfrm>
                <a:off x="942373" y="1853565"/>
                <a:ext cx="2352040" cy="205232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2" name="Rectangle 31">
                <a:extLst>
                  <a:ext uri="{FF2B5EF4-FFF2-40B4-BE49-F238E27FC236}">
                    <a16:creationId xmlns:a16="http://schemas.microsoft.com/office/drawing/2014/main" id="{143945EE-FE57-49E2-B523-AA6D9F1252C5}"/>
                  </a:ext>
                </a:extLst>
              </p:cNvPr>
              <p:cNvSpPr/>
              <p:nvPr/>
            </p:nvSpPr>
            <p:spPr>
              <a:xfrm>
                <a:off x="942373" y="4040822"/>
                <a:ext cx="2352040" cy="205232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3" name="Picture 32" descr="A picture containing grass, outdoor, sitting, field&#10;&#10;Description automatically generated">
                <a:extLst>
                  <a:ext uri="{FF2B5EF4-FFF2-40B4-BE49-F238E27FC236}">
                    <a16:creationId xmlns:a16="http://schemas.microsoft.com/office/drawing/2014/main" id="{BB146037-AEF7-4B62-9E02-E8193F52B1D9}"/>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2300" l="10000" r="90000">
                            <a14:foregroundMark x1="37900" y1="91500" x2="76100" y2="86800"/>
                            <a14:foregroundMark x1="39800" y1="92300" x2="75700" y2="87800"/>
                          </a14:backgroundRemoval>
                        </a14:imgEffect>
                      </a14:imgLayer>
                    </a14:imgProps>
                  </a:ext>
                  <a:ext uri="{28A0092B-C50C-407E-A947-70E740481C1C}">
                    <a14:useLocalDpi xmlns:a14="http://schemas.microsoft.com/office/drawing/2010/main" val="0"/>
                  </a:ext>
                </a:extLst>
              </a:blip>
              <a:srcRect t="14727"/>
              <a:stretch/>
            </p:blipFill>
            <p:spPr>
              <a:xfrm>
                <a:off x="1163660" y="1995407"/>
                <a:ext cx="1909467" cy="1628256"/>
              </a:xfrm>
              <a:prstGeom prst="rect">
                <a:avLst/>
              </a:prstGeom>
            </p:spPr>
          </p:pic>
          <p:pic>
            <p:nvPicPr>
              <p:cNvPr id="34" name="Picture 33" descr="CLP assisted Windsim in agreement with Shanghai electric wind power group -  CLP">
                <a:extLst>
                  <a:ext uri="{FF2B5EF4-FFF2-40B4-BE49-F238E27FC236}">
                    <a16:creationId xmlns:a16="http://schemas.microsoft.com/office/drawing/2014/main" id="{202A5138-B00B-4AD1-9A09-6636F0FD485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842" t="37229" r="5475" b="34712"/>
              <a:stretch/>
            </p:blipFill>
            <p:spPr bwMode="auto">
              <a:xfrm>
                <a:off x="1032543" y="4775306"/>
                <a:ext cx="2171700" cy="44861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26">
                <a:extLst>
                  <a:ext uri="{FF2B5EF4-FFF2-40B4-BE49-F238E27FC236}">
                    <a16:creationId xmlns:a16="http://schemas.microsoft.com/office/drawing/2014/main" id="{4DA34911-2BD5-488E-8A86-262F1C35D0A7}"/>
                  </a:ext>
                </a:extLst>
              </p:cNvPr>
              <p:cNvSpPr txBox="1"/>
              <p:nvPr/>
            </p:nvSpPr>
            <p:spPr>
              <a:xfrm>
                <a:off x="942373" y="1557403"/>
                <a:ext cx="235204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t>Triton Sonic Wind Profiler</a:t>
                </a:r>
              </a:p>
            </p:txBody>
          </p:sp>
          <p:sp>
            <p:nvSpPr>
              <p:cNvPr id="36" name="TextBox 32">
                <a:extLst>
                  <a:ext uri="{FF2B5EF4-FFF2-40B4-BE49-F238E27FC236}">
                    <a16:creationId xmlns:a16="http://schemas.microsoft.com/office/drawing/2014/main" id="{A63BBDE1-AB13-47F5-BE84-F0C4DDD93DE7}"/>
                  </a:ext>
                </a:extLst>
              </p:cNvPr>
              <p:cNvSpPr txBox="1"/>
              <p:nvPr/>
            </p:nvSpPr>
            <p:spPr>
              <a:xfrm>
                <a:off x="942373" y="6038284"/>
                <a:ext cx="235204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t>WindSim</a:t>
                </a:r>
              </a:p>
            </p:txBody>
          </p:sp>
        </p:grpSp>
        <p:grpSp>
          <p:nvGrpSpPr>
            <p:cNvPr id="14" name="Group 13">
              <a:extLst>
                <a:ext uri="{FF2B5EF4-FFF2-40B4-BE49-F238E27FC236}">
                  <a16:creationId xmlns:a16="http://schemas.microsoft.com/office/drawing/2014/main" id="{FB93C342-89D7-4F4B-8DF3-D099BA18DAF8}"/>
                </a:ext>
              </a:extLst>
            </p:cNvPr>
            <p:cNvGrpSpPr/>
            <p:nvPr/>
          </p:nvGrpSpPr>
          <p:grpSpPr>
            <a:xfrm>
              <a:off x="5937055" y="1704307"/>
              <a:ext cx="2385027" cy="4819435"/>
              <a:chOff x="3398586" y="1557403"/>
              <a:chExt cx="2385027" cy="4819435"/>
            </a:xfrm>
          </p:grpSpPr>
          <p:sp>
            <p:nvSpPr>
              <p:cNvPr id="25" name="Rectangle 24">
                <a:extLst>
                  <a:ext uri="{FF2B5EF4-FFF2-40B4-BE49-F238E27FC236}">
                    <a16:creationId xmlns:a16="http://schemas.microsoft.com/office/drawing/2014/main" id="{1698FD8A-6C11-48B5-B68E-74B1940F5DE3}"/>
                  </a:ext>
                </a:extLst>
              </p:cNvPr>
              <p:cNvSpPr/>
              <p:nvPr/>
            </p:nvSpPr>
            <p:spPr>
              <a:xfrm>
                <a:off x="3431573" y="1853565"/>
                <a:ext cx="2352040" cy="205232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6" name="Rectangle 25">
                <a:extLst>
                  <a:ext uri="{FF2B5EF4-FFF2-40B4-BE49-F238E27FC236}">
                    <a16:creationId xmlns:a16="http://schemas.microsoft.com/office/drawing/2014/main" id="{516D75A0-DF9D-4595-B552-0C6701B3AB65}"/>
                  </a:ext>
                </a:extLst>
              </p:cNvPr>
              <p:cNvSpPr/>
              <p:nvPr/>
            </p:nvSpPr>
            <p:spPr>
              <a:xfrm>
                <a:off x="3431573" y="4040822"/>
                <a:ext cx="2352040" cy="205232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7" name="Picture 26" descr="A close up of a device&#10;&#10;Description automatically generated">
                <a:extLst>
                  <a:ext uri="{FF2B5EF4-FFF2-40B4-BE49-F238E27FC236}">
                    <a16:creationId xmlns:a16="http://schemas.microsoft.com/office/drawing/2014/main" id="{8A513739-3DA5-4F81-A081-6196ECAD5E58}"/>
                  </a:ext>
                </a:extLst>
              </p:cNvPr>
              <p:cNvPicPr>
                <a:picLocks noChangeAspect="1"/>
              </p:cNvPicPr>
              <p:nvPr/>
            </p:nvPicPr>
            <p:blipFill rotWithShape="1">
              <a:blip r:embed="rId10">
                <a:extLst>
                  <a:ext uri="{BEBA8EAE-BF5A-486C-A8C5-ECC9F3942E4B}">
                    <a14:imgProps xmlns:a14="http://schemas.microsoft.com/office/drawing/2010/main">
                      <a14:imgLayer r:embed="rId11">
                        <a14:imgEffect>
                          <a14:backgroundRemoval t="10000" b="90000" l="26425" r="75460">
                            <a14:foregroundMark x1="45167" y1="77250" x2="49667" y2="76875"/>
                            <a14:backgroundMark x1="48955" y1="78612" x2="56667" y2="80875"/>
                            <a14:backgroundMark x1="41333" y1="76375" x2="45075" y2="77473"/>
                            <a14:backgroundMark x1="56667" y1="80875" x2="55750" y2="82500"/>
                          </a14:backgroundRemoval>
                        </a14:imgEffect>
                      </a14:imgLayer>
                    </a14:imgProps>
                  </a:ext>
                  <a:ext uri="{28A0092B-C50C-407E-A947-70E740481C1C}">
                    <a14:useLocalDpi xmlns:a14="http://schemas.microsoft.com/office/drawing/2010/main" val="0"/>
                  </a:ext>
                </a:extLst>
              </a:blip>
              <a:srcRect l="20296" r="18410"/>
              <a:stretch/>
            </p:blipFill>
            <p:spPr>
              <a:xfrm>
                <a:off x="3600385" y="1774190"/>
                <a:ext cx="1923889" cy="2092523"/>
              </a:xfrm>
              <a:prstGeom prst="rect">
                <a:avLst/>
              </a:prstGeom>
            </p:spPr>
          </p:pic>
          <p:pic>
            <p:nvPicPr>
              <p:cNvPr id="28" name="Picture 27" descr="Meteodyn - Ikumbi Solutions">
                <a:extLst>
                  <a:ext uri="{FF2B5EF4-FFF2-40B4-BE49-F238E27FC236}">
                    <a16:creationId xmlns:a16="http://schemas.microsoft.com/office/drawing/2014/main" id="{08E8C4B9-B1E8-4A00-8DDF-C6529887C33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8395" t="34431" r="9568" b="32594"/>
              <a:stretch/>
            </p:blipFill>
            <p:spPr bwMode="auto">
              <a:xfrm>
                <a:off x="3565900" y="4671332"/>
                <a:ext cx="2083386" cy="65656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9">
                <a:extLst>
                  <a:ext uri="{FF2B5EF4-FFF2-40B4-BE49-F238E27FC236}">
                    <a16:creationId xmlns:a16="http://schemas.microsoft.com/office/drawing/2014/main" id="{60BF4D1A-73C9-4997-9ABA-128A88AAB63E}"/>
                  </a:ext>
                </a:extLst>
              </p:cNvPr>
              <p:cNvSpPr txBox="1"/>
              <p:nvPr/>
            </p:nvSpPr>
            <p:spPr>
              <a:xfrm>
                <a:off x="3398586" y="1557403"/>
                <a:ext cx="235204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t>ZX300</a:t>
                </a:r>
              </a:p>
            </p:txBody>
          </p:sp>
          <p:sp>
            <p:nvSpPr>
              <p:cNvPr id="30" name="TextBox 33">
                <a:extLst>
                  <a:ext uri="{FF2B5EF4-FFF2-40B4-BE49-F238E27FC236}">
                    <a16:creationId xmlns:a16="http://schemas.microsoft.com/office/drawing/2014/main" id="{FBE9F903-A337-44F4-8299-1A94E4FC4E2D}"/>
                  </a:ext>
                </a:extLst>
              </p:cNvPr>
              <p:cNvSpPr txBox="1"/>
              <p:nvPr/>
            </p:nvSpPr>
            <p:spPr>
              <a:xfrm>
                <a:off x="3398586" y="6038284"/>
                <a:ext cx="235204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t>Meteodyn WT</a:t>
                </a:r>
              </a:p>
            </p:txBody>
          </p:sp>
        </p:grpSp>
        <p:grpSp>
          <p:nvGrpSpPr>
            <p:cNvPr id="15" name="Group 14">
              <a:extLst>
                <a:ext uri="{FF2B5EF4-FFF2-40B4-BE49-F238E27FC236}">
                  <a16:creationId xmlns:a16="http://schemas.microsoft.com/office/drawing/2014/main" id="{3D5F93A9-8C4A-4476-AD51-D5D100B8850E}"/>
                </a:ext>
              </a:extLst>
            </p:cNvPr>
            <p:cNvGrpSpPr/>
            <p:nvPr/>
          </p:nvGrpSpPr>
          <p:grpSpPr>
            <a:xfrm>
              <a:off x="8379958" y="1731108"/>
              <a:ext cx="2593372" cy="4807860"/>
              <a:chOff x="5841489" y="1584204"/>
              <a:chExt cx="2593372" cy="4807860"/>
            </a:xfrm>
          </p:grpSpPr>
          <p:sp>
            <p:nvSpPr>
              <p:cNvPr id="19" name="Rectangle 18">
                <a:extLst>
                  <a:ext uri="{FF2B5EF4-FFF2-40B4-BE49-F238E27FC236}">
                    <a16:creationId xmlns:a16="http://schemas.microsoft.com/office/drawing/2014/main" id="{562BB7CA-E1FB-4FB1-9E32-8473CB83E0D3}"/>
                  </a:ext>
                </a:extLst>
              </p:cNvPr>
              <p:cNvSpPr/>
              <p:nvPr/>
            </p:nvSpPr>
            <p:spPr>
              <a:xfrm>
                <a:off x="5920773" y="1853565"/>
                <a:ext cx="2352040" cy="205232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0" name="Rectangle 19">
                <a:extLst>
                  <a:ext uri="{FF2B5EF4-FFF2-40B4-BE49-F238E27FC236}">
                    <a16:creationId xmlns:a16="http://schemas.microsoft.com/office/drawing/2014/main" id="{698ED609-816D-488E-B9E9-672FD4B9A3A2}"/>
                  </a:ext>
                </a:extLst>
              </p:cNvPr>
              <p:cNvSpPr/>
              <p:nvPr/>
            </p:nvSpPr>
            <p:spPr>
              <a:xfrm>
                <a:off x="5920773" y="4040822"/>
                <a:ext cx="2352040" cy="205232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1" name="Picture 20" descr="A close up of electronics&#10;&#10;Description automatically generated">
                <a:extLst>
                  <a:ext uri="{FF2B5EF4-FFF2-40B4-BE49-F238E27FC236}">
                    <a16:creationId xmlns:a16="http://schemas.microsoft.com/office/drawing/2014/main" id="{3D1E9866-7B16-4470-A22F-2D7F8160F09A}"/>
                  </a:ext>
                </a:extLst>
              </p:cNvPr>
              <p:cNvPicPr>
                <a:picLocks noChangeAspect="1"/>
              </p:cNvPicPr>
              <p:nvPr/>
            </p:nvPicPr>
            <p:blipFill rotWithShape="1">
              <a:blip r:embed="rId13">
                <a:extLst>
                  <a:ext uri="{BEBA8EAE-BF5A-486C-A8C5-ECC9F3942E4B}">
                    <a14:imgProps xmlns:a14="http://schemas.microsoft.com/office/drawing/2010/main">
                      <a14:imgLayer r:embed="rId14">
                        <a14:imgEffect>
                          <a14:backgroundRemoval t="6000" b="95250" l="25000" r="88167">
                            <a14:foregroundMark x1="43167" y1="76750" x2="48167" y2="83750"/>
                            <a14:foregroundMark x1="44167" y1="91000" x2="57667" y2="89750"/>
                            <a14:foregroundMark x1="47167" y1="95000" x2="52667" y2="95250"/>
                            <a14:foregroundMark x1="62333" y1="66000" x2="76167" y2="58000"/>
                            <a14:foregroundMark x1="63000" y1="74250" x2="63500" y2="75250"/>
                            <a14:foregroundMark x1="64667" y1="82750" x2="69333" y2="79000"/>
                            <a14:foregroundMark x1="53667" y1="8000" x2="72000" y2="26000"/>
                            <a14:foregroundMark x1="83833" y1="33500" x2="64000" y2="16250"/>
                            <a14:foregroundMark x1="64000" y1="16250" x2="58667" y2="7000"/>
                            <a14:foregroundMark x1="69667" y1="18500" x2="59333" y2="8750"/>
                            <a14:foregroundMark x1="57500" y1="6000" x2="51500" y2="9750"/>
                            <a14:foregroundMark x1="53167" y1="7000" x2="85311" y2="31797"/>
                            <a14:backgroundMark x1="87500" y1="32750" x2="87500" y2="32750"/>
                            <a14:backgroundMark x1="87833" y1="34250" x2="87833" y2="34250"/>
                            <a14:backgroundMark x1="87833" y1="34250" x2="87833" y2="30250"/>
                            <a14:backgroundMark x1="88833" y1="36250" x2="85167" y2="26500"/>
                            <a14:backgroundMark x1="86833" y1="30000" x2="85333" y2="27750"/>
                            <a14:backgroundMark x1="88000" y1="37250" x2="83167" y2="24500"/>
                          </a14:backgroundRemoval>
                        </a14:imgEffect>
                      </a14:imgLayer>
                    </a14:imgProps>
                  </a:ext>
                  <a:ext uri="{28A0092B-C50C-407E-A947-70E740481C1C}">
                    <a14:useLocalDpi xmlns:a14="http://schemas.microsoft.com/office/drawing/2010/main" val="0"/>
                  </a:ext>
                </a:extLst>
              </a:blip>
              <a:srcRect l="17682" r="7706"/>
              <a:stretch/>
            </p:blipFill>
            <p:spPr>
              <a:xfrm>
                <a:off x="6226746" y="2149756"/>
                <a:ext cx="1649569" cy="1473907"/>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ACF03B4C-F985-45D1-AC99-933B76C44C4E}"/>
                  </a:ext>
                </a:extLst>
              </p:cNvPr>
              <p:cNvPicPr>
                <a:picLocks noChangeAspect="1"/>
              </p:cNvPicPr>
              <p:nvPr/>
            </p:nvPicPr>
            <p:blipFill rotWithShape="1">
              <a:blip r:embed="rId15">
                <a:extLst>
                  <a:ext uri="{BEBA8EAE-BF5A-486C-A8C5-ECC9F3942E4B}">
                    <a14:imgProps xmlns:a14="http://schemas.microsoft.com/office/drawing/2010/main">
                      <a14:imgLayer r:embed="rId16">
                        <a14:imgEffect>
                          <a14:backgroundRemoval t="10000" b="90000" l="10000" r="90000">
                            <a14:foregroundMark x1="35107" y1="55610" x2="35632" y2="54146"/>
                            <a14:foregroundMark x1="27586" y1="76585" x2="35107" y2="55610"/>
                            <a14:foregroundMark x1="50374" y1="54868" x2="55556" y2="55122"/>
                            <a14:foregroundMark x1="35632" y1="54146" x2="43804" y2="54547"/>
                            <a14:foregroundMark x1="55556" y1="55122" x2="71648" y2="71707"/>
                            <a14:foregroundMark x1="71648" y1="71707" x2="51341" y2="76585"/>
                            <a14:foregroundMark x1="51341" y1="76585" x2="28352" y2="73659"/>
                            <a14:foregroundMark x1="45546" y1="56585" x2="45977" y2="57073"/>
                            <a14:foregroundMark x1="44253" y1="55122" x2="45546" y2="56585"/>
                            <a14:foregroundMark x1="43822" y1="54634" x2="44253" y2="55122"/>
                            <a14:foregroundMark x1="43391" y1="54146" x2="43822" y2="54634"/>
                            <a14:foregroundMark x1="42960" y1="53659" x2="43391" y2="54146"/>
                            <a14:foregroundMark x1="42529" y1="53171" x2="42960" y2="53659"/>
                            <a14:foregroundMark x1="53334" y1="54146" x2="54406" y2="53171"/>
                            <a14:foregroundMark x1="52798" y1="54634" x2="53334" y2="54146"/>
                            <a14:foregroundMark x1="52261" y1="55122" x2="52798" y2="54634"/>
                            <a14:foregroundMark x1="50652" y1="56585" x2="52261" y2="55122"/>
                            <a14:foregroundMark x1="49042" y1="58049" x2="50652" y2="56585"/>
                            <a14:foregroundMark x1="34962" y1="54146" x2="35249" y2="53659"/>
                            <a14:foregroundMark x1="34439" y1="55035" x2="34962" y2="54146"/>
                            <a14:foregroundMark x1="34022" y1="56244" x2="47126" y2="57561"/>
                            <a14:foregroundMark x1="34921" y1="54146" x2="36015" y2="53171"/>
                            <a14:foregroundMark x1="34667" y1="54372" x2="34921" y2="54146"/>
                            <a14:foregroundMark x1="46534" y1="56585" x2="47289" y2="57399"/>
                            <a14:foregroundMark x1="45176" y1="55122" x2="46534" y2="56585"/>
                            <a14:foregroundMark x1="44723" y1="54634" x2="45176" y2="55122"/>
                            <a14:foregroundMark x1="44270" y1="54146" x2="44723" y2="54634"/>
                            <a14:foregroundMark x1="43818" y1="53659" x2="44270" y2="54146"/>
                            <a14:foregroundMark x1="43365" y1="53171" x2="43818" y2="53659"/>
                            <a14:foregroundMark x1="42912" y1="52683" x2="43365" y2="53171"/>
                            <a14:foregroundMark x1="32567" y1="56098" x2="32567" y2="56098"/>
                            <a14:foregroundMark x1="33333" y1="55122" x2="33333" y2="55122"/>
                            <a14:foregroundMark x1="35249" y1="53659" x2="35249" y2="53659"/>
                            <a14:foregroundMark x1="34100" y1="54634" x2="34100" y2="54634"/>
                            <a14:foregroundMark x1="32950" y1="55610" x2="32950" y2="55610"/>
                            <a14:foregroundMark x1="32567" y1="56098" x2="32567" y2="56098"/>
                            <a14:foregroundMark x1="32184" y1="55610" x2="32184" y2="55610"/>
                            <a14:foregroundMark x1="33333" y1="54634" x2="33333" y2="54634"/>
                            <a14:foregroundMark x1="34483" y1="54146" x2="34866" y2="53659"/>
                            <a14:foregroundMark x1="35249" y1="53171" x2="35249" y2="53171"/>
                            <a14:foregroundMark x1="34483" y1="54146" x2="34483" y2="54634"/>
                            <a14:foregroundMark x1="33716" y1="55122" x2="33716" y2="55122"/>
                            <a14:foregroundMark x1="32567" y1="56098" x2="32567" y2="56098"/>
                            <a14:foregroundMark x1="32184" y1="56585" x2="32184" y2="56585"/>
                            <a14:foregroundMark x1="32184" y1="56098" x2="32950" y2="55610"/>
                            <a14:foregroundMark x1="33333" y1="55610" x2="34100" y2="55122"/>
                            <a14:foregroundMark x1="34866" y1="54634" x2="34866" y2="54634"/>
                            <a14:foregroundMark x1="36015" y1="52683" x2="36015" y2="52683"/>
                            <a14:foregroundMark x1="45977" y1="56585" x2="45977" y2="56585"/>
                            <a14:backgroundMark x1="48659" y1="54146" x2="48659" y2="54146"/>
                            <a14:backgroundMark x1="45594" y1="55122" x2="45594" y2="55122"/>
                            <a14:backgroundMark x1="44061" y1="53171" x2="44061" y2="53171"/>
                            <a14:backgroundMark x1="43295" y1="52683" x2="43295" y2="52683"/>
                            <a14:backgroundMark x1="44828" y1="54634" x2="44828" y2="54634"/>
                            <a14:backgroundMark x1="47126" y1="56585" x2="47126" y2="56585"/>
                            <a14:backgroundMark x1="50192" y1="54634" x2="50192" y2="54634"/>
                            <a14:backgroundMark x1="47510" y1="57073" x2="47126" y2="57073"/>
                            <a14:backgroundMark x1="44061" y1="53659" x2="44061" y2="53659"/>
                            <a14:backgroundMark x1="44828" y1="53659" x2="44828" y2="53659"/>
                            <a14:backgroundMark x1="35158" y1="52782" x2="35249" y2="52683"/>
                            <a14:backgroundMark x1="33229" y1="54887" x2="33461" y2="54634"/>
                            <a14:backgroundMark x1="31801" y1="55610" x2="31801" y2="55610"/>
                            <a14:backgroundMark x1="32567" y1="54146" x2="32567" y2="54146"/>
                            <a14:backgroundMark x1="34100" y1="53171" x2="34100" y2="53171"/>
                            <a14:backgroundMark x1="35632" y1="52195" x2="35632" y2="52195"/>
                            <a14:backgroundMark x1="46360" y1="56585" x2="46360" y2="56585"/>
                          </a14:backgroundRemoval>
                        </a14:imgEffect>
                      </a14:imgLayer>
                    </a14:imgProps>
                  </a:ext>
                  <a:ext uri="{28A0092B-C50C-407E-A947-70E740481C1C}">
                    <a14:useLocalDpi xmlns:a14="http://schemas.microsoft.com/office/drawing/2010/main" val="0"/>
                  </a:ext>
                </a:extLst>
              </a:blip>
              <a:srcRect l="22812" t="17063" r="22812" b="15050"/>
              <a:stretch/>
            </p:blipFill>
            <p:spPr>
              <a:xfrm>
                <a:off x="6499256" y="4488028"/>
                <a:ext cx="1195073" cy="1171877"/>
              </a:xfrm>
              <a:prstGeom prst="rect">
                <a:avLst/>
              </a:prstGeom>
            </p:spPr>
          </p:pic>
          <p:sp>
            <p:nvSpPr>
              <p:cNvPr id="23" name="TextBox 30">
                <a:extLst>
                  <a:ext uri="{FF2B5EF4-FFF2-40B4-BE49-F238E27FC236}">
                    <a16:creationId xmlns:a16="http://schemas.microsoft.com/office/drawing/2014/main" id="{55179C92-CA81-4415-85EF-E3197BF59AF8}"/>
                  </a:ext>
                </a:extLst>
              </p:cNvPr>
              <p:cNvSpPr txBox="1"/>
              <p:nvPr/>
            </p:nvSpPr>
            <p:spPr>
              <a:xfrm>
                <a:off x="5920773" y="1584204"/>
                <a:ext cx="235204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t>WindCube</a:t>
                </a:r>
              </a:p>
            </p:txBody>
          </p:sp>
          <p:sp>
            <p:nvSpPr>
              <p:cNvPr id="24" name="TextBox 34">
                <a:extLst>
                  <a:ext uri="{FF2B5EF4-FFF2-40B4-BE49-F238E27FC236}">
                    <a16:creationId xmlns:a16="http://schemas.microsoft.com/office/drawing/2014/main" id="{D699FB7C-CCD2-4210-8E31-0334E3BECE84}"/>
                  </a:ext>
                </a:extLst>
              </p:cNvPr>
              <p:cNvSpPr txBox="1"/>
              <p:nvPr/>
            </p:nvSpPr>
            <p:spPr>
              <a:xfrm>
                <a:off x="5841489" y="6053510"/>
                <a:ext cx="259337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t>Flow Complexity Recognition</a:t>
                </a:r>
              </a:p>
            </p:txBody>
          </p:sp>
        </p:grpSp>
        <p:sp>
          <p:nvSpPr>
            <p:cNvPr id="16" name="TextBox 20">
              <a:extLst>
                <a:ext uri="{FF2B5EF4-FFF2-40B4-BE49-F238E27FC236}">
                  <a16:creationId xmlns:a16="http://schemas.microsoft.com/office/drawing/2014/main" id="{192FFC64-3F8C-479E-961B-E1D3665A1515}"/>
                </a:ext>
              </a:extLst>
            </p:cNvPr>
            <p:cNvSpPr txBox="1"/>
            <p:nvPr/>
          </p:nvSpPr>
          <p:spPr>
            <a:xfrm>
              <a:off x="3695119" y="3696818"/>
              <a:ext cx="187141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26 sites</a:t>
              </a:r>
            </a:p>
          </p:txBody>
        </p:sp>
        <p:sp>
          <p:nvSpPr>
            <p:cNvPr id="17" name="TextBox 36">
              <a:extLst>
                <a:ext uri="{FF2B5EF4-FFF2-40B4-BE49-F238E27FC236}">
                  <a16:creationId xmlns:a16="http://schemas.microsoft.com/office/drawing/2014/main" id="{53ED66A7-2CB6-4AEA-B078-EEF91EA499BA}"/>
                </a:ext>
              </a:extLst>
            </p:cNvPr>
            <p:cNvSpPr txBox="1"/>
            <p:nvPr/>
          </p:nvSpPr>
          <p:spPr>
            <a:xfrm>
              <a:off x="8637044" y="3718785"/>
              <a:ext cx="187141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6 sites</a:t>
              </a:r>
            </a:p>
          </p:txBody>
        </p:sp>
        <p:sp>
          <p:nvSpPr>
            <p:cNvPr id="18" name="TextBox 38">
              <a:extLst>
                <a:ext uri="{FF2B5EF4-FFF2-40B4-BE49-F238E27FC236}">
                  <a16:creationId xmlns:a16="http://schemas.microsoft.com/office/drawing/2014/main" id="{256FF974-C809-4F8F-A913-30CD1FB11429}"/>
                </a:ext>
              </a:extLst>
            </p:cNvPr>
            <p:cNvSpPr txBox="1"/>
            <p:nvPr/>
          </p:nvSpPr>
          <p:spPr>
            <a:xfrm>
              <a:off x="6209969" y="3697013"/>
              <a:ext cx="187141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11 sites</a:t>
              </a:r>
            </a:p>
          </p:txBody>
        </p:sp>
      </p:grpSp>
    </p:spTree>
    <p:extLst>
      <p:ext uri="{BB962C8B-B14F-4D97-AF65-F5344CB8AC3E}">
        <p14:creationId xmlns:p14="http://schemas.microsoft.com/office/powerpoint/2010/main" val="31117414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5</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itle 1">
            <a:extLst>
              <a:ext uri="{FF2B5EF4-FFF2-40B4-BE49-F238E27FC236}">
                <a16:creationId xmlns:a16="http://schemas.microsoft.com/office/drawing/2014/main" id="{2EFF8A64-12E1-4CAD-914F-9116D3E6045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Summary of 2020 Research</a:t>
            </a:r>
          </a:p>
        </p:txBody>
      </p:sp>
      <p:sp>
        <p:nvSpPr>
          <p:cNvPr id="11" name="Rectangle 10">
            <a:extLst>
              <a:ext uri="{FF2B5EF4-FFF2-40B4-BE49-F238E27FC236}">
                <a16:creationId xmlns:a16="http://schemas.microsoft.com/office/drawing/2014/main" id="{80F6F4D6-2DFF-4F0E-842A-645F6E9A557D}"/>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grpSp>
        <p:nvGrpSpPr>
          <p:cNvPr id="4" name="Group 3">
            <a:extLst>
              <a:ext uri="{FF2B5EF4-FFF2-40B4-BE49-F238E27FC236}">
                <a16:creationId xmlns:a16="http://schemas.microsoft.com/office/drawing/2014/main" id="{5D2695BA-B63C-426A-81FC-72D6165D813D}"/>
              </a:ext>
            </a:extLst>
          </p:cNvPr>
          <p:cNvGrpSpPr/>
          <p:nvPr/>
        </p:nvGrpSpPr>
        <p:grpSpPr>
          <a:xfrm>
            <a:off x="609600" y="1735618"/>
            <a:ext cx="10972800" cy="4680000"/>
            <a:chOff x="609600" y="1735618"/>
            <a:chExt cx="10972800" cy="4680000"/>
          </a:xfrm>
        </p:grpSpPr>
        <p:pic>
          <p:nvPicPr>
            <p:cNvPr id="47" name="Picture 46">
              <a:extLst>
                <a:ext uri="{FF2B5EF4-FFF2-40B4-BE49-F238E27FC236}">
                  <a16:creationId xmlns:a16="http://schemas.microsoft.com/office/drawing/2014/main" id="{244131C6-508E-40F0-B974-1523565E99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 y="1735618"/>
              <a:ext cx="5849999" cy="4680000"/>
            </a:xfrm>
            <a:prstGeom prst="rect">
              <a:avLst/>
            </a:prstGeom>
          </p:spPr>
        </p:pic>
        <p:grpSp>
          <p:nvGrpSpPr>
            <p:cNvPr id="2" name="Group 1">
              <a:extLst>
                <a:ext uri="{FF2B5EF4-FFF2-40B4-BE49-F238E27FC236}">
                  <a16:creationId xmlns:a16="http://schemas.microsoft.com/office/drawing/2014/main" id="{75A4734E-A7C0-44F8-B409-82E46B662CF9}"/>
                </a:ext>
              </a:extLst>
            </p:cNvPr>
            <p:cNvGrpSpPr/>
            <p:nvPr/>
          </p:nvGrpSpPr>
          <p:grpSpPr>
            <a:xfrm>
              <a:off x="6613232" y="1735618"/>
              <a:ext cx="4969168" cy="4636300"/>
              <a:chOff x="6613232" y="1735618"/>
              <a:chExt cx="4969168" cy="4636300"/>
            </a:xfrm>
          </p:grpSpPr>
          <p:sp>
            <p:nvSpPr>
              <p:cNvPr id="48" name="TextBox 1">
                <a:extLst>
                  <a:ext uri="{FF2B5EF4-FFF2-40B4-BE49-F238E27FC236}">
                    <a16:creationId xmlns:a16="http://schemas.microsoft.com/office/drawing/2014/main" id="{BD747656-C5F3-4114-A292-1442E4834CA7}"/>
                  </a:ext>
                </a:extLst>
              </p:cNvPr>
              <p:cNvSpPr txBox="1"/>
              <p:nvPr/>
            </p:nvSpPr>
            <p:spPr>
              <a:xfrm>
                <a:off x="6613232" y="1735618"/>
                <a:ext cx="4969168" cy="3785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000" dirty="0"/>
                  <a:t>The average slopes for all three techniques are within ±1% of unity</a:t>
                </a:r>
              </a:p>
              <a:p>
                <a:pPr algn="just"/>
                <a:endParaRPr lang="en-US" sz="2000" dirty="0"/>
              </a:p>
              <a:p>
                <a:pPr algn="just"/>
                <a:endParaRPr lang="en-US" sz="2000" dirty="0"/>
              </a:p>
              <a:p>
                <a:pPr algn="just"/>
                <a:endParaRPr lang="en-US" sz="2000" dirty="0"/>
              </a:p>
              <a:p>
                <a:pPr marL="285750" indent="-285750" algn="just">
                  <a:buFont typeface="Arial" panose="020B0604020202020204" pitchFamily="34" charset="0"/>
                  <a:buChar char="•"/>
                </a:pPr>
                <a:endParaRPr lang="en-US" sz="2000" dirty="0"/>
              </a:p>
              <a:p>
                <a:pPr algn="just"/>
                <a:endParaRPr lang="en-US" sz="2000" dirty="0"/>
              </a:p>
              <a:p>
                <a:pPr algn="just"/>
                <a:endParaRPr lang="en-US" sz="2000" dirty="0"/>
              </a:p>
              <a:p>
                <a:pPr marL="285750" indent="-285750" algn="just">
                  <a:buFont typeface="Arial" panose="020B0604020202020204" pitchFamily="34" charset="0"/>
                  <a:buChar char="•"/>
                </a:pPr>
                <a:r>
                  <a:rPr lang="en-US" sz="2000" dirty="0"/>
                  <a:t>The standard deviations of the slopes are reduced in all three techniques: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endParaRPr lang="en-US" sz="2000" dirty="0"/>
              </a:p>
            </p:txBody>
          </p:sp>
          <p:pic>
            <p:nvPicPr>
              <p:cNvPr id="49" name="table">
                <a:extLst>
                  <a:ext uri="{FF2B5EF4-FFF2-40B4-BE49-F238E27FC236}">
                    <a16:creationId xmlns:a16="http://schemas.microsoft.com/office/drawing/2014/main" id="{128CDBF7-FD76-4409-B796-9D7AE79A68B8}"/>
                  </a:ext>
                </a:extLst>
              </p:cNvPr>
              <p:cNvPicPr>
                <a:picLocks noChangeAspect="1"/>
              </p:cNvPicPr>
              <p:nvPr/>
            </p:nvPicPr>
            <p:blipFill>
              <a:blip r:embed="rId4"/>
              <a:stretch>
                <a:fillRect/>
              </a:stretch>
            </p:blipFill>
            <p:spPr>
              <a:xfrm>
                <a:off x="7057681" y="2487476"/>
                <a:ext cx="3976742" cy="1440000"/>
              </a:xfrm>
              <a:prstGeom prst="rect">
                <a:avLst/>
              </a:prstGeom>
            </p:spPr>
          </p:pic>
          <p:pic>
            <p:nvPicPr>
              <p:cNvPr id="50" name="table">
                <a:extLst>
                  <a:ext uri="{FF2B5EF4-FFF2-40B4-BE49-F238E27FC236}">
                    <a16:creationId xmlns:a16="http://schemas.microsoft.com/office/drawing/2014/main" id="{5C8BFF83-A398-4F5E-A61E-EE899B276D5E}"/>
                  </a:ext>
                </a:extLst>
              </p:cNvPr>
              <p:cNvPicPr>
                <a:picLocks noChangeAspect="1"/>
              </p:cNvPicPr>
              <p:nvPr/>
            </p:nvPicPr>
            <p:blipFill>
              <a:blip r:embed="rId5"/>
              <a:stretch>
                <a:fillRect/>
              </a:stretch>
            </p:blipFill>
            <p:spPr>
              <a:xfrm>
                <a:off x="7057680" y="4931918"/>
                <a:ext cx="3976742" cy="1440000"/>
              </a:xfrm>
              <a:prstGeom prst="rect">
                <a:avLst/>
              </a:prstGeom>
            </p:spPr>
          </p:pic>
        </p:grpSp>
      </p:grpSp>
    </p:spTree>
    <p:extLst>
      <p:ext uri="{BB962C8B-B14F-4D97-AF65-F5344CB8AC3E}">
        <p14:creationId xmlns:p14="http://schemas.microsoft.com/office/powerpoint/2010/main" val="24749342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6</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itle 1">
            <a:extLst>
              <a:ext uri="{FF2B5EF4-FFF2-40B4-BE49-F238E27FC236}">
                <a16:creationId xmlns:a16="http://schemas.microsoft.com/office/drawing/2014/main" id="{2EFF8A64-12E1-4CAD-914F-9116D3E6045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Impacts of 2020 Research</a:t>
            </a:r>
          </a:p>
        </p:txBody>
      </p:sp>
      <p:sp>
        <p:nvSpPr>
          <p:cNvPr id="11" name="Rectangle 10">
            <a:extLst>
              <a:ext uri="{FF2B5EF4-FFF2-40B4-BE49-F238E27FC236}">
                <a16:creationId xmlns:a16="http://schemas.microsoft.com/office/drawing/2014/main" id="{80F6F4D6-2DFF-4F0E-842A-645F6E9A557D}"/>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sp>
        <p:nvSpPr>
          <p:cNvPr id="12" name="Text Placeholder 3">
            <a:extLst>
              <a:ext uri="{FF2B5EF4-FFF2-40B4-BE49-F238E27FC236}">
                <a16:creationId xmlns:a16="http://schemas.microsoft.com/office/drawing/2014/main" id="{B342ADC5-DC9B-4BF2-A1A6-F386CD21F9E1}"/>
              </a:ext>
            </a:extLst>
          </p:cNvPr>
          <p:cNvSpPr>
            <a:spLocks noGrp="1"/>
          </p:cNvSpPr>
          <p:nvPr>
            <p:ph type="body" sz="quarter" idx="11"/>
          </p:nvPr>
        </p:nvSpPr>
        <p:spPr>
          <a:xfrm>
            <a:off x="384130" y="1381588"/>
            <a:ext cx="9990153" cy="5224311"/>
          </a:xfrm>
        </p:spPr>
        <p:txBody>
          <a:bodyPr>
            <a:normAutofit/>
          </a:bodyPr>
          <a:lstStyle/>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Big impact.</a:t>
            </a:r>
          </a:p>
          <a:p>
            <a:pPr marL="342900" lvl="0" indent="-342900">
              <a:buFont typeface="Arial" panose="020B0604020202020204" pitchFamily="34" charset="0"/>
              <a:buChar char="•"/>
            </a:pPr>
            <a:endParaRPr lang="en-GB" sz="2400" dirty="0"/>
          </a:p>
          <a:p>
            <a:pPr marL="342900" lvl="0" indent="-342900">
              <a:buFont typeface="Arial" panose="020B0604020202020204" pitchFamily="34" charset="0"/>
              <a:buChar char="•"/>
            </a:pPr>
            <a:r>
              <a:rPr lang="en-US" sz="2400" dirty="0"/>
              <a:t>Better results for existing techniques than generally known.</a:t>
            </a:r>
            <a:endParaRPr lang="en-GB" sz="2400" dirty="0"/>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Pushing forward acceptance of CFC techniques.</a:t>
            </a:r>
            <a:endParaRPr lang="en-GB" sz="2400" dirty="0"/>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Broad activity in industry from RSD OEMs, CFD companies, IEs.</a:t>
            </a:r>
            <a:endParaRPr lang="en-GB" sz="2400" dirty="0"/>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New momentum for RSD use on complex sites from developers.</a:t>
            </a:r>
            <a:endParaRPr lang="en-GB" sz="2400" dirty="0"/>
          </a:p>
        </p:txBody>
      </p:sp>
    </p:spTree>
    <p:extLst>
      <p:ext uri="{BB962C8B-B14F-4D97-AF65-F5344CB8AC3E}">
        <p14:creationId xmlns:p14="http://schemas.microsoft.com/office/powerpoint/2010/main" val="36020285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7</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itle 1">
            <a:extLst>
              <a:ext uri="{FF2B5EF4-FFF2-40B4-BE49-F238E27FC236}">
                <a16:creationId xmlns:a16="http://schemas.microsoft.com/office/drawing/2014/main" id="{2EFF8A64-12E1-4CAD-914F-9116D3E6045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2021 Scientific Focus – Terrain Definitions</a:t>
            </a:r>
          </a:p>
        </p:txBody>
      </p:sp>
      <p:sp>
        <p:nvSpPr>
          <p:cNvPr id="11" name="Rectangle 10">
            <a:extLst>
              <a:ext uri="{FF2B5EF4-FFF2-40B4-BE49-F238E27FC236}">
                <a16:creationId xmlns:a16="http://schemas.microsoft.com/office/drawing/2014/main" id="{80F6F4D6-2DFF-4F0E-842A-645F6E9A557D}"/>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grpSp>
        <p:nvGrpSpPr>
          <p:cNvPr id="6" name="Group 5">
            <a:extLst>
              <a:ext uri="{FF2B5EF4-FFF2-40B4-BE49-F238E27FC236}">
                <a16:creationId xmlns:a16="http://schemas.microsoft.com/office/drawing/2014/main" id="{FD69E143-80CA-4018-9409-491BC790D4BC}"/>
              </a:ext>
            </a:extLst>
          </p:cNvPr>
          <p:cNvGrpSpPr>
            <a:grpSpLocks noChangeAspect="1"/>
          </p:cNvGrpSpPr>
          <p:nvPr/>
        </p:nvGrpSpPr>
        <p:grpSpPr>
          <a:xfrm>
            <a:off x="1464694" y="1557000"/>
            <a:ext cx="9323571" cy="3744000"/>
            <a:chOff x="397836" y="1414300"/>
            <a:chExt cx="11385536" cy="4572009"/>
          </a:xfrm>
        </p:grpSpPr>
        <p:pic>
          <p:nvPicPr>
            <p:cNvPr id="12" name="Picture 11">
              <a:extLst>
                <a:ext uri="{FF2B5EF4-FFF2-40B4-BE49-F238E27FC236}">
                  <a16:creationId xmlns:a16="http://schemas.microsoft.com/office/drawing/2014/main" id="{02AA50F5-4D27-45F6-9B11-E1BD01C4DD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96961" y="1414300"/>
              <a:ext cx="5486411" cy="4572009"/>
            </a:xfrm>
            <a:prstGeom prst="rect">
              <a:avLst/>
            </a:prstGeom>
          </p:spPr>
        </p:pic>
        <p:pic>
          <p:nvPicPr>
            <p:cNvPr id="13" name="Picture 12">
              <a:extLst>
                <a:ext uri="{FF2B5EF4-FFF2-40B4-BE49-F238E27FC236}">
                  <a16:creationId xmlns:a16="http://schemas.microsoft.com/office/drawing/2014/main" id="{BAEFD361-11F6-427A-9D89-31DC22E667D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97836" y="1414300"/>
              <a:ext cx="5486411" cy="4572009"/>
            </a:xfrm>
            <a:prstGeom prst="rect">
              <a:avLst/>
            </a:prstGeom>
          </p:spPr>
        </p:pic>
      </p:grpSp>
      <p:sp>
        <p:nvSpPr>
          <p:cNvPr id="14" name="Text Placeholder 3">
            <a:extLst>
              <a:ext uri="{FF2B5EF4-FFF2-40B4-BE49-F238E27FC236}">
                <a16:creationId xmlns:a16="http://schemas.microsoft.com/office/drawing/2014/main" id="{5CE2D2B4-C02A-422A-BDB0-AD03D6BA0A9F}"/>
              </a:ext>
            </a:extLst>
          </p:cNvPr>
          <p:cNvSpPr>
            <a:spLocks noGrp="1"/>
          </p:cNvSpPr>
          <p:nvPr>
            <p:ph type="body" sz="quarter" idx="11"/>
          </p:nvPr>
        </p:nvSpPr>
        <p:spPr>
          <a:xfrm>
            <a:off x="384130" y="5307923"/>
            <a:ext cx="10224835" cy="1376899"/>
          </a:xfrm>
        </p:spPr>
        <p:txBody>
          <a:bodyPr>
            <a:normAutofit fontScale="92500"/>
          </a:bodyPr>
          <a:lstStyle/>
          <a:p>
            <a:pPr marL="342900" indent="-342900">
              <a:buFont typeface="Arial" panose="020B0604020202020204" pitchFamily="34" charset="0"/>
              <a:buChar char="•"/>
            </a:pPr>
            <a:r>
              <a:rPr lang="en-US" sz="2400" dirty="0"/>
              <a:t>These terrain categorizations do not cover the same parameter space.</a:t>
            </a:r>
          </a:p>
          <a:p>
            <a:pPr marL="342900" indent="-342900">
              <a:buFont typeface="Arial" panose="020B0604020202020204" pitchFamily="34" charset="0"/>
              <a:buChar char="•"/>
            </a:pPr>
            <a:r>
              <a:rPr lang="en-US" sz="2400" dirty="0"/>
              <a:t>Each OEM / developer / modeler (etc.) has a different method to classify terrain. </a:t>
            </a:r>
          </a:p>
          <a:p>
            <a:pPr marL="342900" indent="-342900">
              <a:buFont typeface="Arial" panose="020B0604020202020204" pitchFamily="34" charset="0"/>
              <a:buChar char="•"/>
            </a:pPr>
            <a:r>
              <a:rPr lang="en-US" sz="2400" b="1" dirty="0"/>
              <a:t>There is a need for a generalized method to classify terrain complexity.</a:t>
            </a:r>
          </a:p>
        </p:txBody>
      </p:sp>
    </p:spTree>
    <p:extLst>
      <p:ext uri="{BB962C8B-B14F-4D97-AF65-F5344CB8AC3E}">
        <p14:creationId xmlns:p14="http://schemas.microsoft.com/office/powerpoint/2010/main" val="9412692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8</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itle 1">
            <a:extLst>
              <a:ext uri="{FF2B5EF4-FFF2-40B4-BE49-F238E27FC236}">
                <a16:creationId xmlns:a16="http://schemas.microsoft.com/office/drawing/2014/main" id="{2EFF8A64-12E1-4CAD-914F-9116D3E6045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2021 Science Focus – Uncertainty Assessment of CFC</a:t>
            </a:r>
          </a:p>
        </p:txBody>
      </p:sp>
      <p:sp>
        <p:nvSpPr>
          <p:cNvPr id="10" name="Text Placeholder 3">
            <a:extLst>
              <a:ext uri="{FF2B5EF4-FFF2-40B4-BE49-F238E27FC236}">
                <a16:creationId xmlns:a16="http://schemas.microsoft.com/office/drawing/2014/main" id="{C0A25BB3-6AE7-43C6-B3D9-21DDEE442AA8}"/>
              </a:ext>
            </a:extLst>
          </p:cNvPr>
          <p:cNvSpPr>
            <a:spLocks noGrp="1"/>
          </p:cNvSpPr>
          <p:nvPr>
            <p:ph type="body" sz="quarter" idx="11"/>
          </p:nvPr>
        </p:nvSpPr>
        <p:spPr>
          <a:xfrm>
            <a:off x="384130" y="1031210"/>
            <a:ext cx="9990153" cy="5224311"/>
          </a:xfrm>
        </p:spPr>
        <p:txBody>
          <a:bodyPr>
            <a:normAutofit/>
          </a:bodyPr>
          <a:lstStyle/>
          <a:p>
            <a:pPr>
              <a:buClr>
                <a:schemeClr val="accent2"/>
              </a:buClr>
            </a:pPr>
            <a:endParaRPr lang="en-US" sz="2400" dirty="0"/>
          </a:p>
          <a:p>
            <a:endParaRPr lang="en-US" sz="2400" dirty="0">
              <a:solidFill>
                <a:schemeClr val="tx1"/>
              </a:solidFill>
            </a:endParaRPr>
          </a:p>
        </p:txBody>
      </p:sp>
      <p:sp>
        <p:nvSpPr>
          <p:cNvPr id="11" name="Rectangle 10">
            <a:extLst>
              <a:ext uri="{FF2B5EF4-FFF2-40B4-BE49-F238E27FC236}">
                <a16:creationId xmlns:a16="http://schemas.microsoft.com/office/drawing/2014/main" id="{80F6F4D6-2DFF-4F0E-842A-645F6E9A557D}"/>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pic>
        <p:nvPicPr>
          <p:cNvPr id="7" name="Picture 6">
            <a:extLst>
              <a:ext uri="{FF2B5EF4-FFF2-40B4-BE49-F238E27FC236}">
                <a16:creationId xmlns:a16="http://schemas.microsoft.com/office/drawing/2014/main" id="{73CB11BB-DFAB-4AF8-B3C1-01EB73A269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4130" y="1771511"/>
            <a:ext cx="8190000" cy="4680000"/>
          </a:xfrm>
          <a:prstGeom prst="rect">
            <a:avLst/>
          </a:prstGeom>
        </p:spPr>
      </p:pic>
      <p:sp>
        <p:nvSpPr>
          <p:cNvPr id="8" name="TextBox 7">
            <a:extLst>
              <a:ext uri="{FF2B5EF4-FFF2-40B4-BE49-F238E27FC236}">
                <a16:creationId xmlns:a16="http://schemas.microsoft.com/office/drawing/2014/main" id="{DA4A8055-66E4-44B0-AAC5-5B219D277B1F}"/>
              </a:ext>
            </a:extLst>
          </p:cNvPr>
          <p:cNvSpPr txBox="1"/>
          <p:nvPr/>
        </p:nvSpPr>
        <p:spPr>
          <a:xfrm>
            <a:off x="5947590" y="1531277"/>
            <a:ext cx="3098800"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t>For all three techniques, the uncertainty estimate of the CFC-corrected sites is </a:t>
            </a:r>
            <a:r>
              <a:rPr lang="en-US" i="1" dirty="0"/>
              <a:t>in between </a:t>
            </a:r>
            <a:r>
              <a:rPr lang="en-US" dirty="0"/>
              <a:t>the uncertainty estimates of the 61400-12 and the repeatability tests</a:t>
            </a:r>
          </a:p>
        </p:txBody>
      </p:sp>
      <p:sp>
        <p:nvSpPr>
          <p:cNvPr id="12" name="Text Placeholder 3">
            <a:extLst>
              <a:ext uri="{FF2B5EF4-FFF2-40B4-BE49-F238E27FC236}">
                <a16:creationId xmlns:a16="http://schemas.microsoft.com/office/drawing/2014/main" id="{951FEE50-2895-461A-B946-068310C31CB0}"/>
              </a:ext>
            </a:extLst>
          </p:cNvPr>
          <p:cNvSpPr txBox="1">
            <a:spLocks/>
          </p:cNvSpPr>
          <p:nvPr/>
        </p:nvSpPr>
        <p:spPr>
          <a:xfrm>
            <a:off x="8721969" y="3785669"/>
            <a:ext cx="3098800" cy="27633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 to take these uncertainties and refine them to truly reflect what’s being measured?</a:t>
            </a:r>
            <a:endParaRPr lang="en-GB" sz="2400" dirty="0"/>
          </a:p>
        </p:txBody>
      </p:sp>
    </p:spTree>
    <p:extLst>
      <p:ext uri="{BB962C8B-B14F-4D97-AF65-F5344CB8AC3E}">
        <p14:creationId xmlns:p14="http://schemas.microsoft.com/office/powerpoint/2010/main" val="9597215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9</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itle 1">
            <a:extLst>
              <a:ext uri="{FF2B5EF4-FFF2-40B4-BE49-F238E27FC236}">
                <a16:creationId xmlns:a16="http://schemas.microsoft.com/office/drawing/2014/main" id="{2EFF8A64-12E1-4CAD-914F-9116D3E60458}"/>
              </a:ext>
            </a:extLst>
          </p:cNvPr>
          <p:cNvSpPr>
            <a:spLocks noGrp="1"/>
          </p:cNvSpPr>
          <p:nvPr>
            <p:ph type="title"/>
          </p:nvPr>
        </p:nvSpPr>
        <p:spPr>
          <a:xfrm>
            <a:off x="-8313" y="612229"/>
            <a:ext cx="10374284" cy="362055"/>
          </a:xfrm>
        </p:spPr>
        <p:txBody>
          <a:bodyPr/>
          <a:lstStyle/>
          <a:p>
            <a:r>
              <a:rPr lang="en-US" sz="2800" dirty="0">
                <a:solidFill>
                  <a:schemeClr val="tx1"/>
                </a:solidFill>
                <a:latin typeface="+mn-lt"/>
              </a:rPr>
              <a:t>CFARS Complex Flow Science Sub-Group: </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2021 Scientific Focus – Data Driven Approach</a:t>
            </a:r>
          </a:p>
        </p:txBody>
      </p:sp>
      <p:sp>
        <p:nvSpPr>
          <p:cNvPr id="10" name="Text Placeholder 3">
            <a:extLst>
              <a:ext uri="{FF2B5EF4-FFF2-40B4-BE49-F238E27FC236}">
                <a16:creationId xmlns:a16="http://schemas.microsoft.com/office/drawing/2014/main" id="{C0A25BB3-6AE7-43C6-B3D9-21DDEE442AA8}"/>
              </a:ext>
            </a:extLst>
          </p:cNvPr>
          <p:cNvSpPr>
            <a:spLocks noGrp="1"/>
          </p:cNvSpPr>
          <p:nvPr>
            <p:ph type="body" sz="quarter" idx="11"/>
          </p:nvPr>
        </p:nvSpPr>
        <p:spPr>
          <a:xfrm>
            <a:off x="384131" y="1371600"/>
            <a:ext cx="7112860" cy="4883921"/>
          </a:xfrm>
        </p:spPr>
        <p:txBody>
          <a:bodyPr>
            <a:normAutofit/>
          </a:bodyPr>
          <a:lstStyle/>
          <a:p>
            <a:pPr>
              <a:buClr>
                <a:schemeClr val="accent2"/>
              </a:buClr>
            </a:pPr>
            <a:endParaRPr lang="en-US" sz="2400" dirty="0"/>
          </a:p>
          <a:p>
            <a:pPr marL="342900" indent="-342900">
              <a:buFont typeface="Arial" panose="020B0604020202020204" pitchFamily="34" charset="0"/>
              <a:buChar char="•"/>
            </a:pPr>
            <a:r>
              <a:rPr lang="en-US" sz="2400" dirty="0"/>
              <a:t>Use the data and combined with accepted analysis techniques, produce a robust and fair uncertainty assessment of RSD use in complex flow.</a:t>
            </a:r>
          </a:p>
          <a:p>
            <a:endParaRPr lang="en-US" sz="2400" dirty="0"/>
          </a:p>
          <a:p>
            <a:endParaRPr lang="en-US" sz="2400" dirty="0">
              <a:solidFill>
                <a:schemeClr val="tx1"/>
              </a:solidFill>
            </a:endParaRPr>
          </a:p>
        </p:txBody>
      </p:sp>
      <p:sp>
        <p:nvSpPr>
          <p:cNvPr id="11" name="Rectangle 10">
            <a:extLst>
              <a:ext uri="{FF2B5EF4-FFF2-40B4-BE49-F238E27FC236}">
                <a16:creationId xmlns:a16="http://schemas.microsoft.com/office/drawing/2014/main" id="{80F6F4D6-2DFF-4F0E-842A-645F6E9A557D}"/>
              </a:ext>
            </a:extLst>
          </p:cNvPr>
          <p:cNvSpPr/>
          <p:nvPr/>
        </p:nvSpPr>
        <p:spPr>
          <a:xfrm>
            <a:off x="4380559" y="6669623"/>
            <a:ext cx="3116431" cy="276999"/>
          </a:xfrm>
          <a:prstGeom prst="rect">
            <a:avLst/>
          </a:prstGeom>
        </p:spPr>
        <p:txBody>
          <a:bodyPr wrap="none">
            <a:spAutoFit/>
          </a:bodyPr>
          <a:lstStyle/>
          <a:p>
            <a:r>
              <a:rPr lang="en-US" sz="1200" dirty="0">
                <a:solidFill>
                  <a:schemeClr val="bg1"/>
                </a:solidFill>
              </a:rPr>
              <a:t>CFARS General Meeting, 13</a:t>
            </a:r>
            <a:r>
              <a:rPr lang="en-US" sz="1200" baseline="30000" dirty="0">
                <a:solidFill>
                  <a:schemeClr val="bg1"/>
                </a:solidFill>
              </a:rPr>
              <a:t>th</a:t>
            </a:r>
            <a:r>
              <a:rPr lang="en-US" sz="1200" dirty="0">
                <a:solidFill>
                  <a:schemeClr val="bg1"/>
                </a:solidFill>
              </a:rPr>
              <a:t> – 15</a:t>
            </a:r>
            <a:r>
              <a:rPr lang="en-US" sz="1200" baseline="30000" dirty="0">
                <a:solidFill>
                  <a:schemeClr val="bg1"/>
                </a:solidFill>
              </a:rPr>
              <a:t>th</a:t>
            </a:r>
            <a:r>
              <a:rPr lang="en-US" sz="1200" dirty="0">
                <a:solidFill>
                  <a:schemeClr val="bg1"/>
                </a:solidFill>
              </a:rPr>
              <a:t> April 2021  </a:t>
            </a:r>
          </a:p>
        </p:txBody>
      </p:sp>
      <p:pic>
        <p:nvPicPr>
          <p:cNvPr id="2" name="Picture 1">
            <a:extLst>
              <a:ext uri="{FF2B5EF4-FFF2-40B4-BE49-F238E27FC236}">
                <a16:creationId xmlns:a16="http://schemas.microsoft.com/office/drawing/2014/main" id="{DCFCFE8D-ED7D-4F14-BDCC-B51E76C31DE4}"/>
              </a:ext>
            </a:extLst>
          </p:cNvPr>
          <p:cNvPicPr>
            <a:picLocks noChangeAspect="1"/>
          </p:cNvPicPr>
          <p:nvPr/>
        </p:nvPicPr>
        <p:blipFill>
          <a:blip r:embed="rId2"/>
          <a:stretch>
            <a:fillRect/>
          </a:stretch>
        </p:blipFill>
        <p:spPr>
          <a:xfrm>
            <a:off x="465596" y="3519751"/>
            <a:ext cx="5473178" cy="3160933"/>
          </a:xfrm>
          <a:prstGeom prst="rect">
            <a:avLst/>
          </a:prstGeom>
        </p:spPr>
      </p:pic>
      <p:pic>
        <p:nvPicPr>
          <p:cNvPr id="4" name="Picture 3">
            <a:extLst>
              <a:ext uri="{FF2B5EF4-FFF2-40B4-BE49-F238E27FC236}">
                <a16:creationId xmlns:a16="http://schemas.microsoft.com/office/drawing/2014/main" id="{469274DC-D8DB-4B79-8DAE-AB7D20A670FD}"/>
              </a:ext>
            </a:extLst>
          </p:cNvPr>
          <p:cNvPicPr>
            <a:picLocks noChangeAspect="1"/>
          </p:cNvPicPr>
          <p:nvPr/>
        </p:nvPicPr>
        <p:blipFill>
          <a:blip r:embed="rId3"/>
          <a:stretch>
            <a:fillRect/>
          </a:stretch>
        </p:blipFill>
        <p:spPr>
          <a:xfrm>
            <a:off x="6796834" y="4325947"/>
            <a:ext cx="4929570" cy="2232000"/>
          </a:xfrm>
          <a:prstGeom prst="rect">
            <a:avLst/>
          </a:prstGeom>
        </p:spPr>
      </p:pic>
      <p:pic>
        <p:nvPicPr>
          <p:cNvPr id="6" name="Picture 5">
            <a:extLst>
              <a:ext uri="{FF2B5EF4-FFF2-40B4-BE49-F238E27FC236}">
                <a16:creationId xmlns:a16="http://schemas.microsoft.com/office/drawing/2014/main" id="{4BABDE23-0CCE-4DEE-94B1-60CB0C824F1D}"/>
              </a:ext>
            </a:extLst>
          </p:cNvPr>
          <p:cNvPicPr>
            <a:picLocks noChangeAspect="1"/>
          </p:cNvPicPr>
          <p:nvPr/>
        </p:nvPicPr>
        <p:blipFill>
          <a:blip r:embed="rId4"/>
          <a:stretch>
            <a:fillRect/>
          </a:stretch>
        </p:blipFill>
        <p:spPr>
          <a:xfrm>
            <a:off x="7982528" y="1064340"/>
            <a:ext cx="2558182" cy="2520000"/>
          </a:xfrm>
          <a:prstGeom prst="rect">
            <a:avLst/>
          </a:prstGeom>
        </p:spPr>
      </p:pic>
      <p:sp>
        <p:nvSpPr>
          <p:cNvPr id="7" name="Multiplication Sign 6">
            <a:extLst>
              <a:ext uri="{FF2B5EF4-FFF2-40B4-BE49-F238E27FC236}">
                <a16:creationId xmlns:a16="http://schemas.microsoft.com/office/drawing/2014/main" id="{39E4110F-C43C-486D-9688-AB238229F7CA}"/>
              </a:ext>
            </a:extLst>
          </p:cNvPr>
          <p:cNvSpPr/>
          <p:nvPr/>
        </p:nvSpPr>
        <p:spPr>
          <a:xfrm>
            <a:off x="8868896" y="3519751"/>
            <a:ext cx="785446" cy="844662"/>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2828905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1147</Words>
  <Application>Microsoft Office PowerPoint</Application>
  <PresentationFormat>Widescreen</PresentationFormat>
  <Paragraphs>144</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CFARS Complex Flow Science Sub-Group:   Mission</vt:lpstr>
      <vt:lpstr>CFARS Complex Flow Science Sub-Group:   2020 Accomplishments</vt:lpstr>
      <vt:lpstr>CFARS Complex Flow Science Sub-Group:   Summary of 2020 Research</vt:lpstr>
      <vt:lpstr>CFARS Complex Flow Science Sub-Group:   Summary of 2020 Research</vt:lpstr>
      <vt:lpstr>CFARS Complex Flow Science Sub-Group:   Impacts of 2020 Research</vt:lpstr>
      <vt:lpstr>CFARS Complex Flow Science Sub-Group:   2021 Scientific Focus – Terrain Definitions</vt:lpstr>
      <vt:lpstr>CFARS Complex Flow Science Sub-Group:   2021 Science Focus – Uncertainty Assessment of CFC</vt:lpstr>
      <vt:lpstr>CFARS Complex Flow Science Sub-Group:   2021 Scientific Focus – Data Driven Approach</vt:lpstr>
      <vt:lpstr>CFARS Complex Flow Science Sub-Group:   2021 Roadmap Focus – RSD CFC Assessment Framework</vt:lpstr>
      <vt:lpstr>CFARS Complex Flow Science Sub-Group:   2021 Roadmap Focus – RSD CFC Assessment Framework</vt:lpstr>
      <vt:lpstr>CFARS Complex Flow Science Sub-Group: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 Pe, Alexandra</dc:creator>
  <cp:lastModifiedBy>Andrew Black</cp:lastModifiedBy>
  <cp:revision>131</cp:revision>
  <dcterms:created xsi:type="dcterms:W3CDTF">2018-10-25T22:07:57Z</dcterms:created>
  <dcterms:modified xsi:type="dcterms:W3CDTF">2021-04-13T01:14:01Z</dcterms:modified>
</cp:coreProperties>
</file>