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70" r:id="rId3"/>
    <p:sldId id="269" r:id="rId4"/>
    <p:sldId id="288" r:id="rId5"/>
    <p:sldId id="289" r:id="rId6"/>
    <p:sldId id="290" r:id="rId7"/>
    <p:sldId id="291" r:id="rId8"/>
    <p:sldId id="273" r:id="rId9"/>
    <p:sldId id="274" r:id="rId10"/>
    <p:sldId id="293" r:id="rId11"/>
    <p:sldId id="28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5280" autoAdjust="0"/>
  </p:normalViewPr>
  <p:slideViewPr>
    <p:cSldViewPr snapToGrid="0">
      <p:cViewPr varScale="1">
        <p:scale>
          <a:sx n="68" d="100"/>
          <a:sy n="68" d="100"/>
        </p:scale>
        <p:origin x="792" y="6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1FC36-E2A6-40E0-A77F-9BB337CB04C1}" type="datetimeFigureOut">
              <a:rPr lang="en-US" smtClean="0"/>
              <a:t>3/6/2019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44F9-EA5D-4FC4-8A4F-BC87613706F9}" type="slidenum">
              <a:rPr lang="en-US" smtClean="0"/>
              <a:t>‹#›</a:t>
            </a:fld>
            <a:endParaRPr lang="en-US" dirty="0"/>
          </a:p>
        </p:txBody>
      </p:sp>
    </p:spTree>
    <p:extLst>
      <p:ext uri="{BB962C8B-B14F-4D97-AF65-F5344CB8AC3E}">
        <p14:creationId xmlns:p14="http://schemas.microsoft.com/office/powerpoint/2010/main" val="395366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a:t>
            </a:fld>
            <a:endParaRPr lang="en-US" altLang="en-US" dirty="0"/>
          </a:p>
        </p:txBody>
      </p:sp>
    </p:spTree>
    <p:extLst>
      <p:ext uri="{BB962C8B-B14F-4D97-AF65-F5344CB8AC3E}">
        <p14:creationId xmlns:p14="http://schemas.microsoft.com/office/powerpoint/2010/main" val="33067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mission of this WG overall is to provide ….</a:t>
            </a:r>
          </a:p>
          <a:p>
            <a:r>
              <a:rPr lang="en-US" dirty="0"/>
              <a:t>We met here in boulder last year around this time and really began to iron out the details of what we want to accomplish as WG and science topic prioritization. </a:t>
            </a:r>
          </a:p>
          <a:p>
            <a:r>
              <a:rPr lang="en-US" dirty="0"/>
              <a:t>And to help organize our brainstorm we  borrowed the PCWG trademarked Effort vs. Impact plot.</a:t>
            </a:r>
          </a:p>
          <a:p>
            <a:endParaRPr lang="en-US" dirty="0"/>
          </a:p>
          <a:p>
            <a:r>
              <a:rPr lang="en-US" dirty="0"/>
              <a:t>Complex flow correction was identified as priority topic.  We know  one fundamental assumption of RSD  wind retrievals is that the flow over the volume it scans/samples is homogenous.  This assumption breaks down in complex flow, where curved flow  introduces inhomogeneity between the RSD beams.   We identified CFC as a high impact and medium effort topic.</a:t>
            </a:r>
          </a:p>
          <a:p>
            <a:endParaRPr lang="en-US" dirty="0"/>
          </a:p>
          <a:p>
            <a:r>
              <a:rPr lang="en-US" dirty="0"/>
              <a:t>Next up is SS – specifically focused on TI and shear.  We know the volume measurement of an RSD yields a slightly different TI thus biased TI compared to cup and understanding the best way to use RSD TI for load assessment will be key. Also, we know the shear assessment may be more comprehensive using RSD vs. cup so what is the </a:t>
            </a:r>
            <a:r>
              <a:rPr lang="en-US" dirty="0" err="1"/>
              <a:t>bset</a:t>
            </a:r>
            <a:r>
              <a:rPr lang="en-US" dirty="0"/>
              <a:t> way to take advantage of the additional RL measurements provided from RSD.  This group was though to have med impact and med effort.</a:t>
            </a:r>
          </a:p>
          <a:p>
            <a:endParaRPr lang="en-US" dirty="0"/>
          </a:p>
          <a:p>
            <a:r>
              <a:rPr lang="en-US" dirty="0"/>
              <a:t>PC/ PPT group. Really focused one expanding our database and knowledge of RSD power curves strengths and weaknesses and the uncertainties </a:t>
            </a:r>
            <a:r>
              <a:rPr lang="en-US" dirty="0" err="1"/>
              <a:t>recom</a:t>
            </a:r>
            <a:r>
              <a:rPr lang="en-US" dirty="0"/>
              <a:t> in the 12-1 edition 2 and forming a view of measures that could be done to reduce such uncertainty.  This group is now crossing into the realm of power data so while we have med impact we have a bit greater effort than the others.</a:t>
            </a:r>
          </a:p>
          <a:p>
            <a:endParaRPr lang="en-US" dirty="0"/>
          </a:p>
          <a:p>
            <a:r>
              <a:rPr lang="en-US" dirty="0"/>
              <a:t>Finally,  the Uncertainty and energy evaluation group.  Often times RSD data use in and EPE is caveated with a statement about increased uncertainty.  And I think the initial idea for this group is to tease out what that actually means and how to fairly account for this uncertainty in and EPE – to build consensus in the method.</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BD444F9-EA5D-4FC4-8A4F-BC87613706F9}" type="slidenum">
              <a:rPr lang="en-US" smtClean="0"/>
              <a:t>2</a:t>
            </a:fld>
            <a:endParaRPr lang="en-US" dirty="0"/>
          </a:p>
        </p:txBody>
      </p:sp>
    </p:spTree>
    <p:extLst>
      <p:ext uri="{BB962C8B-B14F-4D97-AF65-F5344CB8AC3E}">
        <p14:creationId xmlns:p14="http://schemas.microsoft.com/office/powerpoint/2010/main" val="426968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4</a:t>
            </a:fld>
            <a:endParaRPr lang="en-US" altLang="en-US" dirty="0"/>
          </a:p>
        </p:txBody>
      </p:sp>
    </p:spTree>
    <p:extLst>
      <p:ext uri="{BB962C8B-B14F-4D97-AF65-F5344CB8AC3E}">
        <p14:creationId xmlns:p14="http://schemas.microsoft.com/office/powerpoint/2010/main" val="279242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7</a:t>
            </a:fld>
            <a:endParaRPr lang="en-US" altLang="en-US" dirty="0"/>
          </a:p>
        </p:txBody>
      </p:sp>
    </p:spTree>
    <p:extLst>
      <p:ext uri="{BB962C8B-B14F-4D97-AF65-F5344CB8AC3E}">
        <p14:creationId xmlns:p14="http://schemas.microsoft.com/office/powerpoint/2010/main" val="162664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444F9-EA5D-4FC4-8A4F-BC87613706F9}" type="slidenum">
              <a:rPr lang="en-US" smtClean="0"/>
              <a:t>9</a:t>
            </a:fld>
            <a:endParaRPr lang="en-US" dirty="0"/>
          </a:p>
        </p:txBody>
      </p:sp>
    </p:spTree>
    <p:extLst>
      <p:ext uri="{BB962C8B-B14F-4D97-AF65-F5344CB8AC3E}">
        <p14:creationId xmlns:p14="http://schemas.microsoft.com/office/powerpoint/2010/main" val="420265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10</a:t>
            </a:fld>
            <a:endParaRPr lang="en-US" altLang="en-US" dirty="0"/>
          </a:p>
        </p:txBody>
      </p:sp>
    </p:spTree>
    <p:extLst>
      <p:ext uri="{BB962C8B-B14F-4D97-AF65-F5344CB8AC3E}">
        <p14:creationId xmlns:p14="http://schemas.microsoft.com/office/powerpoint/2010/main" val="32160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EBC-FE91-4F54-A6CD-60ACC8262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3A34E-2E35-44E9-8771-75495A891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42C8C-7014-4B0E-A1A1-595C50C0C6A4}"/>
              </a:ext>
            </a:extLst>
          </p:cNvPr>
          <p:cNvSpPr>
            <a:spLocks noGrp="1"/>
          </p:cNvSpPr>
          <p:nvPr>
            <p:ph type="dt" sz="half" idx="10"/>
          </p:nvPr>
        </p:nvSpPr>
        <p:spPr/>
        <p:txBody>
          <a:bodyPr/>
          <a:lstStyle/>
          <a:p>
            <a:fld id="{73E814C9-1D3F-4B00-8B76-5D94346CC065}" type="datetime1">
              <a:rPr lang="en-US" smtClean="0"/>
              <a:t>3/6/2019</a:t>
            </a:fld>
            <a:endParaRPr lang="en-US" dirty="0"/>
          </a:p>
        </p:txBody>
      </p:sp>
      <p:sp>
        <p:nvSpPr>
          <p:cNvPr id="5" name="Footer Placeholder 4">
            <a:extLst>
              <a:ext uri="{FF2B5EF4-FFF2-40B4-BE49-F238E27FC236}">
                <a16:creationId xmlns:a16="http://schemas.microsoft.com/office/drawing/2014/main" id="{9301EAAC-616F-4332-AB8C-8ABF059344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955EC-1A61-494F-BEAC-21F023B6BDC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19634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C8BB-AB01-42E4-B0F9-C7D6F6AC6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52E1D-715A-412D-A90B-5317BC5047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96352-6660-4624-9028-D1E2F1D8507C}"/>
              </a:ext>
            </a:extLst>
          </p:cNvPr>
          <p:cNvSpPr>
            <a:spLocks noGrp="1"/>
          </p:cNvSpPr>
          <p:nvPr>
            <p:ph type="dt" sz="half" idx="10"/>
          </p:nvPr>
        </p:nvSpPr>
        <p:spPr/>
        <p:txBody>
          <a:bodyPr/>
          <a:lstStyle/>
          <a:p>
            <a:fld id="{76C25209-9AE0-43FC-A7B4-2FFFD9824F0F}" type="datetime1">
              <a:rPr lang="en-US" smtClean="0"/>
              <a:t>3/6/2019</a:t>
            </a:fld>
            <a:endParaRPr lang="en-US" dirty="0"/>
          </a:p>
        </p:txBody>
      </p:sp>
      <p:sp>
        <p:nvSpPr>
          <p:cNvPr id="5" name="Footer Placeholder 4">
            <a:extLst>
              <a:ext uri="{FF2B5EF4-FFF2-40B4-BE49-F238E27FC236}">
                <a16:creationId xmlns:a16="http://schemas.microsoft.com/office/drawing/2014/main" id="{54917EF9-E5B8-48B9-97F5-3400F40F1E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7FC4ED-557A-4D1D-9508-1284FEED2C3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2725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5D33-6F25-4AB3-9730-8A7B25D7F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A072A-427A-405F-A7D1-F07C2C207A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79A-8786-477B-852E-7AF0DDF7C4EF}"/>
              </a:ext>
            </a:extLst>
          </p:cNvPr>
          <p:cNvSpPr>
            <a:spLocks noGrp="1"/>
          </p:cNvSpPr>
          <p:nvPr>
            <p:ph type="dt" sz="half" idx="10"/>
          </p:nvPr>
        </p:nvSpPr>
        <p:spPr/>
        <p:txBody>
          <a:bodyPr/>
          <a:lstStyle/>
          <a:p>
            <a:fld id="{CCC0E0F1-81E8-45C4-9C8F-861F956D6ACE}" type="datetime1">
              <a:rPr lang="en-US" smtClean="0"/>
              <a:t>3/6/2019</a:t>
            </a:fld>
            <a:endParaRPr lang="en-US" dirty="0"/>
          </a:p>
        </p:txBody>
      </p:sp>
      <p:sp>
        <p:nvSpPr>
          <p:cNvPr id="5" name="Footer Placeholder 4">
            <a:extLst>
              <a:ext uri="{FF2B5EF4-FFF2-40B4-BE49-F238E27FC236}">
                <a16:creationId xmlns:a16="http://schemas.microsoft.com/office/drawing/2014/main" id="{854E8BD6-C2AA-4671-B6E9-781F3F4FFC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944AB-9CE8-4A9A-BEFA-34C90F229A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565611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Cov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73BD5C-854D-408D-AE5A-10124BB26E62}"/>
              </a:ext>
            </a:extLst>
          </p:cNvPr>
          <p:cNvSpPr/>
          <p:nvPr userDrawn="1"/>
        </p:nvSpPr>
        <p:spPr>
          <a:xfrm>
            <a:off x="0" y="0"/>
            <a:ext cx="1219200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30AD1F0C-6EA2-4F3C-A2F4-80C2A0FFA5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7436"/>
          <a:stretch/>
        </p:blipFill>
        <p:spPr>
          <a:xfrm>
            <a:off x="0" y="1"/>
            <a:ext cx="12192000" cy="6781800"/>
          </a:xfrm>
          <a:prstGeom prst="rect">
            <a:avLst/>
          </a:prstGeom>
          <a:effectLst>
            <a:outerShdw blurRad="50800" dist="38100" dir="2700000" algn="tl" rotWithShape="0">
              <a:schemeClr val="accent1">
                <a:lumMod val="75000"/>
                <a:alpha val="40000"/>
              </a:schemeClr>
            </a:outerShdw>
          </a:effectLst>
        </p:spPr>
      </p:pic>
      <p:cxnSp>
        <p:nvCxnSpPr>
          <p:cNvPr id="3" name="Straight Connector 2">
            <a:extLst>
              <a:ext uri="{FF2B5EF4-FFF2-40B4-BE49-F238E27FC236}">
                <a16:creationId xmlns:a16="http://schemas.microsoft.com/office/drawing/2014/main" id="{3A9131EF-3B66-4687-B476-109D4CF6D46D}"/>
              </a:ext>
            </a:extLst>
          </p:cNvPr>
          <p:cNvCxnSpPr/>
          <p:nvPr userDrawn="1"/>
        </p:nvCxnSpPr>
        <p:spPr>
          <a:xfrm>
            <a:off x="1822449" y="3505200"/>
            <a:ext cx="8686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71CFB3C-C16B-4A60-94BA-D0FAD433DF08}"/>
              </a:ext>
            </a:extLst>
          </p:cNvPr>
          <p:cNvPicPr>
            <a:picLocks noChangeAspect="1"/>
          </p:cNvPicPr>
          <p:nvPr userDrawn="1"/>
        </p:nvPicPr>
        <p:blipFill>
          <a:blip r:embed="rId3"/>
          <a:stretch>
            <a:fillRect/>
          </a:stretch>
        </p:blipFill>
        <p:spPr>
          <a:xfrm>
            <a:off x="304800" y="3810000"/>
            <a:ext cx="3352800" cy="2014983"/>
          </a:xfrm>
          <a:prstGeom prst="rect">
            <a:avLst/>
          </a:prstGeom>
          <a:effectLst>
            <a:outerShdw blurRad="50800" dist="38100" dir="5400000" algn="t" rotWithShape="0">
              <a:prstClr val="black">
                <a:alpha val="40000"/>
              </a:prstClr>
            </a:outerShdw>
            <a:softEdge rad="63500"/>
          </a:effectLst>
        </p:spPr>
      </p:pic>
    </p:spTree>
    <p:extLst>
      <p:ext uri="{BB962C8B-B14F-4D97-AF65-F5344CB8AC3E}">
        <p14:creationId xmlns:p14="http://schemas.microsoft.com/office/powerpoint/2010/main" val="27441799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orange (confidential not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B6D1926-E37F-4EF8-80DA-FA4AE876CD7A}"/>
              </a:ext>
            </a:extLst>
          </p:cNvPr>
          <p:cNvSpPr>
            <a:spLocks noGrp="1"/>
          </p:cNvSpPr>
          <p:nvPr>
            <p:ph type="title" hasCustomPrompt="1"/>
          </p:nvPr>
        </p:nvSpPr>
        <p:spPr>
          <a:xfrm>
            <a:off x="0" y="104190"/>
            <a:ext cx="10899648" cy="362055"/>
          </a:xfrm>
          <a:prstGeom prst="rect">
            <a:avLst/>
          </a:prstGeom>
        </p:spPr>
        <p:txBody>
          <a:bodyPr lIns="360000">
            <a:noAutofit/>
          </a:bodyPr>
          <a:lstStyle>
            <a:lvl1pPr algn="l">
              <a:defRPr sz="2133" b="1">
                <a:solidFill>
                  <a:schemeClr val="bg2"/>
                </a:solidFill>
              </a:defRPr>
            </a:lvl1pPr>
          </a:lstStyle>
          <a:p>
            <a:r>
              <a:rPr lang="en-US" dirty="0"/>
              <a:t>Click to add title</a:t>
            </a:r>
          </a:p>
        </p:txBody>
      </p:sp>
      <p:sp>
        <p:nvSpPr>
          <p:cNvPr id="11" name="Slide Number Placeholder 5">
            <a:extLst>
              <a:ext uri="{FF2B5EF4-FFF2-40B4-BE49-F238E27FC236}">
                <a16:creationId xmlns:a16="http://schemas.microsoft.com/office/drawing/2014/main" id="{33BC18B2-A7D4-44C5-A617-C4B1B2D61BFF}"/>
              </a:ext>
            </a:extLst>
          </p:cNvPr>
          <p:cNvSpPr>
            <a:spLocks noGrp="1"/>
          </p:cNvSpPr>
          <p:nvPr>
            <p:ph type="sldNum" sz="quarter" idx="10"/>
          </p:nvPr>
        </p:nvSpPr>
        <p:spPr>
          <a:xfrm>
            <a:off x="11582400" y="6415618"/>
            <a:ext cx="508000" cy="366183"/>
          </a:xfrm>
          <a:prstGeom prst="rect">
            <a:avLst/>
          </a:prstGeom>
        </p:spPr>
        <p:txBody>
          <a:bodyPr/>
          <a:lstStyle>
            <a:lvl1pPr algn="r">
              <a:defRPr sz="1067">
                <a:solidFill>
                  <a:srgbClr val="6A737B"/>
                </a:solidFill>
                <a:latin typeface="+mj-lt"/>
              </a:defRPr>
            </a:lvl1pPr>
          </a:lstStyle>
          <a:p>
            <a:pPr>
              <a:defRPr/>
            </a:pPr>
            <a:fld id="{D781A3D0-94F4-433B-807F-7B6F6CFF0DB7}"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E20A0CFB-30C6-48C8-AF4E-DDCCA2084AA1}"/>
              </a:ext>
            </a:extLst>
          </p:cNvPr>
          <p:cNvSpPr>
            <a:spLocks noGrp="1"/>
          </p:cNvSpPr>
          <p:nvPr>
            <p:ph type="body" sz="quarter" idx="11"/>
          </p:nvPr>
        </p:nvSpPr>
        <p:spPr>
          <a:xfrm>
            <a:off x="384131" y="1031210"/>
            <a:ext cx="6530236" cy="4442535"/>
          </a:xfrm>
          <a:prstGeom prst="rect">
            <a:avLst/>
          </a:prstGeom>
        </p:spPr>
        <p:txBody>
          <a:bodyPr/>
          <a:lstStyle>
            <a:lvl1pPr marL="0" indent="0">
              <a:buNone/>
              <a:defRPr sz="1867">
                <a:solidFill>
                  <a:schemeClr val="tx1">
                    <a:lumMod val="75000"/>
                    <a:lumOff val="25000"/>
                  </a:schemeClr>
                </a:solidFill>
              </a:defRPr>
            </a:lvl1pPr>
            <a:lvl2pPr>
              <a:defRPr sz="1867">
                <a:solidFill>
                  <a:schemeClr val="tx1">
                    <a:lumMod val="75000"/>
                    <a:lumOff val="25000"/>
                  </a:schemeClr>
                </a:solidFill>
              </a:defRPr>
            </a:lvl2pPr>
            <a:lvl3pPr>
              <a:defRPr sz="1867">
                <a:solidFill>
                  <a:schemeClr val="tx1">
                    <a:lumMod val="75000"/>
                    <a:lumOff val="25000"/>
                  </a:schemeClr>
                </a:solidFill>
              </a:defRPr>
            </a:lvl3pPr>
            <a:lvl4pPr>
              <a:defRPr sz="1867">
                <a:solidFill>
                  <a:schemeClr val="tx1">
                    <a:lumMod val="75000"/>
                    <a:lumOff val="25000"/>
                  </a:schemeClr>
                </a:solidFill>
              </a:defRPr>
            </a:lvl4pPr>
            <a:lvl5pPr>
              <a:defRPr sz="1867">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2EACAE63-0B40-4A15-BEA6-8BC670450095}"/>
              </a:ext>
            </a:extLst>
          </p:cNvPr>
          <p:cNvPicPr>
            <a:picLocks noChangeAspect="1"/>
          </p:cNvPicPr>
          <p:nvPr userDrawn="1"/>
        </p:nvPicPr>
        <p:blipFill>
          <a:blip r:embed="rId2"/>
          <a:stretch>
            <a:fillRect/>
          </a:stretch>
        </p:blipFill>
        <p:spPr>
          <a:xfrm>
            <a:off x="10413190" y="26158"/>
            <a:ext cx="1704506" cy="1024383"/>
          </a:xfrm>
          <a:prstGeom prst="rect">
            <a:avLst/>
          </a:prstGeom>
          <a:effectLst>
            <a:outerShdw blurRad="50800" dist="38100" dir="5400000" algn="t" rotWithShape="0">
              <a:prstClr val="black">
                <a:alpha val="40000"/>
              </a:prstClr>
            </a:outerShdw>
            <a:softEdge rad="63500"/>
          </a:effectLst>
        </p:spPr>
      </p:pic>
    </p:spTree>
    <p:extLst>
      <p:ext uri="{BB962C8B-B14F-4D97-AF65-F5344CB8AC3E}">
        <p14:creationId xmlns:p14="http://schemas.microsoft.com/office/powerpoint/2010/main" val="25966105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9F-D75C-4BD1-BEF7-84DF6B8FF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79E3A-C10D-421B-AB6C-931DB4835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67C7F-DCCD-4840-8E4B-DBB616804BEC}"/>
              </a:ext>
            </a:extLst>
          </p:cNvPr>
          <p:cNvSpPr>
            <a:spLocks noGrp="1"/>
          </p:cNvSpPr>
          <p:nvPr>
            <p:ph type="dt" sz="half" idx="10"/>
          </p:nvPr>
        </p:nvSpPr>
        <p:spPr/>
        <p:txBody>
          <a:bodyPr/>
          <a:lstStyle/>
          <a:p>
            <a:fld id="{0F09326A-849B-410B-ABE5-63E56812E0E0}" type="datetime1">
              <a:rPr lang="en-US" smtClean="0"/>
              <a:t>3/6/2019</a:t>
            </a:fld>
            <a:endParaRPr lang="en-US" dirty="0"/>
          </a:p>
        </p:txBody>
      </p:sp>
      <p:sp>
        <p:nvSpPr>
          <p:cNvPr id="5" name="Footer Placeholder 4">
            <a:extLst>
              <a:ext uri="{FF2B5EF4-FFF2-40B4-BE49-F238E27FC236}">
                <a16:creationId xmlns:a16="http://schemas.microsoft.com/office/drawing/2014/main" id="{70C91874-ECA8-41FE-B633-05AC299795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4EF3C-1665-4E96-8248-E2A14368CC43}"/>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4108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5589-2F41-4DE2-B4D0-AB02B30E7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4B4A7-0C8F-4123-A9F7-8B1DFA6FF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F05036-86C0-4C2B-9A21-16B3694DB628}"/>
              </a:ext>
            </a:extLst>
          </p:cNvPr>
          <p:cNvSpPr>
            <a:spLocks noGrp="1"/>
          </p:cNvSpPr>
          <p:nvPr>
            <p:ph type="dt" sz="half" idx="10"/>
          </p:nvPr>
        </p:nvSpPr>
        <p:spPr/>
        <p:txBody>
          <a:bodyPr/>
          <a:lstStyle/>
          <a:p>
            <a:fld id="{11BB64CB-84F9-4C0B-9B8E-4D171602CCB7}" type="datetime1">
              <a:rPr lang="en-US" smtClean="0"/>
              <a:t>3/6/2019</a:t>
            </a:fld>
            <a:endParaRPr lang="en-US" dirty="0"/>
          </a:p>
        </p:txBody>
      </p:sp>
      <p:sp>
        <p:nvSpPr>
          <p:cNvPr id="5" name="Footer Placeholder 4">
            <a:extLst>
              <a:ext uri="{FF2B5EF4-FFF2-40B4-BE49-F238E27FC236}">
                <a16:creationId xmlns:a16="http://schemas.microsoft.com/office/drawing/2014/main" id="{D7C9DEE6-373E-4AED-92AF-DCA3E749B5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CCD124-412F-4385-A870-3EE0F5C5E9E7}"/>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64014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52A8-0C78-4D97-9F75-82825AE6A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5B809-1DF5-4774-A2DD-A7211372E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E39F8-A0EC-4BA9-A593-92D6A0584C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9B9E8-9D35-4600-8EE8-EEB06254C6B6}"/>
              </a:ext>
            </a:extLst>
          </p:cNvPr>
          <p:cNvSpPr>
            <a:spLocks noGrp="1"/>
          </p:cNvSpPr>
          <p:nvPr>
            <p:ph type="dt" sz="half" idx="10"/>
          </p:nvPr>
        </p:nvSpPr>
        <p:spPr/>
        <p:txBody>
          <a:bodyPr/>
          <a:lstStyle/>
          <a:p>
            <a:fld id="{A5AA6703-74CF-4959-924F-E605EFF1A884}" type="datetime1">
              <a:rPr lang="en-US" smtClean="0"/>
              <a:t>3/6/2019</a:t>
            </a:fld>
            <a:endParaRPr lang="en-US" dirty="0"/>
          </a:p>
        </p:txBody>
      </p:sp>
      <p:sp>
        <p:nvSpPr>
          <p:cNvPr id="6" name="Footer Placeholder 5">
            <a:extLst>
              <a:ext uri="{FF2B5EF4-FFF2-40B4-BE49-F238E27FC236}">
                <a16:creationId xmlns:a16="http://schemas.microsoft.com/office/drawing/2014/main" id="{68D11789-71FB-44DC-AEB5-B62BCC19EF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8C5F88-CA8F-4AAE-8BFA-2F8D21E868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6726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1594-C77A-4D66-B8B9-3BF757F18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2996F-4FAC-47A1-A268-4405840CF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1E3FAD-8332-451B-989F-CDF0514C7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B52F7-708D-4B54-AC23-061CD25D8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7038C2-71A5-4DF5-975F-0077E7C75C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9EFEA3-B019-47FD-A9B9-FC04F5A7390E}"/>
              </a:ext>
            </a:extLst>
          </p:cNvPr>
          <p:cNvSpPr>
            <a:spLocks noGrp="1"/>
          </p:cNvSpPr>
          <p:nvPr>
            <p:ph type="dt" sz="half" idx="10"/>
          </p:nvPr>
        </p:nvSpPr>
        <p:spPr/>
        <p:txBody>
          <a:bodyPr/>
          <a:lstStyle/>
          <a:p>
            <a:fld id="{1F807399-ADC6-4E5A-B6CC-C76742830551}" type="datetime1">
              <a:rPr lang="en-US" smtClean="0"/>
              <a:t>3/6/2019</a:t>
            </a:fld>
            <a:endParaRPr lang="en-US" dirty="0"/>
          </a:p>
        </p:txBody>
      </p:sp>
      <p:sp>
        <p:nvSpPr>
          <p:cNvPr id="8" name="Footer Placeholder 7">
            <a:extLst>
              <a:ext uri="{FF2B5EF4-FFF2-40B4-BE49-F238E27FC236}">
                <a16:creationId xmlns:a16="http://schemas.microsoft.com/office/drawing/2014/main" id="{665ED007-8A71-4668-B599-66D41E34E7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C6A949-3BFD-457D-8657-AA02F7A5754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9997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0A0F-08B9-498F-AC41-71F3EE29F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BCF16-E396-4F03-9511-ECE1462ED479}"/>
              </a:ext>
            </a:extLst>
          </p:cNvPr>
          <p:cNvSpPr>
            <a:spLocks noGrp="1"/>
          </p:cNvSpPr>
          <p:nvPr>
            <p:ph type="dt" sz="half" idx="10"/>
          </p:nvPr>
        </p:nvSpPr>
        <p:spPr/>
        <p:txBody>
          <a:bodyPr/>
          <a:lstStyle/>
          <a:p>
            <a:fld id="{69026794-F40E-49BF-91ED-ADD6C5C8F6EB}" type="datetime1">
              <a:rPr lang="en-US" smtClean="0"/>
              <a:t>3/6/2019</a:t>
            </a:fld>
            <a:endParaRPr lang="en-US" dirty="0"/>
          </a:p>
        </p:txBody>
      </p:sp>
      <p:sp>
        <p:nvSpPr>
          <p:cNvPr id="4" name="Footer Placeholder 3">
            <a:extLst>
              <a:ext uri="{FF2B5EF4-FFF2-40B4-BE49-F238E27FC236}">
                <a16:creationId xmlns:a16="http://schemas.microsoft.com/office/drawing/2014/main" id="{B30212F5-D64A-436D-932B-5B567978F6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1EC30E-A3D4-4A20-B62B-556FE5BCACB1}"/>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39207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7D3FE-8A6D-412B-A971-77FDB8CB3A8B}"/>
              </a:ext>
            </a:extLst>
          </p:cNvPr>
          <p:cNvSpPr>
            <a:spLocks noGrp="1"/>
          </p:cNvSpPr>
          <p:nvPr>
            <p:ph type="dt" sz="half" idx="10"/>
          </p:nvPr>
        </p:nvSpPr>
        <p:spPr/>
        <p:txBody>
          <a:bodyPr/>
          <a:lstStyle/>
          <a:p>
            <a:fld id="{BDA6EC3E-2ABA-4068-8732-0CF174A88146}" type="datetime1">
              <a:rPr lang="en-US" smtClean="0"/>
              <a:t>3/6/2019</a:t>
            </a:fld>
            <a:endParaRPr lang="en-US" dirty="0"/>
          </a:p>
        </p:txBody>
      </p:sp>
      <p:sp>
        <p:nvSpPr>
          <p:cNvPr id="3" name="Footer Placeholder 2">
            <a:extLst>
              <a:ext uri="{FF2B5EF4-FFF2-40B4-BE49-F238E27FC236}">
                <a16:creationId xmlns:a16="http://schemas.microsoft.com/office/drawing/2014/main" id="{A257512D-21F5-4D9E-A131-3FB8E8F3EE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DA7BE7-A546-4948-9F9D-338436A38EF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22913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8635-FC53-4EFB-9CAD-2DEF1F533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DFA554-D7DA-4A62-B013-48A6653E5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DAF8A-201C-47A3-969A-556E5D63D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7538BC-5D49-4761-8137-F64349ADA30E}"/>
              </a:ext>
            </a:extLst>
          </p:cNvPr>
          <p:cNvSpPr>
            <a:spLocks noGrp="1"/>
          </p:cNvSpPr>
          <p:nvPr>
            <p:ph type="dt" sz="half" idx="10"/>
          </p:nvPr>
        </p:nvSpPr>
        <p:spPr/>
        <p:txBody>
          <a:bodyPr/>
          <a:lstStyle/>
          <a:p>
            <a:fld id="{1B9AB624-EB10-4467-9B86-E17E115F4E4C}" type="datetime1">
              <a:rPr lang="en-US" smtClean="0"/>
              <a:t>3/6/2019</a:t>
            </a:fld>
            <a:endParaRPr lang="en-US" dirty="0"/>
          </a:p>
        </p:txBody>
      </p:sp>
      <p:sp>
        <p:nvSpPr>
          <p:cNvPr id="6" name="Footer Placeholder 5">
            <a:extLst>
              <a:ext uri="{FF2B5EF4-FFF2-40B4-BE49-F238E27FC236}">
                <a16:creationId xmlns:a16="http://schemas.microsoft.com/office/drawing/2014/main" id="{3AA91BD5-62F3-4639-A485-4DD3DD1199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849591-28CF-4D42-917A-DFD30062291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45284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F9F-56AA-4F85-A86D-88C76072E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49986-260A-49A8-ABB1-EADEC76C5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BAEB61-0987-41E2-A48D-2791527F9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9E02F-1581-4A76-9AC9-6141E20C16BE}"/>
              </a:ext>
            </a:extLst>
          </p:cNvPr>
          <p:cNvSpPr>
            <a:spLocks noGrp="1"/>
          </p:cNvSpPr>
          <p:nvPr>
            <p:ph type="dt" sz="half" idx="10"/>
          </p:nvPr>
        </p:nvSpPr>
        <p:spPr/>
        <p:txBody>
          <a:bodyPr/>
          <a:lstStyle/>
          <a:p>
            <a:fld id="{50CDFF81-6BE9-446F-8074-39659F4DB209}" type="datetime1">
              <a:rPr lang="en-US" smtClean="0"/>
              <a:t>3/6/2019</a:t>
            </a:fld>
            <a:endParaRPr lang="en-US" dirty="0"/>
          </a:p>
        </p:txBody>
      </p:sp>
      <p:sp>
        <p:nvSpPr>
          <p:cNvPr id="6" name="Footer Placeholder 5">
            <a:extLst>
              <a:ext uri="{FF2B5EF4-FFF2-40B4-BE49-F238E27FC236}">
                <a16:creationId xmlns:a16="http://schemas.microsoft.com/office/drawing/2014/main" id="{6F9CE56D-A382-464C-82BA-A175C77FA3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F8CDC-D837-4C12-826A-0B767463AB36}"/>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03943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9FC5D-EBED-4012-8875-B3924D0EE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18765-36C5-459D-8670-2C5AE9E3F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808D9-F861-4796-8338-2CA1837F5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352A-D5FF-4A52-861B-12A14533E334}" type="datetime1">
              <a:rPr lang="en-US" smtClean="0"/>
              <a:t>3/6/2019</a:t>
            </a:fld>
            <a:endParaRPr lang="en-US" dirty="0"/>
          </a:p>
        </p:txBody>
      </p:sp>
      <p:sp>
        <p:nvSpPr>
          <p:cNvPr id="5" name="Footer Placeholder 4">
            <a:extLst>
              <a:ext uri="{FF2B5EF4-FFF2-40B4-BE49-F238E27FC236}">
                <a16:creationId xmlns:a16="http://schemas.microsoft.com/office/drawing/2014/main" id="{586AD78F-0634-409F-88EE-D020F8BE2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EA7204-683D-460A-A6FA-F37FB4B0B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3553-9BF9-4A6E-AE01-DFF7CAA8B80F}" type="slidenum">
              <a:rPr lang="en-US" smtClean="0"/>
              <a:t>‹#›</a:t>
            </a:fld>
            <a:endParaRPr lang="en-US" dirty="0"/>
          </a:p>
        </p:txBody>
      </p:sp>
    </p:spTree>
    <p:extLst>
      <p:ext uri="{BB962C8B-B14F-4D97-AF65-F5344CB8AC3E}">
        <p14:creationId xmlns:p14="http://schemas.microsoft.com/office/powerpoint/2010/main" val="151133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mailto:Niels.LaWhite@Vaisala.com"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jpeg"/><Relationship Id="rId12" Type="http://schemas.openxmlformats.org/officeDocument/2006/relationships/hyperlink" Target="http://ci5003sum11.wikispaces.com/WIKI+2+Middle+School+Plastics+Curriculu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7.gif"/><Relationship Id="rId5" Type="http://schemas.openxmlformats.org/officeDocument/2006/relationships/image" Target="../media/image12.png"/><Relationship Id="rId10" Type="http://schemas.openxmlformats.org/officeDocument/2006/relationships/hyperlink" Target="http://commons.wikimedia.org/wiki/File:Bueno-verde.png" TargetMode="External"/><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1404851" y="228959"/>
            <a:ext cx="10571018"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Bef>
                <a:spcPct val="0"/>
              </a:spcBef>
              <a:spcAft>
                <a:spcPts val="1200"/>
              </a:spcAft>
              <a:buFont typeface="Arial" panose="020B0604020202020204" pitchFamily="34" charset="0"/>
              <a:buNone/>
            </a:pPr>
            <a:r>
              <a:rPr lang="en-GB" altLang="en-US" sz="4800" b="1" dirty="0">
                <a:latin typeface="+mn-lt"/>
              </a:rPr>
              <a:t>CFARS - Science Working Group Update</a:t>
            </a:r>
          </a:p>
          <a:p>
            <a:pPr algn="r" eaLnBrk="1" hangingPunct="1">
              <a:spcBef>
                <a:spcPct val="0"/>
              </a:spcBef>
              <a:spcAft>
                <a:spcPts val="1200"/>
              </a:spcAft>
              <a:buFont typeface="Arial" panose="020B0604020202020204" pitchFamily="34" charset="0"/>
              <a:buNone/>
            </a:pPr>
            <a:r>
              <a:rPr lang="en-GB" altLang="en-US" sz="2800" b="1" dirty="0">
                <a:latin typeface="+mn-lt"/>
              </a:rPr>
              <a:t>March 06, 2019</a:t>
            </a:r>
            <a:endParaRPr lang="en-GB" altLang="en-US" sz="2800" b="1" dirty="0"/>
          </a:p>
          <a:p>
            <a:pPr algn="r" eaLnBrk="1" hangingPunct="1">
              <a:spcAft>
                <a:spcPts val="0"/>
              </a:spcAft>
            </a:pPr>
            <a:r>
              <a:rPr lang="en-GB" altLang="en-US" sz="2800" b="1" dirty="0"/>
              <a:t>Alexandra St. Pé, E.ON</a:t>
            </a:r>
          </a:p>
          <a:p>
            <a:pPr algn="r" eaLnBrk="1" hangingPunct="1">
              <a:spcAft>
                <a:spcPts val="0"/>
              </a:spcAft>
            </a:pPr>
            <a:r>
              <a:rPr lang="en-GB" altLang="en-US" sz="2000" b="1" dirty="0"/>
              <a:t>(Alexandra.St.-Pe@eon.com)</a:t>
            </a:r>
          </a:p>
          <a:p>
            <a:pPr algn="r" eaLnBrk="1" hangingPunct="1">
              <a:spcAft>
                <a:spcPts val="0"/>
              </a:spcAft>
            </a:pPr>
            <a:endParaRPr lang="en-GB" altLang="en-US" sz="20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pic>
        <p:nvPicPr>
          <p:cNvPr id="3" name="Picture 2">
            <a:extLst>
              <a:ext uri="{FF2B5EF4-FFF2-40B4-BE49-F238E27FC236}">
                <a16:creationId xmlns:a16="http://schemas.microsoft.com/office/drawing/2014/main" id="{49BE644E-5D1B-486A-9D79-7526C70517F5}"/>
              </a:ext>
            </a:extLst>
          </p:cNvPr>
          <p:cNvPicPr>
            <a:picLocks noChangeAspect="1"/>
          </p:cNvPicPr>
          <p:nvPr/>
        </p:nvPicPr>
        <p:blipFill>
          <a:blip r:embed="rId3"/>
          <a:stretch>
            <a:fillRect/>
          </a:stretch>
        </p:blipFill>
        <p:spPr>
          <a:xfrm>
            <a:off x="251372" y="3737612"/>
            <a:ext cx="3662862" cy="2247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30087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11">
            <a:extLst>
              <a:ext uri="{FF2B5EF4-FFF2-40B4-BE49-F238E27FC236}">
                <a16:creationId xmlns:a16="http://schemas.microsoft.com/office/drawing/2014/main" id="{C6B8789B-5DD1-4066-A4E4-2692E934DB00}"/>
              </a:ext>
            </a:extLst>
          </p:cNvPr>
          <p:cNvSpPr txBox="1">
            <a:spLocks noChangeArrowheads="1"/>
          </p:cNvSpPr>
          <p:nvPr/>
        </p:nvSpPr>
        <p:spPr bwMode="auto">
          <a:xfrm>
            <a:off x="2817364" y="186017"/>
            <a:ext cx="8839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Aft>
                <a:spcPts val="1200"/>
              </a:spcAft>
            </a:pPr>
            <a:r>
              <a:rPr lang="en-GB" altLang="en-US" sz="4800" b="1" dirty="0">
                <a:latin typeface="+mn-lt"/>
              </a:rPr>
              <a:t>CFARS - Science Subgroup:</a:t>
            </a:r>
          </a:p>
          <a:p>
            <a:pPr algn="r" eaLnBrk="1" hangingPunct="1">
              <a:spcAft>
                <a:spcPts val="1200"/>
              </a:spcAft>
            </a:pPr>
            <a:r>
              <a:rPr lang="en-GB" altLang="en-US" sz="4800" b="1" dirty="0">
                <a:latin typeface="+mn-lt"/>
              </a:rPr>
              <a:t>Uncertainty/ Energy Evaluation </a:t>
            </a:r>
          </a:p>
          <a:p>
            <a:pPr algn="r" eaLnBrk="1" hangingPunct="1">
              <a:spcAft>
                <a:spcPts val="1200"/>
              </a:spcAft>
            </a:pPr>
            <a:r>
              <a:rPr lang="en-GB" altLang="en-US" sz="2800" b="1" dirty="0">
                <a:latin typeface="+mn-lt"/>
              </a:rPr>
              <a:t>March 06, 2019</a:t>
            </a:r>
            <a:endParaRPr lang="en-GB" altLang="en-US" sz="2800" b="1" dirty="0"/>
          </a:p>
          <a:p>
            <a:pPr algn="r" eaLnBrk="1" hangingPunct="1">
              <a:spcAft>
                <a:spcPts val="0"/>
              </a:spcAft>
            </a:pPr>
            <a:r>
              <a:rPr lang="en-GB" altLang="en-US" sz="2800" b="1"/>
              <a:t>Reesa Dexter, DNV GL</a:t>
            </a:r>
            <a:endParaRPr lang="en-GB" altLang="en-US" sz="2800" b="1" dirty="0"/>
          </a:p>
          <a:p>
            <a:pPr algn="r" eaLnBrk="1" hangingPunct="1">
              <a:spcAft>
                <a:spcPts val="0"/>
              </a:spcAft>
            </a:pPr>
            <a:r>
              <a:rPr lang="en-GB" altLang="en-US" sz="2000" b="1" dirty="0"/>
              <a:t>(Reesa.dexter@dnvgl.com)</a:t>
            </a:r>
          </a:p>
          <a:p>
            <a:pPr algn="r" eaLnBrk="1" hangingPunct="1">
              <a:spcAft>
                <a:spcPts val="0"/>
              </a:spcAft>
            </a:pPr>
            <a:endParaRPr lang="en-GB" altLang="en-US" sz="20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15876364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477078" y="2851861"/>
            <a:ext cx="10374284" cy="362055"/>
          </a:xfrm>
        </p:spPr>
        <p:txBody>
          <a:bodyPr/>
          <a:lstStyle/>
          <a:p>
            <a:pPr algn="ctr"/>
            <a:r>
              <a:rPr lang="en-US" sz="6000" dirty="0">
                <a:solidFill>
                  <a:schemeClr val="tx1"/>
                </a:solidFill>
                <a:latin typeface="+mn-lt"/>
              </a:rPr>
              <a:t>Thank you.</a:t>
            </a:r>
            <a:br>
              <a:rPr lang="en-US" sz="6000" dirty="0">
                <a:solidFill>
                  <a:schemeClr val="tx1"/>
                </a:solidFill>
                <a:latin typeface="+mn-lt"/>
              </a:rPr>
            </a:br>
            <a:br>
              <a:rPr lang="en-US" sz="6000" dirty="0">
                <a:solidFill>
                  <a:schemeClr val="tx1"/>
                </a:solidFill>
                <a:latin typeface="+mn-lt"/>
              </a:rPr>
            </a:br>
            <a:r>
              <a:rPr lang="en-US" sz="6000" dirty="0">
                <a:solidFill>
                  <a:schemeClr val="tx1"/>
                </a:solidFill>
                <a:latin typeface="+mn-lt"/>
              </a:rPr>
              <a:t>Questions?</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11</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2"/>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DBA8CF24-CEC0-4DC2-80F2-B429F3AE82FF}"/>
              </a:ext>
            </a:extLst>
          </p:cNvPr>
          <p:cNvSpPr/>
          <p:nvPr/>
        </p:nvSpPr>
        <p:spPr>
          <a:xfrm>
            <a:off x="2358888" y="4603330"/>
            <a:ext cx="6096000" cy="1077218"/>
          </a:xfrm>
          <a:prstGeom prst="rect">
            <a:avLst/>
          </a:prstGeom>
        </p:spPr>
        <p:txBody>
          <a:bodyPr>
            <a:spAutoFit/>
          </a:bodyPr>
          <a:lstStyle/>
          <a:p>
            <a:pPr algn="r"/>
            <a:r>
              <a:rPr lang="en-GB" altLang="en-US" sz="3200" b="1" dirty="0"/>
              <a:t>(Alexandra.st.-pe@eon.com)</a:t>
            </a:r>
          </a:p>
          <a:p>
            <a:pPr algn="r"/>
            <a:endParaRPr lang="en-GB" altLang="en-US" sz="3200" b="1" dirty="0"/>
          </a:p>
        </p:txBody>
      </p:sp>
    </p:spTree>
    <p:extLst>
      <p:ext uri="{BB962C8B-B14F-4D97-AF65-F5344CB8AC3E}">
        <p14:creationId xmlns:p14="http://schemas.microsoft.com/office/powerpoint/2010/main" val="2801770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2951052" y="3211366"/>
            <a:ext cx="6350856" cy="362055"/>
          </a:xfrm>
        </p:spPr>
        <p:txBody>
          <a:bodyPr/>
          <a:lstStyle/>
          <a:p>
            <a:pPr algn="ctr"/>
            <a:r>
              <a:rPr lang="en-US" sz="4800" dirty="0">
                <a:solidFill>
                  <a:schemeClr val="tx1"/>
                </a:solidFill>
                <a:latin typeface="+mn-lt"/>
              </a:rPr>
              <a:t>Extra Slides</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12</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2"/>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0101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285214"/>
            <a:ext cx="10374284" cy="362055"/>
          </a:xfrm>
        </p:spPr>
        <p:txBody>
          <a:bodyPr/>
          <a:lstStyle/>
          <a:p>
            <a:r>
              <a:rPr lang="en-US" sz="3600" dirty="0">
                <a:solidFill>
                  <a:schemeClr val="tx1"/>
                </a:solidFill>
                <a:latin typeface="+mn-lt"/>
              </a:rPr>
              <a:t>Science WG Topic Prioritization </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2</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3"/>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391C397C-5E91-4659-BFBA-74A236ECB52B}"/>
              </a:ext>
            </a:extLst>
          </p:cNvPr>
          <p:cNvSpPr/>
          <p:nvPr/>
        </p:nvSpPr>
        <p:spPr>
          <a:xfrm>
            <a:off x="3807229" y="2525271"/>
            <a:ext cx="1931326" cy="149042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49B92DD-62A1-404E-B734-1ACF25829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80" y="1482085"/>
            <a:ext cx="2682301" cy="35767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EF7FD2-EA51-4F72-BD4D-A9F640C54CB3}"/>
              </a:ext>
            </a:extLst>
          </p:cNvPr>
          <p:cNvSpPr txBox="1"/>
          <p:nvPr/>
        </p:nvSpPr>
        <p:spPr>
          <a:xfrm>
            <a:off x="1003726" y="1020420"/>
            <a:ext cx="1820007" cy="461665"/>
          </a:xfrm>
          <a:prstGeom prst="rect">
            <a:avLst/>
          </a:prstGeom>
          <a:noFill/>
        </p:spPr>
        <p:txBody>
          <a:bodyPr wrap="square" rtlCol="0">
            <a:spAutoFit/>
          </a:bodyPr>
          <a:lstStyle/>
          <a:p>
            <a:r>
              <a:rPr lang="en-US" sz="2400" dirty="0"/>
              <a:t>March 2018</a:t>
            </a:r>
          </a:p>
        </p:txBody>
      </p:sp>
      <p:grpSp>
        <p:nvGrpSpPr>
          <p:cNvPr id="17" name="Group 16">
            <a:extLst>
              <a:ext uri="{FF2B5EF4-FFF2-40B4-BE49-F238E27FC236}">
                <a16:creationId xmlns:a16="http://schemas.microsoft.com/office/drawing/2014/main" id="{A1B21F82-19A5-47AC-B7AB-AAA8ACD1D6A6}"/>
              </a:ext>
            </a:extLst>
          </p:cNvPr>
          <p:cNvGrpSpPr/>
          <p:nvPr/>
        </p:nvGrpSpPr>
        <p:grpSpPr>
          <a:xfrm>
            <a:off x="6843251" y="1482085"/>
            <a:ext cx="4513007" cy="3515781"/>
            <a:chOff x="6843251" y="1881108"/>
            <a:chExt cx="4513007" cy="3515781"/>
          </a:xfrm>
        </p:grpSpPr>
        <p:cxnSp>
          <p:nvCxnSpPr>
            <p:cNvPr id="11" name="Straight Arrow Connector 10">
              <a:extLst>
                <a:ext uri="{FF2B5EF4-FFF2-40B4-BE49-F238E27FC236}">
                  <a16:creationId xmlns:a16="http://schemas.microsoft.com/office/drawing/2014/main" id="{BD5CC58D-1A15-4FCF-8870-717CCF2AF18A}"/>
                </a:ext>
              </a:extLst>
            </p:cNvPr>
            <p:cNvCxnSpPr>
              <a:cxnSpLocks/>
            </p:cNvCxnSpPr>
            <p:nvPr/>
          </p:nvCxnSpPr>
          <p:spPr>
            <a:xfrm>
              <a:off x="6843251" y="5367393"/>
              <a:ext cx="45130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DF4A805-01D2-42FB-9AED-B86D1392777A}"/>
                </a:ext>
              </a:extLst>
            </p:cNvPr>
            <p:cNvCxnSpPr>
              <a:cxnSpLocks/>
            </p:cNvCxnSpPr>
            <p:nvPr/>
          </p:nvCxnSpPr>
          <p:spPr>
            <a:xfrm flipV="1">
              <a:off x="6843251" y="1881108"/>
              <a:ext cx="0" cy="3515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E530989-96AD-4A51-874A-5F8FCFFCF1D3}"/>
              </a:ext>
            </a:extLst>
          </p:cNvPr>
          <p:cNvSpPr/>
          <p:nvPr/>
        </p:nvSpPr>
        <p:spPr>
          <a:xfrm>
            <a:off x="7654401" y="1438125"/>
            <a:ext cx="1934307" cy="87088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Complex Flow Correction </a:t>
            </a:r>
          </a:p>
        </p:txBody>
      </p:sp>
      <p:sp>
        <p:nvSpPr>
          <p:cNvPr id="20" name="TextBox 19">
            <a:extLst>
              <a:ext uri="{FF2B5EF4-FFF2-40B4-BE49-F238E27FC236}">
                <a16:creationId xmlns:a16="http://schemas.microsoft.com/office/drawing/2014/main" id="{3DA389BE-6819-4B97-A224-7391FA7A4528}"/>
              </a:ext>
            </a:extLst>
          </p:cNvPr>
          <p:cNvSpPr txBox="1"/>
          <p:nvPr/>
        </p:nvSpPr>
        <p:spPr>
          <a:xfrm rot="16200000">
            <a:off x="5642417" y="2568968"/>
            <a:ext cx="1795413" cy="523220"/>
          </a:xfrm>
          <a:prstGeom prst="rect">
            <a:avLst/>
          </a:prstGeom>
          <a:noFill/>
        </p:spPr>
        <p:txBody>
          <a:bodyPr wrap="square" rtlCol="0">
            <a:spAutoFit/>
          </a:bodyPr>
          <a:lstStyle/>
          <a:p>
            <a:r>
              <a:rPr lang="en-US" sz="2800" b="1" dirty="0"/>
              <a:t>Impact</a:t>
            </a:r>
          </a:p>
        </p:txBody>
      </p:sp>
      <p:sp>
        <p:nvSpPr>
          <p:cNvPr id="21" name="TextBox 20">
            <a:extLst>
              <a:ext uri="{FF2B5EF4-FFF2-40B4-BE49-F238E27FC236}">
                <a16:creationId xmlns:a16="http://schemas.microsoft.com/office/drawing/2014/main" id="{D0946E9D-3BD3-4BC0-854D-5C795DCBECBA}"/>
              </a:ext>
            </a:extLst>
          </p:cNvPr>
          <p:cNvSpPr txBox="1"/>
          <p:nvPr/>
        </p:nvSpPr>
        <p:spPr>
          <a:xfrm>
            <a:off x="8546123" y="4976341"/>
            <a:ext cx="1699855" cy="523220"/>
          </a:xfrm>
          <a:prstGeom prst="rect">
            <a:avLst/>
          </a:prstGeom>
          <a:noFill/>
        </p:spPr>
        <p:txBody>
          <a:bodyPr wrap="square" rtlCol="0">
            <a:spAutoFit/>
          </a:bodyPr>
          <a:lstStyle/>
          <a:p>
            <a:r>
              <a:rPr lang="en-US" sz="2800" b="1" dirty="0"/>
              <a:t>Effort</a:t>
            </a:r>
          </a:p>
        </p:txBody>
      </p:sp>
      <p:sp>
        <p:nvSpPr>
          <p:cNvPr id="22" name="Oval 21">
            <a:extLst>
              <a:ext uri="{FF2B5EF4-FFF2-40B4-BE49-F238E27FC236}">
                <a16:creationId xmlns:a16="http://schemas.microsoft.com/office/drawing/2014/main" id="{11B959A9-2EAF-4C39-A557-77D40EE65FE8}"/>
              </a:ext>
            </a:extLst>
          </p:cNvPr>
          <p:cNvSpPr/>
          <p:nvPr/>
        </p:nvSpPr>
        <p:spPr>
          <a:xfrm>
            <a:off x="7636794" y="2753550"/>
            <a:ext cx="1934307" cy="87088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Site Suitability (TI &amp; Shear)</a:t>
            </a:r>
          </a:p>
        </p:txBody>
      </p:sp>
      <p:sp>
        <p:nvSpPr>
          <p:cNvPr id="23" name="Oval 22">
            <a:extLst>
              <a:ext uri="{FF2B5EF4-FFF2-40B4-BE49-F238E27FC236}">
                <a16:creationId xmlns:a16="http://schemas.microsoft.com/office/drawing/2014/main" id="{C5780D89-B799-4EDD-A3C5-E528815A1DF1}"/>
              </a:ext>
            </a:extLst>
          </p:cNvPr>
          <p:cNvSpPr/>
          <p:nvPr/>
        </p:nvSpPr>
        <p:spPr>
          <a:xfrm>
            <a:off x="8645466" y="2162370"/>
            <a:ext cx="1934307" cy="87088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Power Curves / PPTs</a:t>
            </a:r>
          </a:p>
        </p:txBody>
      </p:sp>
      <p:sp>
        <p:nvSpPr>
          <p:cNvPr id="24" name="Oval 23">
            <a:extLst>
              <a:ext uri="{FF2B5EF4-FFF2-40B4-BE49-F238E27FC236}">
                <a16:creationId xmlns:a16="http://schemas.microsoft.com/office/drawing/2014/main" id="{34426861-43A4-4364-B0FD-9C309417E555}"/>
              </a:ext>
            </a:extLst>
          </p:cNvPr>
          <p:cNvSpPr/>
          <p:nvPr/>
        </p:nvSpPr>
        <p:spPr>
          <a:xfrm>
            <a:off x="9474407" y="1438125"/>
            <a:ext cx="1934307" cy="87088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Uncertainty/ Energy Evaluation</a:t>
            </a:r>
          </a:p>
        </p:txBody>
      </p:sp>
      <p:sp>
        <p:nvSpPr>
          <p:cNvPr id="26" name="Rectangle 25">
            <a:extLst>
              <a:ext uri="{FF2B5EF4-FFF2-40B4-BE49-F238E27FC236}">
                <a16:creationId xmlns:a16="http://schemas.microsoft.com/office/drawing/2014/main" id="{2D7A7DFD-73C5-4553-9EB5-BA2E2164520A}"/>
              </a:ext>
            </a:extLst>
          </p:cNvPr>
          <p:cNvSpPr/>
          <p:nvPr/>
        </p:nvSpPr>
        <p:spPr>
          <a:xfrm>
            <a:off x="764931" y="5694932"/>
            <a:ext cx="10599046" cy="830997"/>
          </a:xfrm>
          <a:prstGeom prst="rect">
            <a:avLst/>
          </a:prstGeom>
        </p:spPr>
        <p:txBody>
          <a:bodyPr wrap="square">
            <a:spAutoFit/>
          </a:bodyPr>
          <a:lstStyle/>
          <a:p>
            <a:r>
              <a:rPr lang="en-US" sz="2400" b="1" u="sng" dirty="0">
                <a:cs typeface="Arial" panose="020B0604020202020204" pitchFamily="34" charset="0"/>
              </a:rPr>
              <a:t>Mission</a:t>
            </a:r>
            <a:r>
              <a:rPr lang="en-US" sz="2400" dirty="0">
                <a:cs typeface="Arial" panose="020B0604020202020204" pitchFamily="34" charset="0"/>
              </a:rPr>
              <a:t> - Provide data-driven answers to key RSD science questions and support the development pragmatic solutions to hurdles that hinder the acceptance of RSD use</a:t>
            </a:r>
          </a:p>
        </p:txBody>
      </p:sp>
    </p:spTree>
    <p:extLst>
      <p:ext uri="{BB962C8B-B14F-4D97-AF65-F5344CB8AC3E}">
        <p14:creationId xmlns:p14="http://schemas.microsoft.com/office/powerpoint/2010/main" val="2557928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latin typeface="+mn-lt"/>
              </a:rPr>
              <a:pPr>
                <a:defRPr/>
              </a:pPr>
              <a:t>3</a:t>
            </a:fld>
            <a:endParaRPr lang="en-US" altLang="en-US" dirty="0">
              <a:latin typeface="+mn-lt"/>
            </a:endParaRPr>
          </a:p>
        </p:txBody>
      </p:sp>
      <p:sp>
        <p:nvSpPr>
          <p:cNvPr id="5" name="Rectangle 4">
            <a:extLst>
              <a:ext uri="{FF2B5EF4-FFF2-40B4-BE49-F238E27FC236}">
                <a16:creationId xmlns:a16="http://schemas.microsoft.com/office/drawing/2014/main" id="{2A0D46DE-4A59-415B-A0BF-3827E9C10A75}"/>
              </a:ext>
            </a:extLst>
          </p:cNvPr>
          <p:cNvSpPr/>
          <p:nvPr/>
        </p:nvSpPr>
        <p:spPr>
          <a:xfrm>
            <a:off x="-45272"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2"/>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92EB2958-1F43-44EA-A1BB-24F4C8127BF1}"/>
              </a:ext>
            </a:extLst>
          </p:cNvPr>
          <p:cNvGrpSpPr/>
          <p:nvPr/>
        </p:nvGrpSpPr>
        <p:grpSpPr>
          <a:xfrm>
            <a:off x="2766641" y="1205345"/>
            <a:ext cx="6485634" cy="4702711"/>
            <a:chOff x="7026520" y="1219200"/>
            <a:chExt cx="4688898" cy="3426375"/>
          </a:xfrm>
        </p:grpSpPr>
        <p:grpSp>
          <p:nvGrpSpPr>
            <p:cNvPr id="13" name="Group 12">
              <a:extLst>
                <a:ext uri="{FF2B5EF4-FFF2-40B4-BE49-F238E27FC236}">
                  <a16:creationId xmlns:a16="http://schemas.microsoft.com/office/drawing/2014/main" id="{B93E29D5-1829-45DE-8824-5C38DA7C2255}"/>
                </a:ext>
              </a:extLst>
            </p:cNvPr>
            <p:cNvGrpSpPr/>
            <p:nvPr/>
          </p:nvGrpSpPr>
          <p:grpSpPr>
            <a:xfrm>
              <a:off x="7026520" y="1219200"/>
              <a:ext cx="4143823" cy="3426375"/>
              <a:chOff x="-340182" y="1591622"/>
              <a:chExt cx="4586033" cy="3730172"/>
            </a:xfrm>
          </p:grpSpPr>
          <p:sp>
            <p:nvSpPr>
              <p:cNvPr id="16" name="Oval 15">
                <a:extLst>
                  <a:ext uri="{FF2B5EF4-FFF2-40B4-BE49-F238E27FC236}">
                    <a16:creationId xmlns:a16="http://schemas.microsoft.com/office/drawing/2014/main" id="{01BBB904-622D-48A7-A16D-87BE542F1575}"/>
                  </a:ext>
                </a:extLst>
              </p:cNvPr>
              <p:cNvSpPr/>
              <p:nvPr/>
            </p:nvSpPr>
            <p:spPr>
              <a:xfrm>
                <a:off x="153014" y="1591622"/>
                <a:ext cx="4092837" cy="2295327"/>
              </a:xfrm>
              <a:prstGeom prst="ellipse">
                <a:avLst/>
              </a:prstGeom>
              <a:solidFill>
                <a:schemeClr val="bg1">
                  <a:lumMod val="6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dirty="0">
                  <a:solidFill>
                    <a:srgbClr val="000000"/>
                  </a:solidFill>
                </a:endParaRPr>
              </a:p>
            </p:txBody>
          </p:sp>
          <p:sp>
            <p:nvSpPr>
              <p:cNvPr id="18" name="Oval 17">
                <a:extLst>
                  <a:ext uri="{FF2B5EF4-FFF2-40B4-BE49-F238E27FC236}">
                    <a16:creationId xmlns:a16="http://schemas.microsoft.com/office/drawing/2014/main" id="{016ED139-8482-4AF8-ACCE-A1741D77F937}"/>
                  </a:ext>
                </a:extLst>
              </p:cNvPr>
              <p:cNvSpPr/>
              <p:nvPr/>
            </p:nvSpPr>
            <p:spPr>
              <a:xfrm>
                <a:off x="-340182" y="3703971"/>
                <a:ext cx="1251717" cy="804001"/>
              </a:xfrm>
              <a:prstGeom prst="ellipse">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867" dirty="0">
                  <a:solidFill>
                    <a:srgbClr val="000000"/>
                  </a:solidFill>
                </a:endParaRPr>
              </a:p>
            </p:txBody>
          </p:sp>
          <p:sp>
            <p:nvSpPr>
              <p:cNvPr id="19" name="Oval 18">
                <a:extLst>
                  <a:ext uri="{FF2B5EF4-FFF2-40B4-BE49-F238E27FC236}">
                    <a16:creationId xmlns:a16="http://schemas.microsoft.com/office/drawing/2014/main" id="{2F11D22B-454E-401E-992E-0CCA8AB5B404}"/>
                  </a:ext>
                </a:extLst>
              </p:cNvPr>
              <p:cNvSpPr/>
              <p:nvPr/>
            </p:nvSpPr>
            <p:spPr>
              <a:xfrm>
                <a:off x="746498" y="4517793"/>
                <a:ext cx="1251717" cy="804001"/>
              </a:xfrm>
              <a:prstGeom prst="ellipse">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867" dirty="0">
                  <a:solidFill>
                    <a:srgbClr val="000000"/>
                  </a:solidFill>
                </a:endParaRPr>
              </a:p>
            </p:txBody>
          </p:sp>
          <p:cxnSp>
            <p:nvCxnSpPr>
              <p:cNvPr id="20" name="Straight Connector 19">
                <a:extLst>
                  <a:ext uri="{FF2B5EF4-FFF2-40B4-BE49-F238E27FC236}">
                    <a16:creationId xmlns:a16="http://schemas.microsoft.com/office/drawing/2014/main" id="{9FE7CD62-983A-485B-B360-3702AF0432E2}"/>
                  </a:ext>
                </a:extLst>
              </p:cNvPr>
              <p:cNvCxnSpPr>
                <a:cxnSpLocks/>
                <a:endCxn id="18" idx="0"/>
              </p:cNvCxnSpPr>
              <p:nvPr/>
            </p:nvCxnSpPr>
            <p:spPr>
              <a:xfrm>
                <a:off x="285676" y="3132582"/>
                <a:ext cx="1" cy="5713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FEC4D4F-FF88-4E2E-A4C9-C4BBA773910C}"/>
                  </a:ext>
                </a:extLst>
              </p:cNvPr>
              <p:cNvCxnSpPr>
                <a:cxnSpLocks/>
                <a:endCxn id="24" idx="0"/>
              </p:cNvCxnSpPr>
              <p:nvPr/>
            </p:nvCxnSpPr>
            <p:spPr>
              <a:xfrm>
                <a:off x="2681173" y="3864041"/>
                <a:ext cx="0" cy="18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860E44-0228-4CF6-AE3B-D7F022D4EA1C}"/>
                  </a:ext>
                </a:extLst>
              </p:cNvPr>
              <p:cNvCxnSpPr>
                <a:cxnSpLocks/>
                <a:endCxn id="19" idx="0"/>
              </p:cNvCxnSpPr>
              <p:nvPr/>
            </p:nvCxnSpPr>
            <p:spPr>
              <a:xfrm flipH="1">
                <a:off x="1372356" y="3789080"/>
                <a:ext cx="13360" cy="728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9B44ED-23C3-4017-A625-9CAE6CA4A65D}"/>
                  </a:ext>
                </a:extLst>
              </p:cNvPr>
              <p:cNvCxnSpPr>
                <a:cxnSpLocks/>
                <a:endCxn id="14" idx="0"/>
              </p:cNvCxnSpPr>
              <p:nvPr/>
            </p:nvCxnSpPr>
            <p:spPr>
              <a:xfrm>
                <a:off x="4115155" y="3129392"/>
                <a:ext cx="18964" cy="13198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B7CF7E4-F301-4B76-817C-89A4306A7790}"/>
                  </a:ext>
                </a:extLst>
              </p:cNvPr>
              <p:cNvSpPr/>
              <p:nvPr/>
            </p:nvSpPr>
            <p:spPr>
              <a:xfrm>
                <a:off x="2055315" y="4047224"/>
                <a:ext cx="1251717" cy="804001"/>
              </a:xfrm>
              <a:prstGeom prst="ellipse">
                <a:avLst/>
              </a:prstGeom>
              <a:solidFill>
                <a:schemeClr val="bg1">
                  <a:lumMod val="6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867" dirty="0">
                  <a:solidFill>
                    <a:srgbClr val="000000"/>
                  </a:solidFill>
                </a:endParaRPr>
              </a:p>
            </p:txBody>
          </p:sp>
          <p:sp>
            <p:nvSpPr>
              <p:cNvPr id="25" name="Rectangle 24">
                <a:extLst>
                  <a:ext uri="{FF2B5EF4-FFF2-40B4-BE49-F238E27FC236}">
                    <a16:creationId xmlns:a16="http://schemas.microsoft.com/office/drawing/2014/main" id="{CB268D25-298D-4E35-88B2-4155441C5D13}"/>
                  </a:ext>
                </a:extLst>
              </p:cNvPr>
              <p:cNvSpPr/>
              <p:nvPr/>
            </p:nvSpPr>
            <p:spPr>
              <a:xfrm>
                <a:off x="826889" y="4666225"/>
                <a:ext cx="1155248" cy="445249"/>
              </a:xfrm>
              <a:prstGeom prst="rect">
                <a:avLst/>
              </a:prstGeom>
            </p:spPr>
            <p:txBody>
              <a:bodyPr wrap="none">
                <a:spAutoFit/>
              </a:bodyPr>
              <a:lstStyle/>
              <a:p>
                <a:pPr algn="ctr" defTabSz="1219170"/>
                <a:r>
                  <a:rPr lang="en-US" sz="1400" dirty="0">
                    <a:solidFill>
                      <a:srgbClr val="000000"/>
                    </a:solidFill>
                  </a:rPr>
                  <a:t>Site </a:t>
                </a:r>
              </a:p>
              <a:p>
                <a:pPr algn="ctr" defTabSz="1219170"/>
                <a:r>
                  <a:rPr lang="en-US" sz="1400" dirty="0">
                    <a:solidFill>
                      <a:srgbClr val="000000"/>
                    </a:solidFill>
                  </a:rPr>
                  <a:t>Suitability (SS)</a:t>
                </a:r>
              </a:p>
            </p:txBody>
          </p:sp>
          <p:sp>
            <p:nvSpPr>
              <p:cNvPr id="26" name="Rectangle 25">
                <a:extLst>
                  <a:ext uri="{FF2B5EF4-FFF2-40B4-BE49-F238E27FC236}">
                    <a16:creationId xmlns:a16="http://schemas.microsoft.com/office/drawing/2014/main" id="{8CDDA38F-6580-460B-A539-7B50CFEDA331}"/>
                  </a:ext>
                </a:extLst>
              </p:cNvPr>
              <p:cNvSpPr/>
              <p:nvPr/>
            </p:nvSpPr>
            <p:spPr>
              <a:xfrm>
                <a:off x="2140344" y="4154527"/>
                <a:ext cx="1095399" cy="445249"/>
              </a:xfrm>
              <a:prstGeom prst="rect">
                <a:avLst/>
              </a:prstGeom>
            </p:spPr>
            <p:txBody>
              <a:bodyPr wrap="none">
                <a:spAutoFit/>
              </a:bodyPr>
              <a:lstStyle/>
              <a:p>
                <a:pPr algn="ctr" defTabSz="1219170"/>
                <a:r>
                  <a:rPr lang="en-US" sz="1400" dirty="0">
                    <a:solidFill>
                      <a:srgbClr val="000000"/>
                    </a:solidFill>
                  </a:rPr>
                  <a:t>Power </a:t>
                </a:r>
              </a:p>
              <a:p>
                <a:pPr algn="ctr" defTabSz="1219170"/>
                <a:r>
                  <a:rPr lang="en-US" sz="1400" dirty="0">
                    <a:solidFill>
                      <a:srgbClr val="000000"/>
                    </a:solidFill>
                  </a:rPr>
                  <a:t>Curves / PPTs</a:t>
                </a:r>
              </a:p>
            </p:txBody>
          </p:sp>
          <p:sp>
            <p:nvSpPr>
              <p:cNvPr id="27" name="Rectangle 26">
                <a:extLst>
                  <a:ext uri="{FF2B5EF4-FFF2-40B4-BE49-F238E27FC236}">
                    <a16:creationId xmlns:a16="http://schemas.microsoft.com/office/drawing/2014/main" id="{7B858009-38BD-4613-A218-49713AE4A7BC}"/>
                  </a:ext>
                </a:extLst>
              </p:cNvPr>
              <p:cNvSpPr/>
              <p:nvPr/>
            </p:nvSpPr>
            <p:spPr>
              <a:xfrm>
                <a:off x="-303885" y="3871269"/>
                <a:ext cx="1300449" cy="628587"/>
              </a:xfrm>
              <a:prstGeom prst="rect">
                <a:avLst/>
              </a:prstGeom>
            </p:spPr>
            <p:txBody>
              <a:bodyPr wrap="none">
                <a:spAutoFit/>
              </a:bodyPr>
              <a:lstStyle/>
              <a:p>
                <a:pPr algn="ctr" defTabSz="1219170"/>
                <a:r>
                  <a:rPr lang="en-US" sz="1400" dirty="0">
                    <a:solidFill>
                      <a:srgbClr val="000000"/>
                    </a:solidFill>
                  </a:rPr>
                  <a:t>Complex Flow </a:t>
                </a:r>
              </a:p>
              <a:p>
                <a:pPr algn="ctr" defTabSz="1219170"/>
                <a:r>
                  <a:rPr lang="en-US" sz="1400" dirty="0">
                    <a:solidFill>
                      <a:srgbClr val="000000"/>
                    </a:solidFill>
                  </a:rPr>
                  <a:t>Correction (CFC)</a:t>
                </a:r>
              </a:p>
              <a:p>
                <a:pPr algn="ctr" defTabSz="1219170"/>
                <a:endParaRPr lang="en-US" sz="1400" dirty="0">
                  <a:solidFill>
                    <a:srgbClr val="000000"/>
                  </a:solidFill>
                </a:endParaRPr>
              </a:p>
            </p:txBody>
          </p:sp>
          <p:sp>
            <p:nvSpPr>
              <p:cNvPr id="28" name="Rectangle 27">
                <a:extLst>
                  <a:ext uri="{FF2B5EF4-FFF2-40B4-BE49-F238E27FC236}">
                    <a16:creationId xmlns:a16="http://schemas.microsoft.com/office/drawing/2014/main" id="{144D6464-4A8E-4B37-863C-73D0A71D9B3C}"/>
                  </a:ext>
                </a:extLst>
              </p:cNvPr>
              <p:cNvSpPr/>
              <p:nvPr/>
            </p:nvSpPr>
            <p:spPr>
              <a:xfrm>
                <a:off x="170404" y="2109191"/>
                <a:ext cx="4058056" cy="1049747"/>
              </a:xfrm>
              <a:prstGeom prst="rect">
                <a:avLst/>
              </a:prstGeom>
            </p:spPr>
            <p:txBody>
              <a:bodyPr wrap="square">
                <a:spAutoFit/>
              </a:bodyPr>
              <a:lstStyle/>
              <a:p>
                <a:pPr algn="ctr" defTabSz="1219170"/>
                <a:r>
                  <a:rPr lang="fr-CA" sz="4000" i="1" dirty="0">
                    <a:solidFill>
                      <a:srgbClr val="000000"/>
                    </a:solidFill>
                  </a:rPr>
                  <a:t>Science</a:t>
                </a:r>
                <a:endParaRPr lang="en-US" sz="4000" i="1" dirty="0">
                  <a:solidFill>
                    <a:srgbClr val="000000"/>
                  </a:solidFill>
                </a:endParaRPr>
              </a:p>
              <a:p>
                <a:pPr algn="ctr" defTabSz="1219170"/>
                <a:r>
                  <a:rPr lang="en-US" sz="4000" dirty="0">
                    <a:solidFill>
                      <a:srgbClr val="000000"/>
                    </a:solidFill>
                  </a:rPr>
                  <a:t>Working Group</a:t>
                </a:r>
              </a:p>
            </p:txBody>
          </p:sp>
        </p:grpSp>
        <p:sp>
          <p:nvSpPr>
            <p:cNvPr id="14" name="Oval 13">
              <a:extLst>
                <a:ext uri="{FF2B5EF4-FFF2-40B4-BE49-F238E27FC236}">
                  <a16:creationId xmlns:a16="http://schemas.microsoft.com/office/drawing/2014/main" id="{B34E3B28-3397-459B-A167-F0449C6208AE}"/>
                </a:ext>
              </a:extLst>
            </p:cNvPr>
            <p:cNvSpPr/>
            <p:nvPr/>
          </p:nvSpPr>
          <p:spPr>
            <a:xfrm>
              <a:off x="10503875" y="3844069"/>
              <a:ext cx="1131020" cy="738521"/>
            </a:xfrm>
            <a:prstGeom prst="ellipse">
              <a:avLst/>
            </a:prstGeom>
            <a:solidFill>
              <a:schemeClr val="bg1">
                <a:lumMod val="65000"/>
                <a:alpha val="20000"/>
              </a:schemeClr>
            </a:solidFill>
            <a:ln>
              <a:noFill/>
            </a:ln>
            <a:effectLst>
              <a:outerShdw blurRad="50800" dist="381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867" dirty="0">
                <a:solidFill>
                  <a:srgbClr val="000000"/>
                </a:solidFill>
              </a:endParaRPr>
            </a:p>
          </p:txBody>
        </p:sp>
        <p:sp>
          <p:nvSpPr>
            <p:cNvPr id="15" name="Rectangle 14">
              <a:extLst>
                <a:ext uri="{FF2B5EF4-FFF2-40B4-BE49-F238E27FC236}">
                  <a16:creationId xmlns:a16="http://schemas.microsoft.com/office/drawing/2014/main" id="{572252E0-B3EE-4775-8DA1-DB87571AA74E}"/>
                </a:ext>
              </a:extLst>
            </p:cNvPr>
            <p:cNvSpPr/>
            <p:nvPr/>
          </p:nvSpPr>
          <p:spPr>
            <a:xfrm>
              <a:off x="10446439" y="3982360"/>
              <a:ext cx="1268979" cy="408987"/>
            </a:xfrm>
            <a:prstGeom prst="rect">
              <a:avLst/>
            </a:prstGeom>
          </p:spPr>
          <p:txBody>
            <a:bodyPr wrap="none">
              <a:spAutoFit/>
            </a:bodyPr>
            <a:lstStyle/>
            <a:p>
              <a:pPr algn="ctr" defTabSz="1219170"/>
              <a:r>
                <a:rPr lang="en-US" sz="1400" dirty="0">
                  <a:solidFill>
                    <a:srgbClr val="000000"/>
                  </a:solidFill>
                </a:rPr>
                <a:t>Uncertainty/ </a:t>
              </a:r>
            </a:p>
            <a:p>
              <a:pPr algn="ctr" defTabSz="1219170"/>
              <a:r>
                <a:rPr lang="en-US" sz="1400" dirty="0">
                  <a:solidFill>
                    <a:srgbClr val="000000"/>
                  </a:solidFill>
                </a:rPr>
                <a:t>Energy Evaluation</a:t>
              </a:r>
            </a:p>
          </p:txBody>
        </p:sp>
      </p:grpSp>
      <p:sp>
        <p:nvSpPr>
          <p:cNvPr id="30" name="Title 1">
            <a:extLst>
              <a:ext uri="{FF2B5EF4-FFF2-40B4-BE49-F238E27FC236}">
                <a16:creationId xmlns:a16="http://schemas.microsoft.com/office/drawing/2014/main" id="{2059F891-CA7C-4EC4-BF6A-AE0847B31D63}"/>
              </a:ext>
            </a:extLst>
          </p:cNvPr>
          <p:cNvSpPr>
            <a:spLocks noGrp="1"/>
          </p:cNvSpPr>
          <p:nvPr>
            <p:ph type="title"/>
          </p:nvPr>
        </p:nvSpPr>
        <p:spPr>
          <a:xfrm>
            <a:off x="0" y="48575"/>
            <a:ext cx="10374284" cy="844762"/>
          </a:xfrm>
        </p:spPr>
        <p:txBody>
          <a:bodyPr/>
          <a:lstStyle/>
          <a:p>
            <a:r>
              <a:rPr lang="en-US" sz="3600" dirty="0">
                <a:solidFill>
                  <a:schemeClr val="tx1"/>
                </a:solidFill>
                <a:latin typeface="+mn-lt"/>
              </a:rPr>
              <a:t>Science WG – Subgroups &amp; Leads</a:t>
            </a:r>
          </a:p>
        </p:txBody>
      </p:sp>
      <p:pic>
        <p:nvPicPr>
          <p:cNvPr id="6" name="Picture 5">
            <a:extLst>
              <a:ext uri="{FF2B5EF4-FFF2-40B4-BE49-F238E27FC236}">
                <a16:creationId xmlns:a16="http://schemas.microsoft.com/office/drawing/2014/main" id="{F6F31F01-0BAC-4468-8CCB-375C86CE71A4}"/>
              </a:ext>
            </a:extLst>
          </p:cNvPr>
          <p:cNvPicPr>
            <a:picLocks noChangeAspect="1"/>
          </p:cNvPicPr>
          <p:nvPr/>
        </p:nvPicPr>
        <p:blipFill rotWithShape="1">
          <a:blip r:embed="rId3"/>
          <a:srcRect t="2819"/>
          <a:stretch/>
        </p:blipFill>
        <p:spPr>
          <a:xfrm>
            <a:off x="9062327" y="4435081"/>
            <a:ext cx="1027527" cy="1352888"/>
          </a:xfrm>
          <a:prstGeom prst="ellipse">
            <a:avLst/>
          </a:prstGeom>
          <a:ln w="952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ECD6083-B4E5-4D94-AFAD-DB9D2D0695A9}"/>
              </a:ext>
            </a:extLst>
          </p:cNvPr>
          <p:cNvPicPr>
            <a:picLocks noChangeAspect="1"/>
          </p:cNvPicPr>
          <p:nvPr/>
        </p:nvPicPr>
        <p:blipFill>
          <a:blip r:embed="rId4"/>
          <a:stretch>
            <a:fillRect/>
          </a:stretch>
        </p:blipFill>
        <p:spPr>
          <a:xfrm>
            <a:off x="6291705" y="4987677"/>
            <a:ext cx="957430" cy="1080200"/>
          </a:xfrm>
          <a:prstGeom prst="ellipse">
            <a:avLst/>
          </a:prstGeom>
          <a:ln w="952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Picture 34">
            <a:extLst>
              <a:ext uri="{FF2B5EF4-FFF2-40B4-BE49-F238E27FC236}">
                <a16:creationId xmlns:a16="http://schemas.microsoft.com/office/drawing/2014/main" id="{7117B5F8-369C-4FBC-8AE3-25551625B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8855" y="5017332"/>
            <a:ext cx="944583" cy="1181063"/>
          </a:xfrm>
          <a:prstGeom prst="ellipse">
            <a:avLst/>
          </a:prstGeom>
          <a:ln w="952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Rectangle 35">
            <a:extLst>
              <a:ext uri="{FF2B5EF4-FFF2-40B4-BE49-F238E27FC236}">
                <a16:creationId xmlns:a16="http://schemas.microsoft.com/office/drawing/2014/main" id="{DDAC87F2-981F-4ACB-8081-141E8BF0E982}"/>
              </a:ext>
            </a:extLst>
          </p:cNvPr>
          <p:cNvSpPr/>
          <p:nvPr/>
        </p:nvSpPr>
        <p:spPr>
          <a:xfrm>
            <a:off x="3486114" y="5940733"/>
            <a:ext cx="2922147" cy="646331"/>
          </a:xfrm>
          <a:prstGeom prst="rect">
            <a:avLst/>
          </a:prstGeom>
        </p:spPr>
        <p:txBody>
          <a:bodyPr wrap="none">
            <a:spAutoFit/>
          </a:bodyPr>
          <a:lstStyle/>
          <a:p>
            <a:pPr algn="ctr"/>
            <a:r>
              <a:rPr lang="en-GB" altLang="en-US" dirty="0"/>
              <a:t>Alexandra St. Pé</a:t>
            </a:r>
          </a:p>
          <a:p>
            <a:pPr algn="ctr"/>
            <a:r>
              <a:rPr lang="en-GB" altLang="en-US" dirty="0"/>
              <a:t>(Alexandra.st.-Pe@eon.com)</a:t>
            </a:r>
          </a:p>
        </p:txBody>
      </p:sp>
      <p:sp>
        <p:nvSpPr>
          <p:cNvPr id="37" name="Rectangle 36">
            <a:extLst>
              <a:ext uri="{FF2B5EF4-FFF2-40B4-BE49-F238E27FC236}">
                <a16:creationId xmlns:a16="http://schemas.microsoft.com/office/drawing/2014/main" id="{0F4E1FFB-F327-4A21-9B27-F662EF3FE81D}"/>
              </a:ext>
            </a:extLst>
          </p:cNvPr>
          <p:cNvSpPr/>
          <p:nvPr/>
        </p:nvSpPr>
        <p:spPr>
          <a:xfrm>
            <a:off x="346387" y="4529207"/>
            <a:ext cx="3055348" cy="646331"/>
          </a:xfrm>
          <a:prstGeom prst="rect">
            <a:avLst/>
          </a:prstGeom>
        </p:spPr>
        <p:txBody>
          <a:bodyPr wrap="square">
            <a:spAutoFit/>
          </a:bodyPr>
          <a:lstStyle/>
          <a:p>
            <a:pPr algn="ctr"/>
            <a:r>
              <a:rPr lang="en-GB" altLang="en-US" dirty="0"/>
              <a:t>Niels </a:t>
            </a:r>
            <a:r>
              <a:rPr lang="en-GB" altLang="en-US" dirty="0" err="1"/>
              <a:t>Lawhite</a:t>
            </a:r>
            <a:endParaRPr lang="en-GB" altLang="en-US" dirty="0"/>
          </a:p>
          <a:p>
            <a:pPr algn="ctr"/>
            <a:r>
              <a:rPr lang="en-GB" altLang="en-US" dirty="0"/>
              <a:t>(Niels.lawhite@vaisala.com)</a:t>
            </a:r>
          </a:p>
        </p:txBody>
      </p:sp>
      <p:sp>
        <p:nvSpPr>
          <p:cNvPr id="38" name="Rectangle 37">
            <a:extLst>
              <a:ext uri="{FF2B5EF4-FFF2-40B4-BE49-F238E27FC236}">
                <a16:creationId xmlns:a16="http://schemas.microsoft.com/office/drawing/2014/main" id="{A5BAFB53-E289-4CFB-85ED-B0FFD5AC2520}"/>
              </a:ext>
            </a:extLst>
          </p:cNvPr>
          <p:cNvSpPr/>
          <p:nvPr/>
        </p:nvSpPr>
        <p:spPr>
          <a:xfrm>
            <a:off x="8364984" y="5719861"/>
            <a:ext cx="2756717" cy="646331"/>
          </a:xfrm>
          <a:prstGeom prst="rect">
            <a:avLst/>
          </a:prstGeom>
        </p:spPr>
        <p:txBody>
          <a:bodyPr wrap="none">
            <a:spAutoFit/>
          </a:bodyPr>
          <a:lstStyle/>
          <a:p>
            <a:pPr algn="ctr"/>
            <a:r>
              <a:rPr lang="en-GB" altLang="en-US" dirty="0"/>
              <a:t>Reesa Dexter</a:t>
            </a:r>
          </a:p>
          <a:p>
            <a:pPr algn="ctr"/>
            <a:r>
              <a:rPr lang="en-GB" altLang="en-US" dirty="0"/>
              <a:t>(Reesa.dexter@dnvgl.com)</a:t>
            </a:r>
          </a:p>
        </p:txBody>
      </p:sp>
      <p:pic>
        <p:nvPicPr>
          <p:cNvPr id="39" name="Picture 38">
            <a:extLst>
              <a:ext uri="{FF2B5EF4-FFF2-40B4-BE49-F238E27FC236}">
                <a16:creationId xmlns:a16="http://schemas.microsoft.com/office/drawing/2014/main" id="{0555832F-2E81-4533-AEA6-8D369C06E976}"/>
              </a:ext>
            </a:extLst>
          </p:cNvPr>
          <p:cNvPicPr>
            <a:picLocks noChangeAspect="1"/>
          </p:cNvPicPr>
          <p:nvPr/>
        </p:nvPicPr>
        <p:blipFill rotWithShape="1">
          <a:blip r:embed="rId6"/>
          <a:srcRect t="5597"/>
          <a:stretch/>
        </p:blipFill>
        <p:spPr>
          <a:xfrm>
            <a:off x="1966704" y="3452068"/>
            <a:ext cx="1110526" cy="1103285"/>
          </a:xfrm>
          <a:prstGeom prst="ellipse">
            <a:avLst/>
          </a:prstGeom>
          <a:ln w="952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0" name="Rectangle 39">
            <a:extLst>
              <a:ext uri="{FF2B5EF4-FFF2-40B4-BE49-F238E27FC236}">
                <a16:creationId xmlns:a16="http://schemas.microsoft.com/office/drawing/2014/main" id="{7A31D35F-DEC2-498E-A2E1-929302FE7FA2}"/>
              </a:ext>
            </a:extLst>
          </p:cNvPr>
          <p:cNvSpPr/>
          <p:nvPr/>
        </p:nvSpPr>
        <p:spPr>
          <a:xfrm>
            <a:off x="5721461" y="6034301"/>
            <a:ext cx="3055348" cy="646331"/>
          </a:xfrm>
          <a:prstGeom prst="rect">
            <a:avLst/>
          </a:prstGeom>
        </p:spPr>
        <p:txBody>
          <a:bodyPr wrap="square">
            <a:spAutoFit/>
          </a:bodyPr>
          <a:lstStyle/>
          <a:p>
            <a:pPr algn="ctr"/>
            <a:r>
              <a:rPr lang="en-GB" altLang="en-US" dirty="0">
                <a:highlight>
                  <a:srgbClr val="FFFF00"/>
                </a:highlight>
              </a:rPr>
              <a:t>Volunteer </a:t>
            </a:r>
          </a:p>
          <a:p>
            <a:pPr algn="ctr"/>
            <a:r>
              <a:rPr lang="en-GB" altLang="en-US" dirty="0">
                <a:highlight>
                  <a:srgbClr val="FFFF00"/>
                </a:highlight>
              </a:rPr>
              <a:t>welcomed!</a:t>
            </a:r>
          </a:p>
        </p:txBody>
      </p:sp>
    </p:spTree>
    <p:extLst>
      <p:ext uri="{BB962C8B-B14F-4D97-AF65-F5344CB8AC3E}">
        <p14:creationId xmlns:p14="http://schemas.microsoft.com/office/powerpoint/2010/main" val="38723848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3125095" y="172806"/>
            <a:ext cx="8839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Aft>
                <a:spcPts val="1200"/>
              </a:spcAft>
            </a:pPr>
            <a:r>
              <a:rPr lang="en-GB" altLang="en-US" sz="4800" b="1" dirty="0">
                <a:latin typeface="+mn-lt"/>
              </a:rPr>
              <a:t>CFARS - Science CFC Subgroup</a:t>
            </a:r>
          </a:p>
          <a:p>
            <a:pPr algn="r" eaLnBrk="1" hangingPunct="1">
              <a:spcAft>
                <a:spcPts val="1200"/>
              </a:spcAft>
            </a:pPr>
            <a:r>
              <a:rPr lang="en-GB" altLang="en-US" sz="4800" b="1" dirty="0">
                <a:latin typeface="+mn-lt"/>
              </a:rPr>
              <a:t>Complex Flow Correction</a:t>
            </a:r>
          </a:p>
          <a:p>
            <a:pPr algn="r" eaLnBrk="1" hangingPunct="1">
              <a:spcAft>
                <a:spcPts val="1200"/>
              </a:spcAft>
            </a:pPr>
            <a:r>
              <a:rPr lang="en-GB" altLang="en-US" sz="4800" b="1" dirty="0">
                <a:latin typeface="+mn-lt"/>
              </a:rPr>
              <a:t> </a:t>
            </a:r>
            <a:r>
              <a:rPr lang="en-GB" altLang="en-US" sz="2800" b="1" dirty="0">
                <a:latin typeface="+mn-lt"/>
              </a:rPr>
              <a:t>March 06, 2019</a:t>
            </a:r>
            <a:endParaRPr lang="en-GB" altLang="en-US" sz="2800" b="1" dirty="0"/>
          </a:p>
          <a:p>
            <a:pPr algn="r" eaLnBrk="1" hangingPunct="1">
              <a:spcAft>
                <a:spcPts val="0"/>
              </a:spcAft>
            </a:pPr>
            <a:r>
              <a:rPr lang="en-GB" altLang="en-US" sz="2800" b="1" dirty="0"/>
              <a:t>Niels </a:t>
            </a:r>
            <a:r>
              <a:rPr lang="en-GB" altLang="en-US" sz="2800" b="1" dirty="0" err="1"/>
              <a:t>LaWhite</a:t>
            </a:r>
            <a:r>
              <a:rPr lang="en-GB" altLang="en-US" sz="2800" b="1" dirty="0"/>
              <a:t>, Vaisala</a:t>
            </a:r>
          </a:p>
          <a:p>
            <a:pPr algn="r" eaLnBrk="1" hangingPunct="1">
              <a:spcAft>
                <a:spcPts val="0"/>
              </a:spcAft>
            </a:pPr>
            <a:r>
              <a:rPr lang="en-GB" altLang="en-US" sz="2000" b="1" dirty="0"/>
              <a:t>(</a:t>
            </a:r>
            <a:r>
              <a:rPr lang="en-GB" altLang="en-US" sz="2000" b="1" dirty="0" err="1"/>
              <a:t>Niels.LaWhite@Vaisala.com</a:t>
            </a:r>
            <a:r>
              <a:rPr lang="en-GB" altLang="en-US" sz="2000" b="1" dirty="0"/>
              <a:t>)</a:t>
            </a:r>
          </a:p>
          <a:p>
            <a:pPr algn="r" eaLnBrk="1" hangingPunct="1">
              <a:spcAft>
                <a:spcPts val="0"/>
              </a:spcAft>
            </a:pPr>
            <a:endParaRPr lang="en-GB" altLang="en-US" sz="20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41074347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p:txBody>
          <a:bodyPr/>
          <a:lstStyle/>
          <a:p>
            <a:r>
              <a:rPr lang="en-US" sz="2800" dirty="0">
                <a:solidFill>
                  <a:schemeClr val="tx1"/>
                </a:solidFill>
                <a:latin typeface="+mn-lt"/>
              </a:rPr>
              <a:t>Complex Flow Correction - Bias Correction for Complex Terrain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5</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031209"/>
            <a:ext cx="11706270" cy="5559401"/>
          </a:xfrm>
        </p:spPr>
        <p:txBody>
          <a:bodyPr>
            <a:normAutofit/>
          </a:bodyPr>
          <a:lstStyle/>
          <a:p>
            <a:r>
              <a:rPr lang="en-US" sz="2800" dirty="0"/>
              <a:t>Bias is caused by inhomogeneity between RSD beams, i.e. curved flow</a:t>
            </a:r>
          </a:p>
          <a:p>
            <a:pPr marL="342900" indent="-342900">
              <a:buFont typeface="Arial" panose="020B0604020202020204" pitchFamily="34" charset="0"/>
              <a:buChar char="•"/>
            </a:pPr>
            <a:r>
              <a:rPr lang="en-US" sz="2200" dirty="0">
                <a:solidFill>
                  <a:schemeClr val="tx1"/>
                </a:solidFill>
              </a:rPr>
              <a:t>RSD wind reconstruction math assumes the wind vector is constant between beams</a:t>
            </a:r>
          </a:p>
          <a:p>
            <a:pPr marL="342900" indent="-342900">
              <a:buFont typeface="Arial" panose="020B0604020202020204" pitchFamily="34" charset="0"/>
              <a:buChar char="•"/>
            </a:pPr>
            <a:r>
              <a:rPr lang="en-US" sz="2200" dirty="0">
                <a:solidFill>
                  <a:schemeClr val="tx1"/>
                </a:solidFill>
              </a:rPr>
              <a:t>Curvature induced bias is a well known, major issue – large bias, high uncertainty</a:t>
            </a:r>
          </a:p>
          <a:p>
            <a:pPr marL="1028700" lvl="1" indent="-342900"/>
            <a:r>
              <a:rPr lang="en-US" sz="2200" dirty="0">
                <a:solidFill>
                  <a:schemeClr val="tx1"/>
                </a:solidFill>
              </a:rPr>
              <a:t>Forward scanning RSD – bias induced by changes in horizontal wind direction</a:t>
            </a:r>
          </a:p>
          <a:p>
            <a:pPr marL="1028700" lvl="1" indent="-342900"/>
            <a:r>
              <a:rPr lang="en-US" sz="2200" dirty="0">
                <a:solidFill>
                  <a:schemeClr val="tx1"/>
                </a:solidFill>
              </a:rPr>
              <a:t>Upward facing RSD – bias induced by changes in vertical wind direction, e.g. hilltop/ridge</a:t>
            </a:r>
          </a:p>
          <a:p>
            <a:pPr marL="342900" indent="-342900">
              <a:buFont typeface="Arial" panose="020B0604020202020204" pitchFamily="34" charset="0"/>
              <a:buChar char="•"/>
            </a:pPr>
            <a:r>
              <a:rPr lang="en-US" sz="2400" dirty="0">
                <a:solidFill>
                  <a:schemeClr val="tx1"/>
                </a:solidFill>
              </a:rPr>
              <a:t>Characteristics for ground based RSD in complex terrain</a:t>
            </a:r>
          </a:p>
          <a:p>
            <a:pPr marL="1028700" lvl="1" indent="-342900"/>
            <a:r>
              <a:rPr lang="en-US" sz="2400" dirty="0">
                <a:solidFill>
                  <a:schemeClr val="tx1"/>
                </a:solidFill>
              </a:rPr>
              <a:t>Flow over hilltop leads to low bias (underprediction of wind speeds)</a:t>
            </a:r>
          </a:p>
          <a:p>
            <a:pPr marL="1028700" lvl="1" indent="-342900"/>
            <a:r>
              <a:rPr lang="en-US" sz="2400" dirty="0">
                <a:solidFill>
                  <a:schemeClr val="tx1"/>
                </a:solidFill>
              </a:rPr>
              <a:t>Varies with wind direction AND measurement height</a:t>
            </a:r>
          </a:p>
          <a:p>
            <a:pPr marL="1028700" lvl="1" indent="-342900"/>
            <a:r>
              <a:rPr lang="en-US" sz="2400" dirty="0">
                <a:solidFill>
                  <a:schemeClr val="tx1"/>
                </a:solidFill>
              </a:rPr>
              <a:t>Roughly independent of technology, beam configuration, and tilt angle</a:t>
            </a:r>
          </a:p>
          <a:p>
            <a:pPr marL="342900" lvl="0" indent="-342900">
              <a:buFont typeface="Arial" panose="020B0604020202020204" pitchFamily="34" charset="0"/>
              <a:buChar char="•"/>
            </a:pPr>
            <a:r>
              <a:rPr lang="en-US" sz="2400" dirty="0">
                <a:solidFill>
                  <a:prstClr val="black"/>
                </a:solidFill>
              </a:rPr>
              <a:t>Bias can be corrected if flow curvature is known – </a:t>
            </a:r>
            <a:r>
              <a:rPr lang="en-US" sz="2400" b="1" dirty="0">
                <a:solidFill>
                  <a:prstClr val="black"/>
                </a:solidFill>
              </a:rPr>
              <a:t>commercial products are available</a:t>
            </a:r>
          </a:p>
          <a:p>
            <a:pPr marL="1028700" lvl="1" indent="-342900"/>
            <a:r>
              <a:rPr lang="en-US" sz="2400" dirty="0">
                <a:solidFill>
                  <a:schemeClr val="tx1"/>
                </a:solidFill>
              </a:rPr>
              <a:t>CFD based models predict flow curvature over terrain, no real-time data necessary</a:t>
            </a:r>
          </a:p>
          <a:p>
            <a:pPr marL="1028700" lvl="1" indent="-342900"/>
            <a:r>
              <a:rPr lang="en-US" sz="2400" dirty="0">
                <a:solidFill>
                  <a:schemeClr val="tx1"/>
                </a:solidFill>
              </a:rPr>
              <a:t>FCR (</a:t>
            </a:r>
            <a:r>
              <a:rPr lang="en-US" sz="2400" dirty="0" err="1">
                <a:solidFill>
                  <a:schemeClr val="tx1"/>
                </a:solidFill>
              </a:rPr>
              <a:t>Windcube</a:t>
            </a:r>
            <a:r>
              <a:rPr lang="en-US" sz="2400" dirty="0">
                <a:solidFill>
                  <a:schemeClr val="tx1"/>
                </a:solidFill>
              </a:rPr>
              <a:t>) uses real-time data to estimate and correct bias </a:t>
            </a:r>
          </a:p>
          <a:p>
            <a:pPr lvl="0"/>
            <a:r>
              <a:rPr lang="en-US" sz="2400" b="1" dirty="0">
                <a:solidFill>
                  <a:prstClr val="black"/>
                </a:solidFill>
              </a:rPr>
              <a:t>Complex Flow Correction (CFC) is very important for RSD use in complex terrain!</a:t>
            </a:r>
          </a:p>
          <a:p>
            <a:pPr marL="1028700" lvl="1" indent="-342900"/>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1" y="6741623"/>
            <a:ext cx="12252961" cy="191191"/>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35166869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p:txBody>
          <a:bodyPr/>
          <a:lstStyle/>
          <a:p>
            <a:r>
              <a:rPr lang="en-US" sz="2800" dirty="0">
                <a:solidFill>
                  <a:schemeClr val="tx1"/>
                </a:solidFill>
                <a:latin typeface="+mn-lt"/>
              </a:rPr>
              <a:t>CFARS Science CFC Subgroup</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6</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031210"/>
            <a:ext cx="11398898" cy="5384408"/>
          </a:xfrm>
        </p:spPr>
        <p:txBody>
          <a:bodyPr>
            <a:normAutofit/>
          </a:bodyPr>
          <a:lstStyle/>
          <a:p>
            <a:r>
              <a:rPr lang="en-US" sz="2800" dirty="0"/>
              <a:t>Support increased use of RSD in complex terrain</a:t>
            </a:r>
          </a:p>
          <a:p>
            <a:pPr marL="342900" indent="-342900">
              <a:buFont typeface="Arial" panose="020B0604020202020204" pitchFamily="34" charset="0"/>
              <a:buChar char="•"/>
            </a:pPr>
            <a:r>
              <a:rPr lang="en-US" sz="2200" dirty="0"/>
              <a:t>Show typical flow curvature biases for different terrains</a:t>
            </a:r>
          </a:p>
          <a:p>
            <a:pPr marL="342900" indent="-342900">
              <a:buFont typeface="Arial" panose="020B0604020202020204" pitchFamily="34" charset="0"/>
              <a:buChar char="•"/>
            </a:pPr>
            <a:r>
              <a:rPr lang="en-US" sz="2200" dirty="0"/>
              <a:t>Validate commercially available bias correction methods </a:t>
            </a:r>
          </a:p>
          <a:p>
            <a:pPr marL="342900" indent="-342900">
              <a:buFont typeface="Arial" panose="020B0604020202020204" pitchFamily="34" charset="0"/>
              <a:buChar char="•"/>
            </a:pPr>
            <a:r>
              <a:rPr lang="en-US" sz="2200" dirty="0"/>
              <a:t>Explore limitations in correction technology – stability, high roughness, detached flow</a:t>
            </a:r>
          </a:p>
          <a:p>
            <a:pPr marL="342900" indent="-342900">
              <a:buFont typeface="Arial" panose="020B0604020202020204" pitchFamily="34" charset="0"/>
              <a:buChar char="•"/>
            </a:pPr>
            <a:r>
              <a:rPr lang="en-US" sz="2200" dirty="0"/>
              <a:t>Evaluate correction uncertainty as a function of site and measurement height</a:t>
            </a:r>
          </a:p>
          <a:p>
            <a:pPr marL="342900" indent="-342900">
              <a:buFont typeface="Arial" panose="020B0604020202020204" pitchFamily="34" charset="0"/>
              <a:buChar char="•"/>
            </a:pPr>
            <a:r>
              <a:rPr lang="en-US" sz="2200" dirty="0"/>
              <a:t>Demonstrate the value in correcting RSD measurements </a:t>
            </a:r>
          </a:p>
          <a:p>
            <a:r>
              <a:rPr lang="en-US" sz="2800" dirty="0"/>
              <a:t>Subgroup Status</a:t>
            </a:r>
            <a:endParaRPr lang="en-US" sz="2000" dirty="0"/>
          </a:p>
          <a:p>
            <a:pPr marL="342900" indent="-342900">
              <a:buFont typeface="Arial" panose="020B0604020202020204" pitchFamily="34" charset="0"/>
              <a:buChar char="•"/>
            </a:pPr>
            <a:r>
              <a:rPr lang="en-US" sz="2200" dirty="0"/>
              <a:t>Project kick-off (skype/zoom meeting) in roughly 2 weeks</a:t>
            </a:r>
          </a:p>
          <a:p>
            <a:pPr marL="342900" indent="-342900">
              <a:buFont typeface="Arial" panose="020B0604020202020204" pitchFamily="34" charset="0"/>
              <a:buChar char="•"/>
            </a:pPr>
            <a:r>
              <a:rPr lang="en-US" sz="2200" dirty="0"/>
              <a:t>Roadmap will be decided based on survey results (+new ideas!)</a:t>
            </a:r>
          </a:p>
          <a:p>
            <a:pPr lvl="1"/>
            <a:r>
              <a:rPr lang="en-US" sz="2200" dirty="0"/>
              <a:t>Validation study, uncertainty analysis, comparison of commercial correction offerings, or white paper on theory with terrain type / bias classification. </a:t>
            </a:r>
          </a:p>
          <a:p>
            <a:r>
              <a:rPr lang="en-US" sz="2800" dirty="0"/>
              <a:t>Interested?   We are looking for participants! </a:t>
            </a:r>
            <a:r>
              <a:rPr lang="en-US" sz="2200" dirty="0"/>
              <a:t> </a:t>
            </a:r>
            <a:r>
              <a:rPr lang="en-US" sz="2000" dirty="0"/>
              <a:t> (contact:  </a:t>
            </a:r>
            <a:r>
              <a:rPr lang="en-US" sz="2000" dirty="0">
                <a:solidFill>
                  <a:srgbClr val="0070C0"/>
                </a:solidFill>
                <a:hlinkClick r:id="rId2">
                  <a:extLst>
                    <a:ext uri="{A12FA001-AC4F-418D-AE19-62706E023703}">
                      <ahyp:hlinkClr xmlns:ahyp="http://schemas.microsoft.com/office/drawing/2018/hyperlinkcolor" val="tx"/>
                    </a:ext>
                  </a:extLst>
                </a:hlinkClick>
              </a:rPr>
              <a:t>Niels.LaWhite@Vaisala.com</a:t>
            </a:r>
            <a:r>
              <a:rPr lang="en-US" sz="2000" dirty="0">
                <a:solidFill>
                  <a:schemeClr val="tx1"/>
                </a:solidFill>
              </a:rPr>
              <a:t>)</a:t>
            </a:r>
          </a:p>
          <a:p>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1" y="6741623"/>
            <a:ext cx="12252961" cy="191191"/>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1565958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3125095" y="172806"/>
            <a:ext cx="8839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Aft>
                <a:spcPts val="1200"/>
              </a:spcAft>
            </a:pPr>
            <a:r>
              <a:rPr lang="en-GB" altLang="en-US" sz="4800" b="1" dirty="0">
                <a:latin typeface="+mn-lt"/>
              </a:rPr>
              <a:t>CFARS – Science Subgroup:</a:t>
            </a:r>
          </a:p>
          <a:p>
            <a:pPr algn="r" eaLnBrk="1" hangingPunct="1">
              <a:spcAft>
                <a:spcPts val="1200"/>
              </a:spcAft>
            </a:pPr>
            <a:r>
              <a:rPr lang="en-GB" altLang="en-US" sz="4800" b="1" dirty="0">
                <a:latin typeface="+mn-lt"/>
              </a:rPr>
              <a:t> Site Suitability</a:t>
            </a:r>
          </a:p>
          <a:p>
            <a:pPr algn="r" eaLnBrk="1" hangingPunct="1">
              <a:spcAft>
                <a:spcPts val="1200"/>
              </a:spcAft>
            </a:pPr>
            <a:r>
              <a:rPr lang="en-GB" altLang="en-US" sz="4800" b="1" dirty="0">
                <a:latin typeface="+mn-lt"/>
              </a:rPr>
              <a:t> </a:t>
            </a:r>
            <a:r>
              <a:rPr lang="en-GB" altLang="en-US" sz="2800" b="1" dirty="0">
                <a:latin typeface="+mn-lt"/>
              </a:rPr>
              <a:t>March 06, 2019</a:t>
            </a:r>
            <a:endParaRPr lang="en-GB" altLang="en-US" sz="2800" b="1" dirty="0"/>
          </a:p>
          <a:p>
            <a:pPr algn="r" eaLnBrk="1" hangingPunct="1">
              <a:spcAft>
                <a:spcPts val="0"/>
              </a:spcAft>
            </a:pPr>
            <a:r>
              <a:rPr lang="en-GB" altLang="en-US" sz="2800" b="1" dirty="0">
                <a:latin typeface="+mn-lt"/>
              </a:rPr>
              <a:t>Alexandra St. Pé, E.ON</a:t>
            </a:r>
          </a:p>
          <a:p>
            <a:pPr algn="r" eaLnBrk="1" hangingPunct="1">
              <a:spcAft>
                <a:spcPts val="0"/>
              </a:spcAft>
            </a:pPr>
            <a:r>
              <a:rPr lang="en-GB" altLang="en-US" sz="2000" b="1" dirty="0"/>
              <a:t>(Alexandra.St.-Pe@eon.com)</a:t>
            </a:r>
          </a:p>
          <a:p>
            <a:pPr algn="r" eaLnBrk="1" hangingPunct="1">
              <a:spcAft>
                <a:spcPts val="0"/>
              </a:spcAft>
            </a:pPr>
            <a:endParaRPr lang="en-GB" altLang="en-US" sz="20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36880611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35804" y="215680"/>
            <a:ext cx="10374284" cy="362055"/>
          </a:xfrm>
        </p:spPr>
        <p:txBody>
          <a:bodyPr/>
          <a:lstStyle/>
          <a:p>
            <a:r>
              <a:rPr lang="en-US" sz="3600" dirty="0">
                <a:solidFill>
                  <a:schemeClr val="tx1"/>
                </a:solidFill>
                <a:latin typeface="+mn-lt"/>
              </a:rPr>
              <a:t>Science WG - Site Suitability Subgroup</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8</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2"/>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sp>
        <p:nvSpPr>
          <p:cNvPr id="10" name="Text Placeholder 3">
            <a:extLst>
              <a:ext uri="{FF2B5EF4-FFF2-40B4-BE49-F238E27FC236}">
                <a16:creationId xmlns:a16="http://schemas.microsoft.com/office/drawing/2014/main" id="{2CA075DC-BFF7-4E88-8C48-E05330CE708D}"/>
              </a:ext>
            </a:extLst>
          </p:cNvPr>
          <p:cNvSpPr txBox="1">
            <a:spLocks/>
          </p:cNvSpPr>
          <p:nvPr/>
        </p:nvSpPr>
        <p:spPr>
          <a:xfrm>
            <a:off x="209085" y="941925"/>
            <a:ext cx="6530236" cy="5283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tx1"/>
                </a:solidFill>
              </a:rPr>
              <a:t>Focus </a:t>
            </a:r>
            <a:r>
              <a:rPr lang="en-US" sz="3200" dirty="0">
                <a:solidFill>
                  <a:schemeClr val="tx1"/>
                </a:solidFill>
                <a:sym typeface="Wingdings" panose="05000000000000000000" pitchFamily="2" charset="2"/>
              </a:rPr>
              <a:t> Turbulence Intensity</a:t>
            </a:r>
            <a:endParaRPr lang="en-US" sz="3200" dirty="0">
              <a:solidFill>
                <a:schemeClr val="tx1"/>
              </a:solidFill>
            </a:endParaRPr>
          </a:p>
        </p:txBody>
      </p:sp>
      <p:sp>
        <p:nvSpPr>
          <p:cNvPr id="11" name="Inhaltsplatzhalter 2">
            <a:extLst>
              <a:ext uri="{FF2B5EF4-FFF2-40B4-BE49-F238E27FC236}">
                <a16:creationId xmlns:a16="http://schemas.microsoft.com/office/drawing/2014/main" id="{DA2B69F7-A0F1-4E94-9319-894CBB578970}"/>
              </a:ext>
            </a:extLst>
          </p:cNvPr>
          <p:cNvSpPr txBox="1">
            <a:spLocks/>
          </p:cNvSpPr>
          <p:nvPr/>
        </p:nvSpPr>
        <p:spPr>
          <a:xfrm>
            <a:off x="551503" y="1867741"/>
            <a:ext cx="5998766" cy="1980696"/>
          </a:xfrm>
          <a:prstGeom prst="rect">
            <a:avLst/>
          </a:prstGeom>
        </p:spPr>
        <p:txBody>
          <a:bodyPr vert="horz" lIns="0" tIns="0" rIns="0" bIns="0" rtlCol="0">
            <a:noAutofit/>
          </a:bodyPr>
          <a:lstStyle>
            <a:lvl1pPr marL="0" indent="0" algn="l" defTabSz="914400" rtl="0" eaLnBrk="1" latinLnBrk="0" hangingPunct="1">
              <a:lnSpc>
                <a:spcPts val="1750"/>
              </a:lnSpc>
              <a:spcBef>
                <a:spcPts val="0"/>
              </a:spcBef>
              <a:spcAft>
                <a:spcPts val="600"/>
              </a:spcAft>
              <a:buFont typeface="Arial" panose="020B0604020202020204" pitchFamily="34" charset="0"/>
              <a:buNone/>
              <a:defRPr sz="1400" kern="100" baseline="0">
                <a:solidFill>
                  <a:schemeClr val="tx1"/>
                </a:solidFill>
                <a:latin typeface="+mn-lt"/>
                <a:ea typeface="+mn-ea"/>
                <a:cs typeface="+mn-cs"/>
              </a:defRPr>
            </a:lvl1pPr>
            <a:lvl2pPr marL="179388" indent="-179387" algn="l" defTabSz="914400" rtl="0" eaLnBrk="1" latinLnBrk="0" hangingPunct="1">
              <a:lnSpc>
                <a:spcPts val="1750"/>
              </a:lnSpc>
              <a:spcBef>
                <a:spcPts val="0"/>
              </a:spcBef>
              <a:spcAft>
                <a:spcPts val="600"/>
              </a:spcAft>
              <a:buClr>
                <a:srgbClr val="EA1C0A"/>
              </a:buClr>
              <a:buFont typeface="EON Brix Sans" panose="020B0500000000000000" pitchFamily="34" charset="0"/>
              <a:buChar char="•"/>
              <a:defRPr sz="1400" kern="100" baseline="0">
                <a:solidFill>
                  <a:schemeClr val="tx1"/>
                </a:solidFill>
                <a:latin typeface="+mn-lt"/>
                <a:ea typeface="+mn-ea"/>
                <a:cs typeface="+mn-cs"/>
              </a:defRPr>
            </a:lvl2pPr>
            <a:lvl3pPr marL="358775" indent="-179388" algn="l" defTabSz="914400" rtl="0" eaLnBrk="1" latinLnBrk="0" hangingPunct="1">
              <a:lnSpc>
                <a:spcPts val="1750"/>
              </a:lnSpc>
              <a:spcBef>
                <a:spcPts val="0"/>
              </a:spcBef>
              <a:spcAft>
                <a:spcPts val="600"/>
              </a:spcAft>
              <a:buFont typeface="Arial" panose="020B0604020202020204" pitchFamily="34" charset="0"/>
              <a:buChar char="•"/>
              <a:defRPr sz="1400" kern="100" baseline="0">
                <a:solidFill>
                  <a:schemeClr val="tx1"/>
                </a:solidFill>
                <a:latin typeface="+mn-lt"/>
                <a:ea typeface="+mn-ea"/>
                <a:cs typeface="+mn-cs"/>
              </a:defRPr>
            </a:lvl3pPr>
            <a:lvl4pPr marL="538163" indent="-179387" algn="l" defTabSz="914400" rtl="0" eaLnBrk="1" latinLnBrk="0" hangingPunct="1">
              <a:lnSpc>
                <a:spcPts val="1750"/>
              </a:lnSpc>
              <a:spcBef>
                <a:spcPts val="0"/>
              </a:spcBef>
              <a:spcAft>
                <a:spcPts val="600"/>
              </a:spcAft>
              <a:buFont typeface="Arial" panose="020B0604020202020204" pitchFamily="34" charset="0"/>
              <a:buChar char="–"/>
              <a:defRPr sz="1400" kern="100" baseline="0">
                <a:solidFill>
                  <a:schemeClr val="tx1"/>
                </a:solidFill>
                <a:latin typeface="+mn-lt"/>
                <a:ea typeface="+mn-ea"/>
                <a:cs typeface="+mn-cs"/>
              </a:defRPr>
            </a:lvl4pPr>
            <a:lvl5pPr marL="717550" indent="-179388" algn="l" defTabSz="914400" rtl="0" eaLnBrk="1" latinLnBrk="0" hangingPunct="1">
              <a:lnSpc>
                <a:spcPts val="1750"/>
              </a:lnSpc>
              <a:spcBef>
                <a:spcPts val="0"/>
              </a:spcBef>
              <a:spcAft>
                <a:spcPts val="600"/>
              </a:spcAft>
              <a:buFont typeface="Symbol" panose="05050102010706020507" pitchFamily="18" charset="2"/>
              <a:buChar char="-"/>
              <a:defRPr sz="1400" kern="1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2000" dirty="0"/>
              <a:t>Turbulent wind </a:t>
            </a:r>
            <a:r>
              <a:rPr lang="en-US" sz="2000" dirty="0">
                <a:sym typeface="Wingdings" panose="05000000000000000000" pitchFamily="2" charset="2"/>
              </a:rPr>
              <a:t>produces excessive turbine loads and fatigue</a:t>
            </a:r>
          </a:p>
          <a:p>
            <a:pPr lvl="2"/>
            <a:r>
              <a:rPr lang="en-GB" altLang="en-US" sz="2000" dirty="0">
                <a:solidFill>
                  <a:schemeClr val="accent1"/>
                </a:solidFill>
                <a:cs typeface="Traditional Arabic" panose="02020603050405020304" pitchFamily="18" charset="-78"/>
              </a:rPr>
              <a:t>Reduction in turbine performance and yield</a:t>
            </a:r>
          </a:p>
          <a:p>
            <a:pPr lvl="2"/>
            <a:r>
              <a:rPr lang="en-GB" altLang="en-US" sz="2000" dirty="0">
                <a:solidFill>
                  <a:schemeClr val="accent1"/>
                </a:solidFill>
                <a:cs typeface="Traditional Arabic" panose="02020603050405020304" pitchFamily="18" charset="-78"/>
              </a:rPr>
              <a:t>Increase O&amp;M costs</a:t>
            </a:r>
          </a:p>
          <a:p>
            <a:pPr lvl="2"/>
            <a:r>
              <a:rPr lang="en-GB" altLang="en-US" sz="2000" dirty="0">
                <a:solidFill>
                  <a:schemeClr val="accent1"/>
                </a:solidFill>
                <a:cs typeface="Traditional Arabic" panose="02020603050405020304" pitchFamily="18" charset="-78"/>
              </a:rPr>
              <a:t>Decrease turbine lifespan</a:t>
            </a:r>
          </a:p>
          <a:p>
            <a:pPr marL="179387" lvl="2" indent="0">
              <a:buNone/>
            </a:pPr>
            <a:endParaRPr lang="en-GB" altLang="en-US" sz="1800" dirty="0">
              <a:solidFill>
                <a:schemeClr val="accent1"/>
              </a:solidFill>
              <a:latin typeface="Calibri" panose="020F0502020204030204" pitchFamily="34" charset="0"/>
              <a:cs typeface="Traditional Arabic" panose="02020603050405020304" pitchFamily="18" charset="-78"/>
            </a:endParaRPr>
          </a:p>
          <a:p>
            <a:pPr marL="179387" lvl="2" indent="0">
              <a:buNone/>
            </a:pPr>
            <a:endParaRPr lang="en-GB" altLang="en-US" sz="1800" dirty="0">
              <a:solidFill>
                <a:schemeClr val="accent1"/>
              </a:solidFill>
              <a:latin typeface="Calibri" panose="020F0502020204030204" pitchFamily="34" charset="0"/>
              <a:cs typeface="Traditional Arabic" panose="02020603050405020304" pitchFamily="18" charset="-78"/>
            </a:endParaRPr>
          </a:p>
          <a:p>
            <a:pPr lvl="2">
              <a:buClr>
                <a:srgbClr val="000000"/>
              </a:buClr>
              <a:buSzPct val="100000"/>
              <a:buFont typeface="EON Brix Sans"/>
              <a:buChar char="•"/>
            </a:pPr>
            <a:endParaRPr lang="en-US" sz="1800" dirty="0"/>
          </a:p>
        </p:txBody>
      </p:sp>
      <p:pic>
        <p:nvPicPr>
          <p:cNvPr id="13" name="Picture 12">
            <a:extLst>
              <a:ext uri="{FF2B5EF4-FFF2-40B4-BE49-F238E27FC236}">
                <a16:creationId xmlns:a16="http://schemas.microsoft.com/office/drawing/2014/main" id="{017A52FC-AD05-400B-9D67-BA7C0CE04E35}"/>
              </a:ext>
            </a:extLst>
          </p:cNvPr>
          <p:cNvPicPr>
            <a:picLocks noChangeAspect="1"/>
          </p:cNvPicPr>
          <p:nvPr/>
        </p:nvPicPr>
        <p:blipFill rotWithShape="1">
          <a:blip r:embed="rId3"/>
          <a:srcRect l="5650" t="8385" r="6705"/>
          <a:stretch/>
        </p:blipFill>
        <p:spPr>
          <a:xfrm>
            <a:off x="8066218" y="3650830"/>
            <a:ext cx="3921530" cy="2739032"/>
          </a:xfrm>
          <a:prstGeom prst="rect">
            <a:avLst/>
          </a:prstGeom>
        </p:spPr>
      </p:pic>
      <p:pic>
        <p:nvPicPr>
          <p:cNvPr id="12" name="Picture 11">
            <a:extLst>
              <a:ext uri="{FF2B5EF4-FFF2-40B4-BE49-F238E27FC236}">
                <a16:creationId xmlns:a16="http://schemas.microsoft.com/office/drawing/2014/main" id="{CD70781D-5BA5-4B04-9595-118E4EF30A46}"/>
              </a:ext>
            </a:extLst>
          </p:cNvPr>
          <p:cNvPicPr>
            <a:picLocks noChangeAspect="1"/>
          </p:cNvPicPr>
          <p:nvPr/>
        </p:nvPicPr>
        <p:blipFill rotWithShape="1">
          <a:blip r:embed="rId4"/>
          <a:srcRect l="2110"/>
          <a:stretch/>
        </p:blipFill>
        <p:spPr>
          <a:xfrm>
            <a:off x="8499370" y="1464692"/>
            <a:ext cx="3055226" cy="1904980"/>
          </a:xfrm>
          <a:prstGeom prst="rect">
            <a:avLst/>
          </a:prstGeom>
        </p:spPr>
      </p:pic>
      <p:sp>
        <p:nvSpPr>
          <p:cNvPr id="14" name="Inhaltsplatzhalter 2">
            <a:extLst>
              <a:ext uri="{FF2B5EF4-FFF2-40B4-BE49-F238E27FC236}">
                <a16:creationId xmlns:a16="http://schemas.microsoft.com/office/drawing/2014/main" id="{C2550192-CBD1-424E-9A5E-C712E2597CD5}"/>
              </a:ext>
            </a:extLst>
          </p:cNvPr>
          <p:cNvSpPr txBox="1">
            <a:spLocks/>
          </p:cNvSpPr>
          <p:nvPr/>
        </p:nvSpPr>
        <p:spPr>
          <a:xfrm>
            <a:off x="551502" y="4029998"/>
            <a:ext cx="7616551" cy="1980696"/>
          </a:xfrm>
          <a:prstGeom prst="rect">
            <a:avLst/>
          </a:prstGeom>
        </p:spPr>
        <p:txBody>
          <a:bodyPr vert="horz" lIns="0" tIns="0" rIns="0" bIns="0" rtlCol="0">
            <a:noAutofit/>
          </a:bodyPr>
          <a:lstStyle>
            <a:lvl1pPr marL="0" indent="0" algn="l" defTabSz="914400" rtl="0" eaLnBrk="1" latinLnBrk="0" hangingPunct="1">
              <a:lnSpc>
                <a:spcPts val="1750"/>
              </a:lnSpc>
              <a:spcBef>
                <a:spcPts val="0"/>
              </a:spcBef>
              <a:spcAft>
                <a:spcPts val="600"/>
              </a:spcAft>
              <a:buFont typeface="Arial" panose="020B0604020202020204" pitchFamily="34" charset="0"/>
              <a:buNone/>
              <a:defRPr sz="1400" kern="100" baseline="0">
                <a:solidFill>
                  <a:schemeClr val="tx1"/>
                </a:solidFill>
                <a:latin typeface="+mn-lt"/>
                <a:ea typeface="+mn-ea"/>
                <a:cs typeface="+mn-cs"/>
              </a:defRPr>
            </a:lvl1pPr>
            <a:lvl2pPr marL="179388" indent="-179387" algn="l" defTabSz="914400" rtl="0" eaLnBrk="1" latinLnBrk="0" hangingPunct="1">
              <a:lnSpc>
                <a:spcPts val="1750"/>
              </a:lnSpc>
              <a:spcBef>
                <a:spcPts val="0"/>
              </a:spcBef>
              <a:spcAft>
                <a:spcPts val="600"/>
              </a:spcAft>
              <a:buClr>
                <a:srgbClr val="EA1C0A"/>
              </a:buClr>
              <a:buFont typeface="EON Brix Sans" panose="020B0500000000000000" pitchFamily="34" charset="0"/>
              <a:buChar char="•"/>
              <a:defRPr sz="1400" kern="100" baseline="0">
                <a:solidFill>
                  <a:schemeClr val="tx1"/>
                </a:solidFill>
                <a:latin typeface="+mn-lt"/>
                <a:ea typeface="+mn-ea"/>
                <a:cs typeface="+mn-cs"/>
              </a:defRPr>
            </a:lvl2pPr>
            <a:lvl3pPr marL="358775" indent="-179388" algn="l" defTabSz="914400" rtl="0" eaLnBrk="1" latinLnBrk="0" hangingPunct="1">
              <a:lnSpc>
                <a:spcPts val="1750"/>
              </a:lnSpc>
              <a:spcBef>
                <a:spcPts val="0"/>
              </a:spcBef>
              <a:spcAft>
                <a:spcPts val="600"/>
              </a:spcAft>
              <a:buFont typeface="Arial" panose="020B0604020202020204" pitchFamily="34" charset="0"/>
              <a:buChar char="•"/>
              <a:defRPr sz="1400" kern="100" baseline="0">
                <a:solidFill>
                  <a:schemeClr val="tx1"/>
                </a:solidFill>
                <a:latin typeface="+mn-lt"/>
                <a:ea typeface="+mn-ea"/>
                <a:cs typeface="+mn-cs"/>
              </a:defRPr>
            </a:lvl3pPr>
            <a:lvl4pPr marL="538163" indent="-179387" algn="l" defTabSz="914400" rtl="0" eaLnBrk="1" latinLnBrk="0" hangingPunct="1">
              <a:lnSpc>
                <a:spcPts val="1750"/>
              </a:lnSpc>
              <a:spcBef>
                <a:spcPts val="0"/>
              </a:spcBef>
              <a:spcAft>
                <a:spcPts val="600"/>
              </a:spcAft>
              <a:buFont typeface="Arial" panose="020B0604020202020204" pitchFamily="34" charset="0"/>
              <a:buChar char="–"/>
              <a:defRPr sz="1400" kern="100" baseline="0">
                <a:solidFill>
                  <a:schemeClr val="tx1"/>
                </a:solidFill>
                <a:latin typeface="+mn-lt"/>
                <a:ea typeface="+mn-ea"/>
                <a:cs typeface="+mn-cs"/>
              </a:defRPr>
            </a:lvl4pPr>
            <a:lvl5pPr marL="717550" indent="-179388" algn="l" defTabSz="914400" rtl="0" eaLnBrk="1" latinLnBrk="0" hangingPunct="1">
              <a:lnSpc>
                <a:spcPts val="1750"/>
              </a:lnSpc>
              <a:spcBef>
                <a:spcPts val="0"/>
              </a:spcBef>
              <a:spcAft>
                <a:spcPts val="600"/>
              </a:spcAft>
              <a:buFont typeface="Symbol" panose="05050102010706020507" pitchFamily="18" charset="2"/>
              <a:buChar char="-"/>
              <a:defRPr sz="1400" kern="1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IEC 61400-1 </a:t>
            </a:r>
            <a:r>
              <a:rPr lang="en-US" sz="2000" dirty="0">
                <a:sym typeface="Wingdings" panose="05000000000000000000" pitchFamily="2" charset="2"/>
              </a:rPr>
              <a:t> standard wind turbine  </a:t>
            </a:r>
          </a:p>
          <a:p>
            <a:r>
              <a:rPr lang="en-US" sz="2000" dirty="0">
                <a:sym typeface="Wingdings" panose="05000000000000000000" pitchFamily="2" charset="2"/>
              </a:rPr>
              <a:t> classification defined by wind speed &amp; TI</a:t>
            </a:r>
          </a:p>
          <a:p>
            <a:pPr lvl="2"/>
            <a:r>
              <a:rPr lang="en-GB" altLang="en-US" sz="2000" dirty="0">
                <a:solidFill>
                  <a:schemeClr val="accent1"/>
                </a:solidFill>
                <a:cs typeface="Traditional Arabic" panose="02020603050405020304" pitchFamily="18" charset="-78"/>
              </a:rPr>
              <a:t>Accurate measurement of TI is mandatory as variation between turbine and wind classes are small</a:t>
            </a:r>
          </a:p>
          <a:p>
            <a:pPr lvl="2"/>
            <a:r>
              <a:rPr lang="en-GB" altLang="en-US" sz="2000" dirty="0">
                <a:solidFill>
                  <a:schemeClr val="accent1"/>
                </a:solidFill>
                <a:cs typeface="Traditional Arabic" panose="02020603050405020304" pitchFamily="18" charset="-78"/>
              </a:rPr>
              <a:t>TI bias </a:t>
            </a:r>
            <a:r>
              <a:rPr lang="en-GB" altLang="en-US" sz="2000" dirty="0">
                <a:solidFill>
                  <a:schemeClr val="accent1"/>
                </a:solidFill>
                <a:cs typeface="Traditional Arabic" panose="02020603050405020304" pitchFamily="18" charset="-78"/>
                <a:sym typeface="Wingdings" panose="05000000000000000000" pitchFamily="2" charset="2"/>
              </a:rPr>
              <a:t> load assessment error</a:t>
            </a:r>
          </a:p>
          <a:p>
            <a:pPr lvl="2"/>
            <a:r>
              <a:rPr lang="en-GB" altLang="en-US" sz="2000" dirty="0">
                <a:solidFill>
                  <a:schemeClr val="accent1"/>
                </a:solidFill>
                <a:cs typeface="Traditional Arabic" panose="02020603050405020304" pitchFamily="18" charset="-78"/>
                <a:sym typeface="Wingdings" panose="05000000000000000000" pitchFamily="2" charset="2"/>
              </a:rPr>
              <a:t>Load assessment error  decrease turbine lifespan</a:t>
            </a:r>
            <a:endParaRPr lang="en-GB" altLang="en-US" sz="2000" dirty="0">
              <a:solidFill>
                <a:schemeClr val="accent1"/>
              </a:solidFill>
              <a:cs typeface="Traditional Arabic" panose="02020603050405020304" pitchFamily="18" charset="-78"/>
            </a:endParaRPr>
          </a:p>
          <a:p>
            <a:pPr lvl="2"/>
            <a:r>
              <a:rPr lang="en-GB" altLang="en-US" sz="2000" dirty="0">
                <a:solidFill>
                  <a:schemeClr val="accent1"/>
                </a:solidFill>
                <a:cs typeface="Traditional Arabic" panose="02020603050405020304" pitchFamily="18" charset="-78"/>
              </a:rPr>
              <a:t>Increase O&amp;M costs</a:t>
            </a:r>
          </a:p>
          <a:p>
            <a:pPr lvl="2"/>
            <a:r>
              <a:rPr lang="en-GB" altLang="en-US" sz="2000" dirty="0">
                <a:solidFill>
                  <a:schemeClr val="accent1"/>
                </a:solidFill>
                <a:cs typeface="Traditional Arabic" panose="02020603050405020304" pitchFamily="18" charset="-78"/>
              </a:rPr>
              <a:t>Decrease turbine lifespan</a:t>
            </a:r>
          </a:p>
          <a:p>
            <a:pPr marL="179387" lvl="2" indent="0">
              <a:buNone/>
            </a:pPr>
            <a:endParaRPr lang="en-GB" altLang="en-US" sz="1800" dirty="0">
              <a:solidFill>
                <a:schemeClr val="accent1"/>
              </a:solidFill>
              <a:latin typeface="Calibri" panose="020F0502020204030204" pitchFamily="34" charset="0"/>
              <a:cs typeface="Traditional Arabic" panose="02020603050405020304" pitchFamily="18" charset="-78"/>
            </a:endParaRPr>
          </a:p>
          <a:p>
            <a:pPr marL="179387" lvl="2" indent="0">
              <a:buNone/>
            </a:pPr>
            <a:endParaRPr lang="en-GB" altLang="en-US" sz="1800" dirty="0">
              <a:solidFill>
                <a:schemeClr val="accent1"/>
              </a:solidFill>
              <a:latin typeface="Calibri" panose="020F0502020204030204" pitchFamily="34" charset="0"/>
              <a:cs typeface="Traditional Arabic" panose="02020603050405020304" pitchFamily="18" charset="-78"/>
            </a:endParaRPr>
          </a:p>
          <a:p>
            <a:pPr lvl="2">
              <a:buClr>
                <a:srgbClr val="000000"/>
              </a:buClr>
              <a:buSzPct val="100000"/>
              <a:buFont typeface="EON Brix Sans"/>
              <a:buChar char="•"/>
            </a:pPr>
            <a:endParaRPr lang="en-US" sz="1800" dirty="0"/>
          </a:p>
        </p:txBody>
      </p:sp>
    </p:spTree>
    <p:extLst>
      <p:ext uri="{BB962C8B-B14F-4D97-AF65-F5344CB8AC3E}">
        <p14:creationId xmlns:p14="http://schemas.microsoft.com/office/powerpoint/2010/main" val="3527350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35804" y="215680"/>
            <a:ext cx="10374284" cy="362055"/>
          </a:xfrm>
        </p:spPr>
        <p:txBody>
          <a:bodyPr/>
          <a:lstStyle/>
          <a:p>
            <a:r>
              <a:rPr lang="en-US" sz="3600" dirty="0">
                <a:solidFill>
                  <a:schemeClr val="tx1"/>
                </a:solidFill>
                <a:latin typeface="+mn-lt"/>
              </a:rPr>
              <a:t>Science WG - Site Suitability Subgroup</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9</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284377" y="768476"/>
            <a:ext cx="10796487" cy="4442535"/>
          </a:xfrm>
        </p:spPr>
        <p:txBody>
          <a:bodyPr>
            <a:normAutofit/>
          </a:bodyPr>
          <a:lstStyle/>
          <a:p>
            <a:r>
              <a:rPr lang="en-US" sz="2800" dirty="0">
                <a:solidFill>
                  <a:schemeClr val="tx1"/>
                </a:solidFill>
              </a:rPr>
              <a:t>2018 Milestone Activities </a:t>
            </a:r>
            <a:r>
              <a:rPr lang="en-US" sz="2800" dirty="0">
                <a:solidFill>
                  <a:schemeClr val="tx1"/>
                </a:solidFill>
                <a:sym typeface="Wingdings" panose="05000000000000000000" pitchFamily="2" charset="2"/>
              </a:rPr>
              <a:t> </a:t>
            </a:r>
            <a:r>
              <a:rPr lang="en-US" sz="2800" dirty="0">
                <a:solidFill>
                  <a:schemeClr val="tx1"/>
                </a:solidFill>
              </a:rPr>
              <a:t>Defining Deliverables &amp; First Results</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7" name="Picture 6">
            <a:extLst>
              <a:ext uri="{FF2B5EF4-FFF2-40B4-BE49-F238E27FC236}">
                <a16:creationId xmlns:a16="http://schemas.microsoft.com/office/drawing/2014/main" id="{385B0035-6EF5-4CB4-B33B-808623D97306}"/>
              </a:ext>
            </a:extLst>
          </p:cNvPr>
          <p:cNvPicPr>
            <a:picLocks noChangeAspect="1"/>
          </p:cNvPicPr>
          <p:nvPr/>
        </p:nvPicPr>
        <p:blipFill>
          <a:blip r:embed="rId3"/>
          <a:stretch>
            <a:fillRect/>
          </a:stretch>
        </p:blipFill>
        <p:spPr>
          <a:xfrm>
            <a:off x="10338480" y="24939"/>
            <a:ext cx="1801798" cy="1105593"/>
          </a:xfrm>
          <a:prstGeom prst="rect">
            <a:avLst/>
          </a:prstGeom>
          <a:ln>
            <a:noFill/>
          </a:ln>
          <a:effectLst>
            <a:outerShdw blurRad="292100" dist="139700" dir="2700000" algn="tl" rotWithShape="0">
              <a:srgbClr val="333333">
                <a:alpha val="65000"/>
              </a:srgbClr>
            </a:outerShdw>
          </a:effectLst>
        </p:spPr>
      </p:pic>
      <p:grpSp>
        <p:nvGrpSpPr>
          <p:cNvPr id="45" name="Group 44">
            <a:extLst>
              <a:ext uri="{FF2B5EF4-FFF2-40B4-BE49-F238E27FC236}">
                <a16:creationId xmlns:a16="http://schemas.microsoft.com/office/drawing/2014/main" id="{71D8CF1A-1835-449A-ABE2-367A719E5301}"/>
              </a:ext>
            </a:extLst>
          </p:cNvPr>
          <p:cNvGrpSpPr/>
          <p:nvPr/>
        </p:nvGrpSpPr>
        <p:grpSpPr>
          <a:xfrm>
            <a:off x="389790" y="1098228"/>
            <a:ext cx="10071529" cy="2456434"/>
            <a:chOff x="389790" y="1098228"/>
            <a:chExt cx="10071529" cy="2456434"/>
          </a:xfrm>
        </p:grpSpPr>
        <p:sp>
          <p:nvSpPr>
            <p:cNvPr id="9" name="Rectangle 8">
              <a:extLst>
                <a:ext uri="{FF2B5EF4-FFF2-40B4-BE49-F238E27FC236}">
                  <a16:creationId xmlns:a16="http://schemas.microsoft.com/office/drawing/2014/main" id="{1D14452E-34E5-4CA3-A366-CC0105469FB8}"/>
                </a:ext>
              </a:extLst>
            </p:cNvPr>
            <p:cNvSpPr/>
            <p:nvPr/>
          </p:nvSpPr>
          <p:spPr>
            <a:xfrm>
              <a:off x="935026" y="1406007"/>
              <a:ext cx="9526293" cy="1077218"/>
            </a:xfrm>
            <a:prstGeom prst="rect">
              <a:avLst/>
            </a:prstGeom>
          </p:spPr>
          <p:txBody>
            <a:bodyPr wrap="square">
              <a:spAutoFit/>
            </a:bodyPr>
            <a:lstStyle/>
            <a:p>
              <a:pPr defTabSz="685800"/>
              <a:r>
                <a:rPr lang="en-US" sz="1600" b="1" u="sng" dirty="0">
                  <a:solidFill>
                    <a:prstClr val="black"/>
                  </a:solidFill>
                  <a:latin typeface="Calibri Light" panose="020F0302020204030204"/>
                </a:rPr>
                <a:t>Phase 1 Analysis: TI Bias Benchmarking – Q1 2019 </a:t>
              </a:r>
            </a:p>
            <a:p>
              <a:pPr defTabSz="685800"/>
              <a:r>
                <a:rPr lang="en-US" sz="1600" dirty="0">
                  <a:solidFill>
                    <a:prstClr val="black"/>
                  </a:solidFill>
                  <a:latin typeface="Calibri Light" panose="020F0302020204030204"/>
                </a:rPr>
                <a:t>- Organizations compare average TI bias between their own collocated, concurrent, datasets: </a:t>
              </a:r>
            </a:p>
            <a:p>
              <a:pPr marL="557213" lvl="1" indent="-214313" defTabSz="685800">
                <a:buFontTx/>
                <a:buChar char="-"/>
              </a:pPr>
              <a:r>
                <a:rPr lang="en-US" sz="1600" dirty="0">
                  <a:solidFill>
                    <a:prstClr val="black"/>
                  </a:solidFill>
                  <a:latin typeface="Calibri Light" panose="020F0302020204030204"/>
                </a:rPr>
                <a:t>Raw and Corrected RSD TI vs. Reference Anemometer TI </a:t>
              </a:r>
            </a:p>
            <a:p>
              <a:pPr marL="557213" lvl="1" indent="-214313" defTabSz="685800">
                <a:buFontTx/>
                <a:buChar char="-"/>
              </a:pPr>
              <a:r>
                <a:rPr lang="en-US" sz="1600" dirty="0">
                  <a:solidFill>
                    <a:prstClr val="black"/>
                  </a:solidFill>
                  <a:latin typeface="Calibri Light" panose="020F0302020204030204"/>
                </a:rPr>
                <a:t>Reference Anemometer TI vs. “Other” Anemometer TI </a:t>
              </a:r>
              <a:endParaRPr lang="en-US" sz="1600" b="1" u="sng" dirty="0">
                <a:solidFill>
                  <a:prstClr val="black"/>
                </a:solidFill>
                <a:latin typeface="Calibri Light" panose="020F0302020204030204"/>
              </a:endParaRPr>
            </a:p>
          </p:txBody>
        </p:sp>
        <p:grpSp>
          <p:nvGrpSpPr>
            <p:cNvPr id="10" name="Group 9">
              <a:extLst>
                <a:ext uri="{FF2B5EF4-FFF2-40B4-BE49-F238E27FC236}">
                  <a16:creationId xmlns:a16="http://schemas.microsoft.com/office/drawing/2014/main" id="{DE672FF7-BE40-44A3-A100-BB2577541495}"/>
                </a:ext>
              </a:extLst>
            </p:cNvPr>
            <p:cNvGrpSpPr/>
            <p:nvPr/>
          </p:nvGrpSpPr>
          <p:grpSpPr>
            <a:xfrm>
              <a:off x="3434004" y="2423575"/>
              <a:ext cx="5411057" cy="1131087"/>
              <a:chOff x="2245713" y="2375857"/>
              <a:chExt cx="7207984" cy="1427354"/>
            </a:xfrm>
          </p:grpSpPr>
          <p:sp>
            <p:nvSpPr>
              <p:cNvPr id="11" name="TextBox 10">
                <a:extLst>
                  <a:ext uri="{FF2B5EF4-FFF2-40B4-BE49-F238E27FC236}">
                    <a16:creationId xmlns:a16="http://schemas.microsoft.com/office/drawing/2014/main" id="{9616DECA-00B6-413F-86FA-E9B064C7236C}"/>
                  </a:ext>
                </a:extLst>
              </p:cNvPr>
              <p:cNvSpPr txBox="1"/>
              <p:nvPr/>
            </p:nvSpPr>
            <p:spPr>
              <a:xfrm>
                <a:off x="5770381" y="2540065"/>
                <a:ext cx="816405" cy="648388"/>
              </a:xfrm>
              <a:prstGeom prst="rect">
                <a:avLst/>
              </a:prstGeom>
              <a:noFill/>
            </p:spPr>
            <p:txBody>
              <a:bodyPr wrap="square" rtlCol="0">
                <a:spAutoFit/>
              </a:bodyPr>
              <a:lstStyle/>
              <a:p>
                <a:pPr defTabSz="685800"/>
                <a:r>
                  <a:rPr lang="en-US" sz="2100" b="1" dirty="0">
                    <a:solidFill>
                      <a:prstClr val="black"/>
                    </a:solidFill>
                    <a:latin typeface="Calibri Light" panose="020F0302020204030204"/>
                    <a:cs typeface="Arial" panose="020B0604020202020204" pitchFamily="34" charset="0"/>
                  </a:rPr>
                  <a:t>vs.</a:t>
                </a:r>
              </a:p>
            </p:txBody>
          </p:sp>
          <p:sp>
            <p:nvSpPr>
              <p:cNvPr id="12" name="TextBox 11">
                <a:extLst>
                  <a:ext uri="{FF2B5EF4-FFF2-40B4-BE49-F238E27FC236}">
                    <a16:creationId xmlns:a16="http://schemas.microsoft.com/office/drawing/2014/main" id="{77505D7C-62CB-42F1-975A-EC588D4001E9}"/>
                  </a:ext>
                </a:extLst>
              </p:cNvPr>
              <p:cNvSpPr txBox="1"/>
              <p:nvPr/>
            </p:nvSpPr>
            <p:spPr>
              <a:xfrm>
                <a:off x="7803935" y="2670685"/>
                <a:ext cx="235936" cy="468280"/>
              </a:xfrm>
              <a:prstGeom prst="rect">
                <a:avLst/>
              </a:prstGeom>
              <a:noFill/>
            </p:spPr>
            <p:txBody>
              <a:bodyPr wrap="square" rtlCol="0">
                <a:spAutoFit/>
              </a:bodyPr>
              <a:lstStyle/>
              <a:p>
                <a:pPr defTabSz="685800"/>
                <a:r>
                  <a:rPr lang="en-US" sz="1350" b="1" dirty="0">
                    <a:solidFill>
                      <a:prstClr val="black"/>
                    </a:solidFill>
                    <a:latin typeface="Calibri Light" panose="020F0302020204030204"/>
                    <a:cs typeface="Arial" panose="020B0604020202020204" pitchFamily="34" charset="0"/>
                  </a:rPr>
                  <a:t>&amp;</a:t>
                </a:r>
              </a:p>
            </p:txBody>
          </p:sp>
          <p:sp>
            <p:nvSpPr>
              <p:cNvPr id="13" name="TextBox 12">
                <a:extLst>
                  <a:ext uri="{FF2B5EF4-FFF2-40B4-BE49-F238E27FC236}">
                    <a16:creationId xmlns:a16="http://schemas.microsoft.com/office/drawing/2014/main" id="{F8B7580E-A378-45D4-8B15-77BD8C309E53}"/>
                  </a:ext>
                </a:extLst>
              </p:cNvPr>
              <p:cNvSpPr txBox="1"/>
              <p:nvPr/>
            </p:nvSpPr>
            <p:spPr>
              <a:xfrm>
                <a:off x="4120065" y="2611316"/>
                <a:ext cx="443471" cy="468280"/>
              </a:xfrm>
              <a:prstGeom prst="rect">
                <a:avLst/>
              </a:prstGeom>
              <a:noFill/>
            </p:spPr>
            <p:txBody>
              <a:bodyPr wrap="square" rtlCol="0">
                <a:spAutoFit/>
              </a:bodyPr>
              <a:lstStyle/>
              <a:p>
                <a:pPr defTabSz="685800"/>
                <a:r>
                  <a:rPr lang="en-US" sz="1350" b="1" dirty="0">
                    <a:solidFill>
                      <a:prstClr val="black"/>
                    </a:solidFill>
                    <a:latin typeface="Calibri Light" panose="020F0302020204030204"/>
                    <a:cs typeface="Arial" panose="020B0604020202020204" pitchFamily="34" charset="0"/>
                  </a:rPr>
                  <a:t>&amp;</a:t>
                </a:r>
              </a:p>
            </p:txBody>
          </p:sp>
          <p:grpSp>
            <p:nvGrpSpPr>
              <p:cNvPr id="14" name="Group 13">
                <a:extLst>
                  <a:ext uri="{FF2B5EF4-FFF2-40B4-BE49-F238E27FC236}">
                    <a16:creationId xmlns:a16="http://schemas.microsoft.com/office/drawing/2014/main" id="{652EB62B-85CF-4957-A590-0BA867E0C5FF}"/>
                  </a:ext>
                </a:extLst>
              </p:cNvPr>
              <p:cNvGrpSpPr/>
              <p:nvPr/>
            </p:nvGrpSpPr>
            <p:grpSpPr>
              <a:xfrm>
                <a:off x="4240827" y="2375857"/>
                <a:ext cx="1584741" cy="1219643"/>
                <a:chOff x="4479372" y="3193453"/>
                <a:chExt cx="1584741" cy="1219643"/>
              </a:xfrm>
            </p:grpSpPr>
            <p:pic>
              <p:nvPicPr>
                <p:cNvPr id="25" name="Picture 2" descr="Image result for thies anemometer">
                  <a:extLst>
                    <a:ext uri="{FF2B5EF4-FFF2-40B4-BE49-F238E27FC236}">
                      <a16:creationId xmlns:a16="http://schemas.microsoft.com/office/drawing/2014/main" id="{2FC390F7-E52B-4584-9FAC-CFAEB766A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347" y="3193453"/>
                  <a:ext cx="643638" cy="6534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9ECA138-08C7-4E1F-BB5F-30D2A32CB1D8}"/>
                    </a:ext>
                  </a:extLst>
                </p:cNvPr>
                <p:cNvSpPr txBox="1"/>
                <p:nvPr/>
              </p:nvSpPr>
              <p:spPr>
                <a:xfrm>
                  <a:off x="4479372" y="3830506"/>
                  <a:ext cx="1584741" cy="582590"/>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Reference Anemometer TI</a:t>
                  </a:r>
                </a:p>
              </p:txBody>
            </p:sp>
          </p:grpSp>
          <p:grpSp>
            <p:nvGrpSpPr>
              <p:cNvPr id="15" name="Group 14">
                <a:extLst>
                  <a:ext uri="{FF2B5EF4-FFF2-40B4-BE49-F238E27FC236}">
                    <a16:creationId xmlns:a16="http://schemas.microsoft.com/office/drawing/2014/main" id="{9C38EEF7-5BA0-47DC-95D5-7B30679BA1C8}"/>
                  </a:ext>
                </a:extLst>
              </p:cNvPr>
              <p:cNvGrpSpPr/>
              <p:nvPr/>
            </p:nvGrpSpPr>
            <p:grpSpPr>
              <a:xfrm>
                <a:off x="8071064" y="2404983"/>
                <a:ext cx="1382633" cy="1398228"/>
                <a:chOff x="8000005" y="3170822"/>
                <a:chExt cx="1382633" cy="1398228"/>
              </a:xfrm>
            </p:grpSpPr>
            <p:pic>
              <p:nvPicPr>
                <p:cNvPr id="23" name="Picture 4" descr="Image result for risoe anemometer">
                  <a:extLst>
                    <a:ext uri="{FF2B5EF4-FFF2-40B4-BE49-F238E27FC236}">
                      <a16:creationId xmlns:a16="http://schemas.microsoft.com/office/drawing/2014/main" id="{BDC8B0EE-65E6-493A-ABB3-15401CC77A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8897" y="3170822"/>
                  <a:ext cx="599165" cy="6760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0E698C4-27D3-46CF-9E16-C7A3554907D2}"/>
                    </a:ext>
                  </a:extLst>
                </p:cNvPr>
                <p:cNvSpPr txBox="1"/>
                <p:nvPr/>
              </p:nvSpPr>
              <p:spPr>
                <a:xfrm>
                  <a:off x="8000005" y="3986460"/>
                  <a:ext cx="1382633" cy="582590"/>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“Other” Anemometer</a:t>
                  </a:r>
                </a:p>
              </p:txBody>
            </p:sp>
          </p:grpSp>
          <p:grpSp>
            <p:nvGrpSpPr>
              <p:cNvPr id="16" name="Group 15">
                <a:extLst>
                  <a:ext uri="{FF2B5EF4-FFF2-40B4-BE49-F238E27FC236}">
                    <a16:creationId xmlns:a16="http://schemas.microsoft.com/office/drawing/2014/main" id="{C146E5AE-5C01-4CBE-87BF-B624FBA40CB4}"/>
                  </a:ext>
                </a:extLst>
              </p:cNvPr>
              <p:cNvGrpSpPr/>
              <p:nvPr/>
            </p:nvGrpSpPr>
            <p:grpSpPr>
              <a:xfrm>
                <a:off x="6531428" y="2430866"/>
                <a:ext cx="1588040" cy="1279181"/>
                <a:chOff x="6563882" y="3170822"/>
                <a:chExt cx="1588040" cy="1279181"/>
              </a:xfrm>
            </p:grpSpPr>
            <p:pic>
              <p:nvPicPr>
                <p:cNvPr id="21" name="Picture 2" descr="Image result for thies anemometer">
                  <a:extLst>
                    <a:ext uri="{FF2B5EF4-FFF2-40B4-BE49-F238E27FC236}">
                      <a16:creationId xmlns:a16="http://schemas.microsoft.com/office/drawing/2014/main" id="{824C53BF-5EF5-4477-8D5A-9DE2F04F3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324" y="3170822"/>
                  <a:ext cx="637503" cy="67609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BA94B68-23EA-49BB-ADE5-6DE994FBD97A}"/>
                    </a:ext>
                  </a:extLst>
                </p:cNvPr>
                <p:cNvSpPr txBox="1"/>
                <p:nvPr/>
              </p:nvSpPr>
              <p:spPr>
                <a:xfrm>
                  <a:off x="6563882" y="3867414"/>
                  <a:ext cx="1588040" cy="582589"/>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Reference Anemometer  TI</a:t>
                  </a:r>
                </a:p>
              </p:txBody>
            </p:sp>
          </p:grpSp>
          <p:grpSp>
            <p:nvGrpSpPr>
              <p:cNvPr id="17" name="Group 16">
                <a:extLst>
                  <a:ext uri="{FF2B5EF4-FFF2-40B4-BE49-F238E27FC236}">
                    <a16:creationId xmlns:a16="http://schemas.microsoft.com/office/drawing/2014/main" id="{F99D20CD-71BF-475D-A634-375BC2B6B71E}"/>
                  </a:ext>
                </a:extLst>
              </p:cNvPr>
              <p:cNvGrpSpPr/>
              <p:nvPr/>
            </p:nvGrpSpPr>
            <p:grpSpPr>
              <a:xfrm>
                <a:off x="2245713" y="2487930"/>
                <a:ext cx="1898100" cy="1164106"/>
                <a:chOff x="2242722" y="3555688"/>
                <a:chExt cx="1898100" cy="1164106"/>
              </a:xfrm>
            </p:grpSpPr>
            <p:pic>
              <p:nvPicPr>
                <p:cNvPr id="18" name="Picture 17">
                  <a:extLst>
                    <a:ext uri="{FF2B5EF4-FFF2-40B4-BE49-F238E27FC236}">
                      <a16:creationId xmlns:a16="http://schemas.microsoft.com/office/drawing/2014/main" id="{4933BBDA-EE08-4AEB-A222-9D87BA4B1339}"/>
                    </a:ext>
                  </a:extLst>
                </p:cNvPr>
                <p:cNvPicPr>
                  <a:picLocks noChangeAspect="1"/>
                </p:cNvPicPr>
                <p:nvPr/>
              </p:nvPicPr>
              <p:blipFill rotWithShape="1">
                <a:blip r:embed="rId6"/>
                <a:srcRect l="21699" t="38921" r="26837" b="9710"/>
                <a:stretch/>
              </p:blipFill>
              <p:spPr>
                <a:xfrm>
                  <a:off x="2532932" y="3555688"/>
                  <a:ext cx="830652" cy="474584"/>
                </a:xfrm>
                <a:prstGeom prst="rect">
                  <a:avLst/>
                </a:prstGeom>
              </p:spPr>
            </p:pic>
            <p:pic>
              <p:nvPicPr>
                <p:cNvPr id="19" name="Picture 6" descr="Image result for AQS sodar">
                  <a:extLst>
                    <a:ext uri="{FF2B5EF4-FFF2-40B4-BE49-F238E27FC236}">
                      <a16:creationId xmlns:a16="http://schemas.microsoft.com/office/drawing/2014/main" id="{70FBC3A8-468F-4A90-9D9E-C59909FCF0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2086" r="26312"/>
                <a:stretch/>
              </p:blipFill>
              <p:spPr bwMode="auto">
                <a:xfrm>
                  <a:off x="3266343" y="3629994"/>
                  <a:ext cx="587406" cy="487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96DD2C7-DBB2-4CA5-9A05-E314BEFAD4B8}"/>
                    </a:ext>
                  </a:extLst>
                </p:cNvPr>
                <p:cNvSpPr txBox="1"/>
                <p:nvPr/>
              </p:nvSpPr>
              <p:spPr>
                <a:xfrm>
                  <a:off x="2242722" y="4137204"/>
                  <a:ext cx="1898100" cy="582590"/>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Raw/Corrected RSD TI</a:t>
                  </a:r>
                </a:p>
              </p:txBody>
            </p:sp>
          </p:grpSp>
        </p:grpSp>
        <p:sp>
          <p:nvSpPr>
            <p:cNvPr id="6" name="TextBox 5">
              <a:extLst>
                <a:ext uri="{FF2B5EF4-FFF2-40B4-BE49-F238E27FC236}">
                  <a16:creationId xmlns:a16="http://schemas.microsoft.com/office/drawing/2014/main" id="{36A53284-35A7-449E-9A12-C88D5BC24B95}"/>
                </a:ext>
              </a:extLst>
            </p:cNvPr>
            <p:cNvSpPr txBox="1"/>
            <p:nvPr/>
          </p:nvSpPr>
          <p:spPr>
            <a:xfrm>
              <a:off x="389790" y="1098228"/>
              <a:ext cx="641839" cy="1107996"/>
            </a:xfrm>
            <a:prstGeom prst="rect">
              <a:avLst/>
            </a:prstGeom>
            <a:noFill/>
          </p:spPr>
          <p:txBody>
            <a:bodyPr wrap="square" rtlCol="0">
              <a:spAutoFit/>
            </a:bodyPr>
            <a:lstStyle/>
            <a:p>
              <a:r>
                <a:rPr lang="en-US" sz="6600" b="1" dirty="0">
                  <a:solidFill>
                    <a:schemeClr val="accent2">
                      <a:lumMod val="75000"/>
                    </a:schemeClr>
                  </a:solidFill>
                </a:rPr>
                <a:t>1</a:t>
              </a:r>
            </a:p>
          </p:txBody>
        </p:sp>
      </p:grpSp>
      <p:grpSp>
        <p:nvGrpSpPr>
          <p:cNvPr id="46" name="Group 45">
            <a:extLst>
              <a:ext uri="{FF2B5EF4-FFF2-40B4-BE49-F238E27FC236}">
                <a16:creationId xmlns:a16="http://schemas.microsoft.com/office/drawing/2014/main" id="{51E38294-6ED8-42F5-9C61-EC70EE257B0B}"/>
              </a:ext>
            </a:extLst>
          </p:cNvPr>
          <p:cNvGrpSpPr/>
          <p:nvPr/>
        </p:nvGrpSpPr>
        <p:grpSpPr>
          <a:xfrm>
            <a:off x="389790" y="3237170"/>
            <a:ext cx="11802210" cy="2506591"/>
            <a:chOff x="389790" y="3237170"/>
            <a:chExt cx="11802210" cy="2506591"/>
          </a:xfrm>
        </p:grpSpPr>
        <p:sp>
          <p:nvSpPr>
            <p:cNvPr id="27" name="Rectangle 26">
              <a:extLst>
                <a:ext uri="{FF2B5EF4-FFF2-40B4-BE49-F238E27FC236}">
                  <a16:creationId xmlns:a16="http://schemas.microsoft.com/office/drawing/2014/main" id="{B2194426-5799-426C-ABB2-8445D88B61D5}"/>
                </a:ext>
              </a:extLst>
            </p:cNvPr>
            <p:cNvSpPr/>
            <p:nvPr/>
          </p:nvSpPr>
          <p:spPr>
            <a:xfrm>
              <a:off x="935026" y="3551918"/>
              <a:ext cx="11256974" cy="1077218"/>
            </a:xfrm>
            <a:prstGeom prst="rect">
              <a:avLst/>
            </a:prstGeom>
          </p:spPr>
          <p:txBody>
            <a:bodyPr wrap="square">
              <a:spAutoFit/>
            </a:bodyPr>
            <a:lstStyle/>
            <a:p>
              <a:pPr defTabSz="685800"/>
              <a:r>
                <a:rPr lang="en-US" sz="1600" b="1" u="sng" dirty="0">
                  <a:solidFill>
                    <a:prstClr val="black"/>
                  </a:solidFill>
                  <a:latin typeface="Calibri Light" panose="020F0302020204030204"/>
                </a:rPr>
                <a:t>Phase 2 Analysis: RSD TI Correction Method Evaluation– Q3 2019</a:t>
              </a:r>
            </a:p>
            <a:p>
              <a:pPr marL="214313" indent="-214313" defTabSz="685800">
                <a:buFontTx/>
                <a:buChar char="-"/>
              </a:pPr>
              <a:r>
                <a:rPr lang="en-US" sz="1600" dirty="0">
                  <a:solidFill>
                    <a:prstClr val="black"/>
                  </a:solidFill>
                  <a:latin typeface="Calibri Light" panose="020F0302020204030204"/>
                </a:rPr>
                <a:t>Organizations perform round robin tests of RSD TI correction methods accuracy and precision on their own collocated, concurrent, datasets:</a:t>
              </a:r>
            </a:p>
            <a:p>
              <a:pPr marL="900113" lvl="2" indent="-214313" defTabSz="685800">
                <a:buFontTx/>
                <a:buChar char="-"/>
              </a:pPr>
              <a:r>
                <a:rPr lang="en-US" sz="1600" dirty="0">
                  <a:solidFill>
                    <a:prstClr val="black"/>
                  </a:solidFill>
                  <a:latin typeface="Calibri Light" panose="020F0302020204030204"/>
                </a:rPr>
                <a:t>Raw and Corrected RSD TI  vs. Reference Anemometer TI (truth)</a:t>
              </a:r>
            </a:p>
          </p:txBody>
        </p:sp>
        <p:grpSp>
          <p:nvGrpSpPr>
            <p:cNvPr id="28" name="Group 27">
              <a:extLst>
                <a:ext uri="{FF2B5EF4-FFF2-40B4-BE49-F238E27FC236}">
                  <a16:creationId xmlns:a16="http://schemas.microsoft.com/office/drawing/2014/main" id="{6496F680-37BC-46F4-90B3-571D107DE1B1}"/>
                </a:ext>
              </a:extLst>
            </p:cNvPr>
            <p:cNvGrpSpPr/>
            <p:nvPr/>
          </p:nvGrpSpPr>
          <p:grpSpPr>
            <a:xfrm>
              <a:off x="3977480" y="4345167"/>
              <a:ext cx="4729252" cy="1398594"/>
              <a:chOff x="3194854" y="4744299"/>
              <a:chExt cx="6154589" cy="1575595"/>
            </a:xfrm>
          </p:grpSpPr>
          <p:sp>
            <p:nvSpPr>
              <p:cNvPr id="29" name="TextBox 28">
                <a:extLst>
                  <a:ext uri="{FF2B5EF4-FFF2-40B4-BE49-F238E27FC236}">
                    <a16:creationId xmlns:a16="http://schemas.microsoft.com/office/drawing/2014/main" id="{D461180C-16FF-4A9E-8398-43FFA4856261}"/>
                  </a:ext>
                </a:extLst>
              </p:cNvPr>
              <p:cNvSpPr txBox="1"/>
              <p:nvPr/>
            </p:nvSpPr>
            <p:spPr>
              <a:xfrm>
                <a:off x="3194854" y="5792326"/>
                <a:ext cx="1651420" cy="312055"/>
              </a:xfrm>
              <a:prstGeom prst="rect">
                <a:avLst/>
              </a:prstGeom>
              <a:noFill/>
            </p:spPr>
            <p:txBody>
              <a:bodyPr wrap="square" rtlCol="0">
                <a:spAutoFit/>
              </a:bodyPr>
              <a:lstStyle/>
              <a:p>
                <a:pPr defTabSz="685800"/>
                <a:r>
                  <a:rPr lang="en-US" sz="1200" dirty="0">
                    <a:solidFill>
                      <a:prstClr val="black"/>
                    </a:solidFill>
                    <a:latin typeface="Calibri Light" panose="020F0302020204030204"/>
                    <a:cs typeface="Arial" panose="020B0604020202020204" pitchFamily="34" charset="0"/>
                  </a:rPr>
                  <a:t>Corrected RSD TI</a:t>
                </a:r>
              </a:p>
            </p:txBody>
          </p:sp>
          <p:pic>
            <p:nvPicPr>
              <p:cNvPr id="30" name="Picture 29">
                <a:extLst>
                  <a:ext uri="{FF2B5EF4-FFF2-40B4-BE49-F238E27FC236}">
                    <a16:creationId xmlns:a16="http://schemas.microsoft.com/office/drawing/2014/main" id="{F7327B90-FDEC-4E97-81E9-F13850DACEDC}"/>
                  </a:ext>
                </a:extLst>
              </p:cNvPr>
              <p:cNvPicPr>
                <a:picLocks noChangeAspect="1"/>
              </p:cNvPicPr>
              <p:nvPr/>
            </p:nvPicPr>
            <p:blipFill rotWithShape="1">
              <a:blip r:embed="rId6"/>
              <a:srcRect l="21699" t="38921" r="26837" b="9710"/>
              <a:stretch/>
            </p:blipFill>
            <p:spPr>
              <a:xfrm>
                <a:off x="3576612" y="5042138"/>
                <a:ext cx="806286" cy="532061"/>
              </a:xfrm>
              <a:prstGeom prst="rect">
                <a:avLst/>
              </a:prstGeom>
            </p:spPr>
          </p:pic>
          <p:pic>
            <p:nvPicPr>
              <p:cNvPr id="31" name="Picture 6" descr="Image result for AQS sodar">
                <a:extLst>
                  <a:ext uri="{FF2B5EF4-FFF2-40B4-BE49-F238E27FC236}">
                    <a16:creationId xmlns:a16="http://schemas.microsoft.com/office/drawing/2014/main" id="{DD7902BD-C268-4B8D-B665-2215CCA4896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2086" r="26312"/>
              <a:stretch/>
            </p:blipFill>
            <p:spPr bwMode="auto">
              <a:xfrm>
                <a:off x="4289023" y="5285415"/>
                <a:ext cx="570269" cy="54710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E827B6C5-67C8-499E-B0B9-C6E0ADD8AA14}"/>
                  </a:ext>
                </a:extLst>
              </p:cNvPr>
              <p:cNvSpPr txBox="1"/>
              <p:nvPr/>
            </p:nvSpPr>
            <p:spPr>
              <a:xfrm>
                <a:off x="4917699" y="5336101"/>
                <a:ext cx="560537" cy="436589"/>
              </a:xfrm>
              <a:prstGeom prst="rect">
                <a:avLst/>
              </a:prstGeom>
              <a:noFill/>
            </p:spPr>
            <p:txBody>
              <a:bodyPr wrap="square" rtlCol="0">
                <a:spAutoFit/>
              </a:bodyPr>
              <a:lstStyle/>
              <a:p>
                <a:pPr defTabSz="685800"/>
                <a:r>
                  <a:rPr lang="en-US" sz="1350" dirty="0">
                    <a:solidFill>
                      <a:prstClr val="black"/>
                    </a:solidFill>
                    <a:latin typeface="Calibri Light" panose="020F0302020204030204"/>
                    <a:cs typeface="Arial" panose="020B0604020202020204" pitchFamily="34" charset="0"/>
                  </a:rPr>
                  <a:t>&amp;</a:t>
                </a:r>
              </a:p>
            </p:txBody>
          </p:sp>
          <p:pic>
            <p:nvPicPr>
              <p:cNvPr id="33" name="Picture 2" descr="Image result for thies anemometer">
                <a:extLst>
                  <a:ext uri="{FF2B5EF4-FFF2-40B4-BE49-F238E27FC236}">
                    <a16:creationId xmlns:a16="http://schemas.microsoft.com/office/drawing/2014/main" id="{F4BDD863-19E8-423A-AD03-EA9BBE968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431" y="5173446"/>
                <a:ext cx="597332" cy="628388"/>
              </a:xfrm>
              <a:prstGeom prst="rect">
                <a:avLst/>
              </a:prstGeom>
              <a:noFill/>
              <a:extLst>
                <a:ext uri="{909E8E84-426E-40DD-AFC4-6F175D3DCCD1}">
                  <a14:hiddenFill xmlns:a14="http://schemas.microsoft.com/office/drawing/2010/main">
                    <a:solidFill>
                      <a:srgbClr val="FFFFFF"/>
                    </a:solidFill>
                  </a14:hiddenFill>
                </a:ext>
              </a:extLst>
            </p:spPr>
          </p:pic>
          <p:sp>
            <p:nvSpPr>
              <p:cNvPr id="34" name="Arrow: Striped Right 33">
                <a:extLst>
                  <a:ext uri="{FF2B5EF4-FFF2-40B4-BE49-F238E27FC236}">
                    <a16:creationId xmlns:a16="http://schemas.microsoft.com/office/drawing/2014/main" id="{4F9CE35D-3D63-4DA0-8F23-15538F87E21F}"/>
                  </a:ext>
                </a:extLst>
              </p:cNvPr>
              <p:cNvSpPr/>
              <p:nvPr/>
            </p:nvSpPr>
            <p:spPr>
              <a:xfrm>
                <a:off x="6049438" y="5194893"/>
                <a:ext cx="866072" cy="634029"/>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Light" panose="020F0302020204030204"/>
                  <a:cs typeface="Arial" panose="020B0604020202020204" pitchFamily="34" charset="0"/>
                </a:endParaRPr>
              </a:p>
            </p:txBody>
          </p:sp>
          <p:sp>
            <p:nvSpPr>
              <p:cNvPr id="35" name="TextBox 34">
                <a:extLst>
                  <a:ext uri="{FF2B5EF4-FFF2-40B4-BE49-F238E27FC236}">
                    <a16:creationId xmlns:a16="http://schemas.microsoft.com/office/drawing/2014/main" id="{24309FD6-D5BB-477A-8775-46E8C252AC19}"/>
                  </a:ext>
                </a:extLst>
              </p:cNvPr>
              <p:cNvSpPr txBox="1"/>
              <p:nvPr/>
            </p:nvSpPr>
            <p:spPr>
              <a:xfrm>
                <a:off x="4649411" y="5741554"/>
                <a:ext cx="1554060" cy="520092"/>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Reference</a:t>
                </a:r>
              </a:p>
              <a:p>
                <a:pPr algn="ctr" defTabSz="685800"/>
                <a:r>
                  <a:rPr lang="en-US" sz="1200" dirty="0">
                    <a:solidFill>
                      <a:prstClr val="black"/>
                    </a:solidFill>
                    <a:latin typeface="Calibri Light" panose="020F0302020204030204"/>
                    <a:cs typeface="Arial" panose="020B0604020202020204" pitchFamily="34" charset="0"/>
                  </a:rPr>
                  <a:t>Anemometer TI</a:t>
                </a:r>
              </a:p>
            </p:txBody>
          </p:sp>
          <p:pic>
            <p:nvPicPr>
              <p:cNvPr id="36" name="Picture 1">
                <a:extLst>
                  <a:ext uri="{FF2B5EF4-FFF2-40B4-BE49-F238E27FC236}">
                    <a16:creationId xmlns:a16="http://schemas.microsoft.com/office/drawing/2014/main" id="{30626A44-88CC-46C9-B84A-CE5D466C98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906" t="4899" r="58169" b="61330"/>
              <a:stretch/>
            </p:blipFill>
            <p:spPr bwMode="auto">
              <a:xfrm>
                <a:off x="7350887" y="4744299"/>
                <a:ext cx="1265163" cy="108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a:extLst>
                  <a:ext uri="{FF2B5EF4-FFF2-40B4-BE49-F238E27FC236}">
                    <a16:creationId xmlns:a16="http://schemas.microsoft.com/office/drawing/2014/main" id="{1AC473B3-3C83-47A0-A633-02973C418DF6}"/>
                  </a:ext>
                </a:extLst>
              </p:cNvPr>
              <p:cNvSpPr txBox="1"/>
              <p:nvPr/>
            </p:nvSpPr>
            <p:spPr>
              <a:xfrm>
                <a:off x="6617491" y="5799802"/>
                <a:ext cx="2731952" cy="520092"/>
              </a:xfrm>
              <a:prstGeom prst="rect">
                <a:avLst/>
              </a:prstGeom>
              <a:noFill/>
            </p:spPr>
            <p:txBody>
              <a:bodyPr wrap="square" rtlCol="0">
                <a:spAutoFit/>
              </a:bodyPr>
              <a:lstStyle/>
              <a:p>
                <a:pPr algn="ctr" defTabSz="685800"/>
                <a:r>
                  <a:rPr lang="en-US" sz="1200" dirty="0">
                    <a:solidFill>
                      <a:prstClr val="black"/>
                    </a:solidFill>
                    <a:latin typeface="Calibri Light" panose="020F0302020204030204"/>
                    <a:cs typeface="Arial" panose="020B0604020202020204" pitchFamily="34" charset="0"/>
                  </a:rPr>
                  <a:t>High Precision &amp; </a:t>
                </a:r>
                <a:br>
                  <a:rPr lang="en-US" sz="1200" dirty="0">
                    <a:solidFill>
                      <a:prstClr val="black"/>
                    </a:solidFill>
                    <a:latin typeface="Calibri Light" panose="020F0302020204030204"/>
                    <a:cs typeface="Arial" panose="020B0604020202020204" pitchFamily="34" charset="0"/>
                  </a:rPr>
                </a:br>
                <a:r>
                  <a:rPr lang="en-US" sz="1200" dirty="0">
                    <a:solidFill>
                      <a:prstClr val="black"/>
                    </a:solidFill>
                    <a:latin typeface="Calibri Light" panose="020F0302020204030204"/>
                    <a:cs typeface="Arial" panose="020B0604020202020204" pitchFamily="34" charset="0"/>
                  </a:rPr>
                  <a:t>High Accuracy</a:t>
                </a:r>
              </a:p>
            </p:txBody>
          </p:sp>
          <p:pic>
            <p:nvPicPr>
              <p:cNvPr id="38" name="Picture 37">
                <a:extLst>
                  <a:ext uri="{FF2B5EF4-FFF2-40B4-BE49-F238E27FC236}">
                    <a16:creationId xmlns:a16="http://schemas.microsoft.com/office/drawing/2014/main" id="{03E6344B-4110-4B31-B63A-B4D7B372932D}"/>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877474" y="4803088"/>
                <a:ext cx="602436" cy="533012"/>
              </a:xfrm>
              <a:prstGeom prst="rect">
                <a:avLst/>
              </a:prstGeom>
            </p:spPr>
          </p:pic>
        </p:grpSp>
        <p:sp>
          <p:nvSpPr>
            <p:cNvPr id="43" name="TextBox 42">
              <a:extLst>
                <a:ext uri="{FF2B5EF4-FFF2-40B4-BE49-F238E27FC236}">
                  <a16:creationId xmlns:a16="http://schemas.microsoft.com/office/drawing/2014/main" id="{B8F5D517-F75E-471A-85A2-4BCDCBB0BAB0}"/>
                </a:ext>
              </a:extLst>
            </p:cNvPr>
            <p:cNvSpPr txBox="1"/>
            <p:nvPr/>
          </p:nvSpPr>
          <p:spPr>
            <a:xfrm>
              <a:off x="389790" y="3237170"/>
              <a:ext cx="641839" cy="1107996"/>
            </a:xfrm>
            <a:prstGeom prst="rect">
              <a:avLst/>
            </a:prstGeom>
            <a:noFill/>
          </p:spPr>
          <p:txBody>
            <a:bodyPr wrap="square" rtlCol="0">
              <a:spAutoFit/>
            </a:bodyPr>
            <a:lstStyle/>
            <a:p>
              <a:r>
                <a:rPr lang="en-US" sz="6600" b="1" dirty="0">
                  <a:solidFill>
                    <a:schemeClr val="accent2">
                      <a:lumMod val="75000"/>
                    </a:schemeClr>
                  </a:solidFill>
                </a:rPr>
                <a:t>2</a:t>
              </a:r>
            </a:p>
          </p:txBody>
        </p:sp>
      </p:grpSp>
      <p:grpSp>
        <p:nvGrpSpPr>
          <p:cNvPr id="47" name="Group 46">
            <a:extLst>
              <a:ext uri="{FF2B5EF4-FFF2-40B4-BE49-F238E27FC236}">
                <a16:creationId xmlns:a16="http://schemas.microsoft.com/office/drawing/2014/main" id="{584FBE5B-035B-4E27-9D57-5267095E6B0D}"/>
              </a:ext>
            </a:extLst>
          </p:cNvPr>
          <p:cNvGrpSpPr/>
          <p:nvPr/>
        </p:nvGrpSpPr>
        <p:grpSpPr>
          <a:xfrm>
            <a:off x="388755" y="5211011"/>
            <a:ext cx="11602984" cy="1390511"/>
            <a:chOff x="388755" y="5211011"/>
            <a:chExt cx="11602984" cy="1390511"/>
          </a:xfrm>
        </p:grpSpPr>
        <p:sp>
          <p:nvSpPr>
            <p:cNvPr id="40" name="TextBox 39">
              <a:extLst>
                <a:ext uri="{FF2B5EF4-FFF2-40B4-BE49-F238E27FC236}">
                  <a16:creationId xmlns:a16="http://schemas.microsoft.com/office/drawing/2014/main" id="{77E8F583-704E-47BD-AE2B-60B95E7E3566}"/>
                </a:ext>
              </a:extLst>
            </p:cNvPr>
            <p:cNvSpPr txBox="1"/>
            <p:nvPr/>
          </p:nvSpPr>
          <p:spPr>
            <a:xfrm>
              <a:off x="880548" y="5774427"/>
              <a:ext cx="5557559" cy="338554"/>
            </a:xfrm>
            <a:prstGeom prst="rect">
              <a:avLst/>
            </a:prstGeom>
            <a:noFill/>
          </p:spPr>
          <p:txBody>
            <a:bodyPr wrap="square" rtlCol="0">
              <a:spAutoFit/>
            </a:bodyPr>
            <a:lstStyle/>
            <a:p>
              <a:pPr defTabSz="685800"/>
              <a:r>
                <a:rPr lang="en-US" sz="1600" i="1" u="sng" dirty="0">
                  <a:solidFill>
                    <a:prstClr val="black"/>
                  </a:solidFill>
                  <a:latin typeface="Calibri" panose="020F0502020204030204"/>
                  <a:cs typeface="Arial" panose="020B0604020202020204" pitchFamily="34" charset="0"/>
                </a:rPr>
                <a:t>Baseline</a:t>
              </a:r>
              <a:r>
                <a:rPr lang="en-US" sz="1600" b="1" i="1" u="sng" dirty="0">
                  <a:solidFill>
                    <a:prstClr val="black"/>
                  </a:solidFill>
                  <a:latin typeface="Calibri" panose="020F0502020204030204"/>
                  <a:cs typeface="Arial" panose="020B0604020202020204" pitchFamily="34" charset="0"/>
                </a:rPr>
                <a:t> </a:t>
              </a:r>
              <a:r>
                <a:rPr lang="en-US" sz="1600" b="1" u="sng" dirty="0">
                  <a:solidFill>
                    <a:prstClr val="black"/>
                  </a:solidFill>
                  <a:latin typeface="Calibri Light" panose="020F0302020204030204"/>
                  <a:cs typeface="Arial" panose="020B0604020202020204" pitchFamily="34" charset="0"/>
                </a:rPr>
                <a:t>Best Practice RSD TI Correction Methods – Q1 2020</a:t>
              </a:r>
            </a:p>
          </p:txBody>
        </p:sp>
        <p:sp>
          <p:nvSpPr>
            <p:cNvPr id="41" name="Rectangle 40">
              <a:extLst>
                <a:ext uri="{FF2B5EF4-FFF2-40B4-BE49-F238E27FC236}">
                  <a16:creationId xmlns:a16="http://schemas.microsoft.com/office/drawing/2014/main" id="{EBDF82E2-D5D3-4001-8267-3CA9644A74B6}"/>
                </a:ext>
              </a:extLst>
            </p:cNvPr>
            <p:cNvSpPr/>
            <p:nvPr/>
          </p:nvSpPr>
          <p:spPr>
            <a:xfrm>
              <a:off x="935026" y="6007850"/>
              <a:ext cx="11051927" cy="338554"/>
            </a:xfrm>
            <a:prstGeom prst="rect">
              <a:avLst/>
            </a:prstGeom>
          </p:spPr>
          <p:txBody>
            <a:bodyPr wrap="square">
              <a:spAutoFit/>
            </a:bodyPr>
            <a:lstStyle/>
            <a:p>
              <a:pPr marL="214313" indent="-214313" defTabSz="685800">
                <a:buFontTx/>
                <a:buChar char="-"/>
              </a:pPr>
              <a:r>
                <a:rPr lang="en-US" sz="1600" dirty="0">
                  <a:solidFill>
                    <a:prstClr val="black"/>
                  </a:solidFill>
                  <a:latin typeface="Calibri Light" panose="020F0302020204030204"/>
                </a:rPr>
                <a:t>Develop and align on baseline best practice RSD TI correction method(s) for site suitability and </a:t>
              </a:r>
              <a:r>
                <a:rPr lang="en-US" sz="1600" i="1" dirty="0">
                  <a:solidFill>
                    <a:prstClr val="black"/>
                  </a:solidFill>
                  <a:latin typeface="Calibri Light" panose="020F0302020204030204"/>
                </a:rPr>
                <a:t>PPTs</a:t>
              </a:r>
              <a:r>
                <a:rPr lang="en-US" sz="1600" dirty="0">
                  <a:solidFill>
                    <a:prstClr val="black"/>
                  </a:solidFill>
                  <a:latin typeface="Calibri Light" panose="020F0302020204030204"/>
                </a:rPr>
                <a:t> assessment </a:t>
              </a:r>
            </a:p>
          </p:txBody>
        </p:sp>
        <p:pic>
          <p:nvPicPr>
            <p:cNvPr id="42" name="Picture 41">
              <a:extLst>
                <a:ext uri="{FF2B5EF4-FFF2-40B4-BE49-F238E27FC236}">
                  <a16:creationId xmlns:a16="http://schemas.microsoft.com/office/drawing/2014/main" id="{ED139ABD-3323-4C92-BEB1-0246963B179D}"/>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0498690" y="5211011"/>
              <a:ext cx="1493049" cy="1390511"/>
            </a:xfrm>
            <a:prstGeom prst="rect">
              <a:avLst/>
            </a:prstGeom>
          </p:spPr>
        </p:pic>
        <p:sp>
          <p:nvSpPr>
            <p:cNvPr id="44" name="TextBox 43">
              <a:extLst>
                <a:ext uri="{FF2B5EF4-FFF2-40B4-BE49-F238E27FC236}">
                  <a16:creationId xmlns:a16="http://schemas.microsoft.com/office/drawing/2014/main" id="{2353EECE-0801-43F5-9D5F-0D9605FBD6F9}"/>
                </a:ext>
              </a:extLst>
            </p:cNvPr>
            <p:cNvSpPr txBox="1"/>
            <p:nvPr/>
          </p:nvSpPr>
          <p:spPr>
            <a:xfrm>
              <a:off x="388755" y="5465065"/>
              <a:ext cx="641839" cy="1107996"/>
            </a:xfrm>
            <a:prstGeom prst="rect">
              <a:avLst/>
            </a:prstGeom>
            <a:noFill/>
          </p:spPr>
          <p:txBody>
            <a:bodyPr wrap="square" rtlCol="0">
              <a:spAutoFit/>
            </a:bodyPr>
            <a:lstStyle/>
            <a:p>
              <a:r>
                <a:rPr lang="en-US" sz="6600" b="1" dirty="0">
                  <a:solidFill>
                    <a:schemeClr val="accent2">
                      <a:lumMod val="75000"/>
                    </a:schemeClr>
                  </a:solidFill>
                </a:rPr>
                <a:t>3</a:t>
              </a:r>
            </a:p>
          </p:txBody>
        </p:sp>
      </p:grpSp>
    </p:spTree>
    <p:extLst>
      <p:ext uri="{BB962C8B-B14F-4D97-AF65-F5344CB8AC3E}">
        <p14:creationId xmlns:p14="http://schemas.microsoft.com/office/powerpoint/2010/main" val="2219793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Widescreen</PresentationFormat>
  <Paragraphs>147</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EON Brix Sans</vt:lpstr>
      <vt:lpstr>Traditional Arabic</vt:lpstr>
      <vt:lpstr>Wingdings</vt:lpstr>
      <vt:lpstr>Office Theme</vt:lpstr>
      <vt:lpstr>PowerPoint Presentation</vt:lpstr>
      <vt:lpstr>Science WG Topic Prioritization </vt:lpstr>
      <vt:lpstr>Science WG – Subgroups &amp; Leads</vt:lpstr>
      <vt:lpstr>PowerPoint Presentation</vt:lpstr>
      <vt:lpstr>Complex Flow Correction - Bias Correction for Complex Terrain</vt:lpstr>
      <vt:lpstr>CFARS Science CFC Subgroup</vt:lpstr>
      <vt:lpstr>PowerPoint Presentation</vt:lpstr>
      <vt:lpstr>Science WG - Site Suitability Subgroup</vt:lpstr>
      <vt:lpstr>Science WG - Site Suitability Subgroup</vt:lpstr>
      <vt:lpstr>PowerPoint Presentation</vt:lpstr>
      <vt:lpstr>Thank you.  Questions?</vt:lpstr>
      <vt:lpstr>Extra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 Alexandra</dc:creator>
  <cp:lastModifiedBy>Philippe Pontbriand</cp:lastModifiedBy>
  <cp:revision>168</cp:revision>
  <dcterms:created xsi:type="dcterms:W3CDTF">2018-10-25T22:07:57Z</dcterms:created>
  <dcterms:modified xsi:type="dcterms:W3CDTF">2019-03-06T18:17:39Z</dcterms:modified>
</cp:coreProperties>
</file>