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7E20-4F4E-4ED8-B8E0-65A097D96A95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C8588-D850-49E4-BDFE-37C4436B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EF15-BD27-473E-B581-CE7C122194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2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3E7D-A01E-450A-A44F-DEC71EA2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559F6-E8A5-499D-957C-92999568F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7C83-A40A-4268-889C-5C7DE43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409D-2053-40F5-B46C-822A3F3C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48D8E-5068-473A-B6BB-39C530C1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4F59-6531-40F5-9F66-1DB7702E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53D6A-6C60-4168-8D3C-CECC53779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FA30-27A2-481B-8AAB-9B993C60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A541-09F1-4154-A944-5862296E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7F353-A21A-4030-84AA-EB1EBF1C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D683B-0F51-41EA-9DE3-51F6A05E1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0A204-2959-4195-8971-A7D3EE3E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E131-7C1B-4F34-B37B-E9DCEC44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77FB-E12F-46E7-9029-D6304C9E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76AF-7CC5-4CA9-8428-EEA3D5A3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9CDB-BB04-4E0C-B0E5-7AC6AF66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9EE6-ADBC-4D14-A7A4-5AACA4C8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104-90C9-4164-9768-1B2E75C0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981C-AEC0-4798-8299-F3EB92C3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67F5-D31E-4679-A210-873E5F1E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E0CB-3012-40E2-9692-B9F518E1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20501-C078-4ECA-8EBF-84B9DED20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DD1E-4E03-4D20-BE21-548C08EC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1B7C-318B-4A2B-89A1-B10BCC5B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705A-DB54-4713-B786-F0563420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4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D765-2618-4359-8EC4-466A4121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5CF3-C6C4-4502-A56E-4E438485B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6C36-BA27-43AC-ACFB-7EEBDDB5B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89B8B-DC4E-4527-BD5E-3BF9AD83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CB1A6-CA9B-4D93-A9FB-5D81CE89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38EED-FCC3-4A9C-894B-A6DF4637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AB34-4D51-4F1C-A1A0-413692FA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F359F-15FE-46DB-BC64-306F86EB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DDDCD-1DE2-4026-B1FD-A58E98061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1EA3-B63B-4F46-9D37-8FA1E3155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EE338-D47F-4480-BC5C-4E0FF578B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24054-608D-404F-840C-8782E1ED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79940-CDE6-4833-B097-61CC8A4C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21E1B-6F60-4787-8AD1-B6F425EE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3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1E12-D657-489B-8B4B-AC402097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1217A-79CF-46D7-A6D9-716B6B77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807EF-B480-437D-8BD1-3E2DD9C8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A664A-B4BE-4440-92AE-C8E59298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8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4B57E-F7A0-4EE5-ACD2-C334D905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ED16D-FB76-4A99-89D2-0345CB36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909ED-8FFB-4426-B6E7-EABEE39C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6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A4D1-9595-4475-B87A-84F23CF7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BDB8-0D8E-4DEE-B4C3-5F64A1C8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8C16F-1629-40A5-8FA9-094C535B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09EA-DF27-4E9E-A1AB-74EB4CC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B62CE-BF76-4C8B-9528-E69DFDE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60FAC-5335-4221-BD6C-8D2005C2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4236-2DDF-4474-AFBC-D7163D5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78854-505D-4097-A23B-FB3E4A742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8F69-1D71-4F01-9E20-A8B3AEFE8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80DA-6E34-430D-8214-7B2EF48A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C3462-B9F1-45B7-8C13-0C4F1F57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4381C-774D-4290-905A-709F6BD6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29000-F6A4-49AA-AD26-6CD0913A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63CD-A8F1-4A17-B438-25EAB462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E3E6-AE22-4640-8B32-0CC459ED2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212A-2D74-4BA3-B8C2-007D57E11E6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A540-B6B1-4ACD-8FE4-FF8168E5E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3D30-EFD3-4DEE-8B91-AE6A7E6BC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170E-E408-4D1D-A643-83E43EF7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1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5694A3-154D-2641-ADE8-4A6BF186E3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4442" y="983867"/>
          <a:ext cx="11704320" cy="521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104274109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889721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00986152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85580935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41145148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728237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47862759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10613344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0945526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62702122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6613737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980549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29358834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58086795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0500245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79564822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30639582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86073554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5207069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5732051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1028587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6599442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6002145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554453249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2018 - Q3 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2018 – Q4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2019 - Q1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2019 – Q2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2019 – Q3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2019 – Q4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2020 – Q1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2020 – Q1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2333" marR="112333" marT="56166" marB="56166"/>
                </a:tc>
                <a:extLst>
                  <a:ext uri="{0D108BD9-81ED-4DB2-BD59-A6C34878D82A}">
                    <a16:rowId xmlns:a16="http://schemas.microsoft.com/office/drawing/2014/main" val="35463991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JUL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AUG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SEPT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OCT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NOV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DEC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JAN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FEB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MAR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APR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MAY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JUN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JUL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AUG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SEPT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OCT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NOV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DEC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JAN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FEB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MAR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APR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MAY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JUN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738572"/>
                  </a:ext>
                </a:extLst>
              </a:tr>
              <a:tr h="237744">
                <a:tc gridSpan="2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Dataset Preparation 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15861"/>
                  </a:ext>
                </a:extLst>
              </a:tr>
              <a:tr h="835478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069047"/>
                  </a:ext>
                </a:extLst>
              </a:tr>
              <a:tr h="241688">
                <a:tc gridSpan="2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Phase 1 Analysis: TI Bias Benchmarking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extLst>
                  <a:ext uri="{0D108BD9-81ED-4DB2-BD59-A6C34878D82A}">
                    <a16:rowId xmlns:a16="http://schemas.microsoft.com/office/drawing/2014/main" val="3486294413"/>
                  </a:ext>
                </a:extLst>
              </a:tr>
              <a:tr h="835478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480586"/>
                  </a:ext>
                </a:extLst>
              </a:tr>
              <a:tr h="237744">
                <a:tc gridSpan="2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Phase 2 Analysis: RSD TI Correction Method Evaluation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/>
                </a:tc>
                <a:extLst>
                  <a:ext uri="{0D108BD9-81ED-4DB2-BD59-A6C34878D82A}">
                    <a16:rowId xmlns:a16="http://schemas.microsoft.com/office/drawing/2014/main" val="198366483"/>
                  </a:ext>
                </a:extLst>
              </a:tr>
              <a:tr h="835478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45752"/>
                  </a:ext>
                </a:extLst>
              </a:tr>
              <a:tr h="241688">
                <a:tc gridSpan="24">
                  <a:txBody>
                    <a:bodyPr/>
                    <a:lstStyle/>
                    <a:p>
                      <a:pPr algn="l"/>
                      <a:r>
                        <a:rPr lang="en-US" sz="800" b="1" i="0" u="none" dirty="0"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Baseline </a:t>
                      </a:r>
                      <a:r>
                        <a:rPr lang="en-US" sz="800" b="1" i="0" u="none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Arial" panose="020B0604020202020204" pitchFamily="34" charset="0"/>
                        </a:rPr>
                        <a:t>Best Practice RSD TI Correction Methods </a:t>
                      </a:r>
                      <a:r>
                        <a:rPr lang="en-US" sz="800" b="1" i="0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167987"/>
                  </a:ext>
                </a:extLst>
              </a:tr>
              <a:tr h="835478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12333" marR="112333" marT="56166" marB="5616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43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16773-0376-E340-99F3-CC880C7F6F54}"/>
              </a:ext>
            </a:extLst>
          </p:cNvPr>
          <p:cNvSpPr txBox="1"/>
          <p:nvPr/>
        </p:nvSpPr>
        <p:spPr>
          <a:xfrm>
            <a:off x="3400293" y="575030"/>
            <a:ext cx="8528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STATUS KEY		PLANNING		APPROVED		DEVELOPMENT	      	LAUNCH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263522" y="2201674"/>
            <a:ext cx="879477" cy="413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Brainstorm on near-term group deliverables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1199511" y="2201675"/>
            <a:ext cx="989507" cy="4138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Submission of Dataset Summary Stats Tables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0000000-0008-0000-0000-000030000000}"/>
              </a:ext>
            </a:extLst>
          </p:cNvPr>
          <p:cNvSpPr/>
          <p:nvPr/>
        </p:nvSpPr>
        <p:spPr>
          <a:xfrm>
            <a:off x="1142998" y="3226278"/>
            <a:ext cx="1533699" cy="3799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Develop Python Opensource Tool  For Calculation &amp; Tool Guideline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0000000-0008-0000-0000-000034000000}"/>
              </a:ext>
            </a:extLst>
          </p:cNvPr>
          <p:cNvSpPr/>
          <p:nvPr/>
        </p:nvSpPr>
        <p:spPr>
          <a:xfrm>
            <a:off x="4630190" y="5456052"/>
            <a:ext cx="1463039" cy="2990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Define &amp; Align on Document Scope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000000-0008-0000-0000-000035000000}"/>
              </a:ext>
            </a:extLst>
          </p:cNvPr>
          <p:cNvSpPr/>
          <p:nvPr/>
        </p:nvSpPr>
        <p:spPr>
          <a:xfrm>
            <a:off x="3179617" y="3531334"/>
            <a:ext cx="638695" cy="3237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Submission of Results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C2C01B2-729A-634F-899B-1ED4C764A0EB}"/>
              </a:ext>
            </a:extLst>
          </p:cNvPr>
          <p:cNvSpPr/>
          <p:nvPr/>
        </p:nvSpPr>
        <p:spPr>
          <a:xfrm>
            <a:off x="4968654" y="627603"/>
            <a:ext cx="282425" cy="1463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600" b="1" dirty="0">
              <a:solidFill>
                <a:schemeClr val="tx1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A584EA9-6707-034F-AF4C-B8070F5392FE}"/>
              </a:ext>
            </a:extLst>
          </p:cNvPr>
          <p:cNvSpPr/>
          <p:nvPr/>
        </p:nvSpPr>
        <p:spPr>
          <a:xfrm>
            <a:off x="6808056" y="627603"/>
            <a:ext cx="282425" cy="1463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600" b="1" dirty="0">
              <a:solidFill>
                <a:schemeClr val="tx1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01C932-D445-4641-B50A-6947FF0598A5}"/>
              </a:ext>
            </a:extLst>
          </p:cNvPr>
          <p:cNvSpPr/>
          <p:nvPr/>
        </p:nvSpPr>
        <p:spPr>
          <a:xfrm>
            <a:off x="8652096" y="627603"/>
            <a:ext cx="282425" cy="14630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600" b="1" dirty="0">
              <a:solidFill>
                <a:schemeClr val="tx1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E1A6B13-805F-A444-AB95-43BCD63A8953}"/>
              </a:ext>
            </a:extLst>
          </p:cNvPr>
          <p:cNvSpPr/>
          <p:nvPr/>
        </p:nvSpPr>
        <p:spPr>
          <a:xfrm>
            <a:off x="10462497" y="627603"/>
            <a:ext cx="282425" cy="146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600" b="1" dirty="0">
              <a:solidFill>
                <a:schemeClr val="tx1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8B025227-DF73-6143-8432-7A84DED4FE09}"/>
              </a:ext>
            </a:extLst>
          </p:cNvPr>
          <p:cNvSpPr/>
          <p:nvPr/>
        </p:nvSpPr>
        <p:spPr>
          <a:xfrm>
            <a:off x="0" y="6343724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rgbClr val="D57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0F193A-027E-D34A-8116-0837B2F4041A}"/>
              </a:ext>
            </a:extLst>
          </p:cNvPr>
          <p:cNvSpPr txBox="1"/>
          <p:nvPr/>
        </p:nvSpPr>
        <p:spPr>
          <a:xfrm>
            <a:off x="3990109" y="6410496"/>
            <a:ext cx="807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CFARS Site Suitability Subgroup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- Roadmap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FC61AC-04F8-45E1-8757-2E955733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74" y="18221"/>
            <a:ext cx="1445528" cy="934064"/>
          </a:xfrm>
          <a:prstGeom prst="rect">
            <a:avLst/>
          </a:prstGeom>
        </p:spPr>
      </p:pic>
      <p:sp>
        <p:nvSpPr>
          <p:cNvPr id="41" name="Rounded Rectangle 38">
            <a:extLst>
              <a:ext uri="{FF2B5EF4-FFF2-40B4-BE49-F238E27FC236}">
                <a16:creationId xmlns:a16="http://schemas.microsoft.com/office/drawing/2014/main" id="{6042A418-F97E-4A82-AF44-DEEA4415B386}"/>
              </a:ext>
            </a:extLst>
          </p:cNvPr>
          <p:cNvSpPr/>
          <p:nvPr/>
        </p:nvSpPr>
        <p:spPr>
          <a:xfrm>
            <a:off x="2685011" y="3465993"/>
            <a:ext cx="494606" cy="2257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Testing</a:t>
            </a: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F71FF8D7-E96C-4342-B488-533F9AD02049}"/>
              </a:ext>
            </a:extLst>
          </p:cNvPr>
          <p:cNvSpPr/>
          <p:nvPr/>
        </p:nvSpPr>
        <p:spPr>
          <a:xfrm>
            <a:off x="464127" y="2687920"/>
            <a:ext cx="1108364" cy="2369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Develop Dataset Summary Stats Template</a:t>
            </a:r>
          </a:p>
        </p:txBody>
      </p: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3A2BCB7B-F16E-46D7-8A25-B5A183769082}"/>
              </a:ext>
            </a:extLst>
          </p:cNvPr>
          <p:cNvSpPr/>
          <p:nvPr/>
        </p:nvSpPr>
        <p:spPr>
          <a:xfrm>
            <a:off x="8084127" y="5837459"/>
            <a:ext cx="1435331" cy="3237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Draft Document Released to internal CFARS for Feedback</a:t>
            </a:r>
          </a:p>
        </p:txBody>
      </p:sp>
      <p:sp>
        <p:nvSpPr>
          <p:cNvPr id="49" name="Rounded Rectangle 32">
            <a:extLst>
              <a:ext uri="{FF2B5EF4-FFF2-40B4-BE49-F238E27FC236}">
                <a16:creationId xmlns:a16="http://schemas.microsoft.com/office/drawing/2014/main" id="{2C88DFBA-A0FC-43F4-8E4B-14E68F3C8BA2}"/>
              </a:ext>
            </a:extLst>
          </p:cNvPr>
          <p:cNvSpPr/>
          <p:nvPr/>
        </p:nvSpPr>
        <p:spPr>
          <a:xfrm>
            <a:off x="3826625" y="3691746"/>
            <a:ext cx="803565" cy="3237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Summarize Results – White Paper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D0F8EC62-A4C9-4DFA-B867-8C927DA6F7A7}"/>
              </a:ext>
            </a:extLst>
          </p:cNvPr>
          <p:cNvSpPr/>
          <p:nvPr/>
        </p:nvSpPr>
        <p:spPr>
          <a:xfrm>
            <a:off x="6093229" y="5719246"/>
            <a:ext cx="1963190" cy="19848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Develop Document</a:t>
            </a:r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4FBEA5C2-75D4-4074-AC2B-6C3AC8698995}"/>
              </a:ext>
            </a:extLst>
          </p:cNvPr>
          <p:cNvSpPr/>
          <p:nvPr/>
        </p:nvSpPr>
        <p:spPr>
          <a:xfrm>
            <a:off x="9549523" y="5818490"/>
            <a:ext cx="943841" cy="3237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Document Public Dissemination</a:t>
            </a:r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1F7F053D-2325-4900-AFE9-E04BBA62CD6B}"/>
              </a:ext>
            </a:extLst>
          </p:cNvPr>
          <p:cNvSpPr/>
          <p:nvPr/>
        </p:nvSpPr>
        <p:spPr>
          <a:xfrm>
            <a:off x="4124164" y="4355797"/>
            <a:ext cx="988164" cy="3799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Develop Python Opensource Tool  For Calculation &amp; Tool Guideline</a:t>
            </a:r>
          </a:p>
        </p:txBody>
      </p:sp>
      <p:sp>
        <p:nvSpPr>
          <p:cNvPr id="27" name="Rounded Rectangle 38">
            <a:extLst>
              <a:ext uri="{FF2B5EF4-FFF2-40B4-BE49-F238E27FC236}">
                <a16:creationId xmlns:a16="http://schemas.microsoft.com/office/drawing/2014/main" id="{A6700802-CFBD-4FC5-8189-D2E52A729417}"/>
              </a:ext>
            </a:extLst>
          </p:cNvPr>
          <p:cNvSpPr/>
          <p:nvPr/>
        </p:nvSpPr>
        <p:spPr>
          <a:xfrm>
            <a:off x="5128953" y="4556157"/>
            <a:ext cx="964275" cy="2984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Testing</a:t>
            </a:r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7C8E0512-4389-4DEE-9CE9-F951F2E7FB15}"/>
              </a:ext>
            </a:extLst>
          </p:cNvPr>
          <p:cNvSpPr/>
          <p:nvPr/>
        </p:nvSpPr>
        <p:spPr>
          <a:xfrm>
            <a:off x="6101541" y="4630940"/>
            <a:ext cx="638695" cy="3237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Submission of Results</a:t>
            </a:r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2B461DD7-B2ED-4DF9-9E0E-2C5CFF0A383E}"/>
              </a:ext>
            </a:extLst>
          </p:cNvPr>
          <p:cNvSpPr/>
          <p:nvPr/>
        </p:nvSpPr>
        <p:spPr>
          <a:xfrm>
            <a:off x="6748549" y="4764457"/>
            <a:ext cx="803565" cy="3237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Summarize Results – White Paper</a:t>
            </a:r>
          </a:p>
        </p:txBody>
      </p:sp>
    </p:spTree>
    <p:extLst>
      <p:ext uri="{BB962C8B-B14F-4D97-AF65-F5344CB8AC3E}">
        <p14:creationId xmlns:p14="http://schemas.microsoft.com/office/powerpoint/2010/main" val="270193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CDEDF1-A406-4708-8FA7-F031C2724129}"/>
              </a:ext>
            </a:extLst>
          </p:cNvPr>
          <p:cNvSpPr/>
          <p:nvPr/>
        </p:nvSpPr>
        <p:spPr>
          <a:xfrm>
            <a:off x="1210400" y="635618"/>
            <a:ext cx="5827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CFARS Site Suitability Subgroup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E44A0-FB7F-4122-AFA3-BE0631DB68C7}"/>
              </a:ext>
            </a:extLst>
          </p:cNvPr>
          <p:cNvSpPr/>
          <p:nvPr/>
        </p:nvSpPr>
        <p:spPr>
          <a:xfrm>
            <a:off x="1198418" y="1047406"/>
            <a:ext cx="6128101" cy="5716270"/>
          </a:xfrm>
          <a:prstGeom prst="ellipse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2F8DD-F907-4990-B842-A12660B370A4}"/>
              </a:ext>
            </a:extLst>
          </p:cNvPr>
          <p:cNvSpPr/>
          <p:nvPr/>
        </p:nvSpPr>
        <p:spPr>
          <a:xfrm>
            <a:off x="5153655" y="1047406"/>
            <a:ext cx="6128101" cy="5716270"/>
          </a:xfrm>
          <a:prstGeom prst="ellipse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65C7D-0996-4715-88E9-8C2B1B5C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58BA6-510F-4D0B-8B47-710A9E62E296}"/>
              </a:ext>
            </a:extLst>
          </p:cNvPr>
          <p:cNvSpPr/>
          <p:nvPr/>
        </p:nvSpPr>
        <p:spPr>
          <a:xfrm>
            <a:off x="5379560" y="635618"/>
            <a:ext cx="5827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IEA Task 32 TI/Loads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1BC99-811C-4928-9B55-33F0CE93BC54}"/>
              </a:ext>
            </a:extLst>
          </p:cNvPr>
          <p:cNvSpPr txBox="1"/>
          <p:nvPr/>
        </p:nvSpPr>
        <p:spPr>
          <a:xfrm>
            <a:off x="183442" y="-7375"/>
            <a:ext cx="42987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Aligning Key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BCF6F-4C25-4DD0-AD9A-15EAA8A22B47}"/>
              </a:ext>
            </a:extLst>
          </p:cNvPr>
          <p:cNvSpPr txBox="1"/>
          <p:nvPr/>
        </p:nvSpPr>
        <p:spPr>
          <a:xfrm>
            <a:off x="5497198" y="2346841"/>
            <a:ext cx="1752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Enhance Knowledge Transfer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Establish Consensus on Achievable &amp;  Acceptable RSD TI Accuracy for Specific Purposes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5DD537-E4D1-41A9-B9E4-0860C829009A}"/>
              </a:ext>
            </a:extLst>
          </p:cNvPr>
          <p:cNvSpPr txBox="1"/>
          <p:nvPr/>
        </p:nvSpPr>
        <p:spPr>
          <a:xfrm>
            <a:off x="2474496" y="1610578"/>
            <a:ext cx="276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Benchmark RSD vs. Anemometer TI Bias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91A39-3C4A-4889-BD02-58ED7CCC5303}"/>
              </a:ext>
            </a:extLst>
          </p:cNvPr>
          <p:cNvSpPr/>
          <p:nvPr/>
        </p:nvSpPr>
        <p:spPr>
          <a:xfrm>
            <a:off x="1818446" y="5060860"/>
            <a:ext cx="3701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Provide Data-driven De facto Best Practice Methods for RSD TI Correction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CE0490-7C4F-427B-81D1-FA45A1E29092}"/>
              </a:ext>
            </a:extLst>
          </p:cNvPr>
          <p:cNvSpPr/>
          <p:nvPr/>
        </p:nvSpPr>
        <p:spPr>
          <a:xfrm>
            <a:off x="1316822" y="3335719"/>
            <a:ext cx="3846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Evaluate the Accuracy and Precision of “in-house” RSD TI Correction Methods</a:t>
            </a:r>
          </a:p>
        </p:txBody>
      </p:sp>
    </p:spTree>
    <p:extLst>
      <p:ext uri="{BB962C8B-B14F-4D97-AF65-F5344CB8AC3E}">
        <p14:creationId xmlns:p14="http://schemas.microsoft.com/office/powerpoint/2010/main" val="263204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Widescreen</PresentationFormat>
  <Paragraphs>64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St. Pe, Alexandra</dc:creator>
  <cp:lastModifiedBy>St. Pe, Alexandra</cp:lastModifiedBy>
  <cp:revision>2</cp:revision>
  <dcterms:created xsi:type="dcterms:W3CDTF">2019-03-05T00:09:24Z</dcterms:created>
  <dcterms:modified xsi:type="dcterms:W3CDTF">2019-03-05T01:19:23Z</dcterms:modified>
</cp:coreProperties>
</file>