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305" r:id="rId3"/>
    <p:sldId id="2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5280" autoAdjust="0"/>
  </p:normalViewPr>
  <p:slideViewPr>
    <p:cSldViewPr snapToGrid="0">
      <p:cViewPr>
        <p:scale>
          <a:sx n="83" d="100"/>
          <a:sy n="83" d="100"/>
        </p:scale>
        <p:origin x="65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1FC36-E2A6-40E0-A77F-9BB337CB04C1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444F9-EA5D-4FC4-8A4F-BC87613706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66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ABA7BAF0-412B-44DF-B273-45C05AB7D2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1D1871DB-4D92-4FC3-80FA-CDF6183687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189562FE-3719-4BDB-9857-A4A97C1FC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919D28-1A9F-49EA-85B5-546247B167D9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67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444F9-EA5D-4FC4-8A4F-BC87613706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5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4EBC-FE91-4F54-A6CD-60ACC8262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3A34E-2E35-44E9-8771-75495A891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42C8C-7014-4B0E-A1A1-595C50C0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14C9-1D3F-4B00-8B76-5D94346CC065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1EAAC-616F-4332-AB8C-8ABF0593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955EC-1A61-494F-BEAC-21F023B6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4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C8BB-AB01-42E4-B0F9-C7D6F6AC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52E1D-715A-412D-A90B-5317BC504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96352-6660-4624-9028-D1E2F1D8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25209-9AE0-43FC-A7B4-2FFFD9824F0F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17EF9-E5B8-48B9-97F5-3400F40F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FC4ED-557A-4D1D-9508-1284FEED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0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65D33-6F25-4AB3-9730-8A7B25D7F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A072A-427A-405F-A7D1-F07C2C207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1D79A-8786-477B-852E-7AF0DDF7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E0F1-81E8-45C4-9C8F-861F956D6ACE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8BD6-C2AA-4671-B6E9-781F3F4F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944AB-9CE8-4A9A-BEFA-34C90F22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11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ont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73BD5C-854D-408D-AE5A-10124BB26E62}"/>
              </a:ext>
            </a:extLst>
          </p:cNvPr>
          <p:cNvSpPr/>
          <p:nvPr userDrawn="1"/>
        </p:nvSpPr>
        <p:spPr>
          <a:xfrm>
            <a:off x="0" y="0"/>
            <a:ext cx="12192000" cy="688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AD1F0C-6EA2-4F3C-A2F4-80C2A0FFA5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7436"/>
          <a:stretch/>
        </p:blipFill>
        <p:spPr>
          <a:xfrm>
            <a:off x="0" y="1"/>
            <a:ext cx="12192000" cy="6781800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9131EF-3B66-4687-B476-109D4CF6D46D}"/>
              </a:ext>
            </a:extLst>
          </p:cNvPr>
          <p:cNvCxnSpPr/>
          <p:nvPr userDrawn="1"/>
        </p:nvCxnSpPr>
        <p:spPr>
          <a:xfrm>
            <a:off x="1822449" y="3505200"/>
            <a:ext cx="8686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71CFB3C-C16B-4A60-94BA-D0FAD433DF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" y="3810000"/>
            <a:ext cx="3352800" cy="20149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74417998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orange (confidential n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B6D1926-E37F-4EF8-80DA-FA4AE876C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04190"/>
            <a:ext cx="10899648" cy="362055"/>
          </a:xfrm>
          <a:prstGeom prst="rect">
            <a:avLst/>
          </a:prstGeom>
        </p:spPr>
        <p:txBody>
          <a:bodyPr lIns="360000">
            <a:noAutofit/>
          </a:bodyPr>
          <a:lstStyle>
            <a:lvl1pPr algn="l">
              <a:defRPr sz="2133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BC18B2-A7D4-44C5-A617-C4B1B2D61B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82400" y="6415618"/>
            <a:ext cx="508000" cy="366183"/>
          </a:xfrm>
          <a:prstGeom prst="rect">
            <a:avLst/>
          </a:prstGeom>
        </p:spPr>
        <p:txBody>
          <a:bodyPr/>
          <a:lstStyle>
            <a:lvl1pPr algn="r">
              <a:defRPr sz="1067">
                <a:solidFill>
                  <a:srgbClr val="6A737B"/>
                </a:solidFill>
                <a:latin typeface="+mj-lt"/>
              </a:defRPr>
            </a:lvl1pPr>
          </a:lstStyle>
          <a:p>
            <a:pPr>
              <a:defRPr/>
            </a:pPr>
            <a:fld id="{D781A3D0-94F4-433B-807F-7B6F6CFF0D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A0CFB-30C6-48C8-AF4E-DDCCA2084A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4131" y="1031210"/>
            <a:ext cx="6530236" cy="44425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CAE63-0B40-4A15-BEA6-8BC6704500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3190" y="26158"/>
            <a:ext cx="1704506" cy="10243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5966105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D89F-D75C-4BD1-BEF7-84DF6B8F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79E3A-C10D-421B-AB6C-931DB4835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67C7F-DCCD-4840-8E4B-DBB61680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326A-849B-410B-ABE5-63E56812E0E0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91874-ECA8-41FE-B633-05AC2997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4EF3C-1665-4E96-8248-E2A14368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9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5589-2F41-4DE2-B4D0-AB02B30E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4B4A7-0C8F-4123-A9F7-8B1DFA6FF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5036-86C0-4C2B-9A21-16B3694D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64CB-84F9-4C0B-9B8E-4D171602CCB7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DEE6-373E-4AED-92AF-DCA3E749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CD124-412F-4385-A870-3EE0F5C5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4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52A8-0C78-4D97-9F75-82825AE6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5B809-1DF5-4774-A2DD-A7211372E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E39F8-A0EC-4BA9-A593-92D6A0584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9B9E8-9D35-4600-8EE8-EEB06254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6703-74CF-4959-924F-E605EFF1A884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11789-71FB-44DC-AEB5-B62BCC1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C5F88-CA8F-4AAE-8BFA-2F8D21E8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1594-C77A-4D66-B8B9-3BF757F1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2996F-4FAC-47A1-A268-4405840CF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E3FAD-8332-451B-989F-CDF0514C7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B52F7-708D-4B54-AC23-061CD25D8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038C2-71A5-4DF5-975F-0077E7C75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EFEA3-B019-47FD-A9B9-FC04F5A7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7399-ADC6-4E5A-B6CC-C76742830551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ED007-8A71-4668-B599-66D41E34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6A949-3BFD-457D-8657-AA02F7A5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7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0A0F-08B9-498F-AC41-71F3EE29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BCF16-E396-4F03-9511-ECE1462E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6794-F40E-49BF-91ED-ADD6C5C8F6EB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212F5-D64A-436D-932B-5B567978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30E-A3D4-4A20-B62B-556FE5BC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7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7D3FE-8A6D-412B-A971-77FDB8CB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EC3E-2ABA-4068-8732-0CF174A88146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7512D-21F5-4D9E-A131-3FB8E8F3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A7BE7-A546-4948-9F9D-338436A3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3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8635-FC53-4EFB-9CAD-2DEF1F53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FA554-D7DA-4A62-B013-48A6653E5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DAF8A-201C-47A3-969A-556E5D63D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538BC-5D49-4761-8137-F64349AD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AB624-EB10-4467-9B86-E17E115F4E4C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91BD5-62F3-4639-A485-4DD3DD11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49591-28CF-4D42-917A-DFD30062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4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0F9F-56AA-4F85-A86D-88C76072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49986-260A-49A8-ABB1-EADEC76C56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AEB61-0987-41E2-A48D-2791527F9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9E02F-1581-4A76-9AC9-6141E20C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FF81-6BE9-446F-8074-39659F4DB209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E56D-A382-464C-82BA-A175C77F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F8CDC-D837-4C12-826A-0B767463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3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9FC5D-EBED-4012-8875-B3924D0E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18765-36C5-459D-8670-2C5AE9E3F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808D9-F861-4796-8338-2CA1837F5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D352A-D5FF-4A52-861B-12A14533E334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AD78F-0634-409F-88EE-D020F8BE2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A7204-683D-460A-A6FA-F37FB4B0B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3553-9BF9-4A6E-AE01-DFF7CAA8B8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3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jpeg"/><Relationship Id="rId12" Type="http://schemas.openxmlformats.org/officeDocument/2006/relationships/hyperlink" Target="http://ci5003sum11.wikispaces.com/WIKI+2+Middle+School+Plastics+Curriculum+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2.gif"/><Relationship Id="rId5" Type="http://schemas.openxmlformats.org/officeDocument/2006/relationships/image" Target="../media/image7.png"/><Relationship Id="rId10" Type="http://schemas.openxmlformats.org/officeDocument/2006/relationships/hyperlink" Target="http://commons.wikimedia.org/wiki/File:Bueno-verde.png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E6A1CD-5082-4EC2-BB65-0D328D0BD6CD}"/>
              </a:ext>
            </a:extLst>
          </p:cNvPr>
          <p:cNvSpPr/>
          <p:nvPr/>
        </p:nvSpPr>
        <p:spPr>
          <a:xfrm>
            <a:off x="0" y="6781800"/>
            <a:ext cx="12192000" cy="90268"/>
          </a:xfrm>
          <a:prstGeom prst="rect">
            <a:avLst/>
          </a:prstGeom>
          <a:solidFill>
            <a:srgbClr val="F37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30" name="Text Box 11">
            <a:extLst>
              <a:ext uri="{FF2B5EF4-FFF2-40B4-BE49-F238E27FC236}">
                <a16:creationId xmlns:a16="http://schemas.microsoft.com/office/drawing/2014/main" id="{B7B9ADC8-EC6E-48A5-AD75-E9C020C30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669" y="275125"/>
            <a:ext cx="88392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189" indent="152396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377" indent="304792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566" indent="457189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754" indent="60958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altLang="en-US" sz="4800" b="1" dirty="0">
                <a:latin typeface="+mn-lt"/>
              </a:rPr>
              <a:t>CFARS – Science WGs Overview </a:t>
            </a:r>
          </a:p>
          <a:p>
            <a:pPr algn="r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altLang="en-US" sz="4800" b="1" dirty="0">
                <a:latin typeface="+mn-lt"/>
              </a:rPr>
              <a:t>Site Suitability Subgroup</a:t>
            </a:r>
          </a:p>
          <a:p>
            <a:pPr algn="r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altLang="en-US" sz="2800" b="1" dirty="0">
                <a:latin typeface="+mn-lt"/>
              </a:rPr>
              <a:t>June 26, 2019</a:t>
            </a:r>
          </a:p>
          <a:p>
            <a:pPr algn="r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altLang="en-US" sz="2800" b="1" dirty="0">
                <a:latin typeface="+mn-lt"/>
              </a:rPr>
              <a:t>Alexandra St. Pé, E.ON</a:t>
            </a:r>
            <a:endParaRPr lang="en-GB" altLang="en-US" sz="2800" b="1" dirty="0"/>
          </a:p>
          <a:p>
            <a:pPr algn="r" eaLnBrk="1" hangingPunct="1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GB" altLang="en-US" sz="2400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BE644E-5D1B-486A-9D79-7526C7051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72" y="3737612"/>
            <a:ext cx="3662862" cy="2247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30087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CD68-386F-4992-9437-3FDAEB7E5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81A3D0-94F4-433B-807F-7B6F6CFF0DB7}" type="slidenum"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</a:t>
            </a:fld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D46DE-4A59-415B-A0BF-3827E9C10A75}"/>
              </a:ext>
            </a:extLst>
          </p:cNvPr>
          <p:cNvSpPr/>
          <p:nvPr/>
        </p:nvSpPr>
        <p:spPr>
          <a:xfrm>
            <a:off x="-8313" y="6691745"/>
            <a:ext cx="12269586" cy="232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B0035-6EF5-4CB4-B33B-808623D9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480" y="24939"/>
            <a:ext cx="1801798" cy="1105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CA075DC-BFF7-4E88-8C48-E05330CE708D}"/>
              </a:ext>
            </a:extLst>
          </p:cNvPr>
          <p:cNvSpPr txBox="1">
            <a:spLocks/>
          </p:cNvSpPr>
          <p:nvPr/>
        </p:nvSpPr>
        <p:spPr>
          <a:xfrm>
            <a:off x="114300" y="1028055"/>
            <a:ext cx="8277940" cy="750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Build consensus on data-driven answers to key RSD science questions that hinder acceptance of RSD use for site suitability assessment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A5CE16-AE6A-474A-B70E-482FDB96C8E8}"/>
              </a:ext>
            </a:extLst>
          </p:cNvPr>
          <p:cNvGrpSpPr/>
          <p:nvPr/>
        </p:nvGrpSpPr>
        <p:grpSpPr>
          <a:xfrm>
            <a:off x="156774" y="1320367"/>
            <a:ext cx="10988602" cy="2684003"/>
            <a:chOff x="222340" y="1782182"/>
            <a:chExt cx="10988602" cy="2684003"/>
          </a:xfrm>
        </p:grpSpPr>
        <p:sp>
          <p:nvSpPr>
            <p:cNvPr id="11" name="Inhaltsplatzhalter 2">
              <a:extLst>
                <a:ext uri="{FF2B5EF4-FFF2-40B4-BE49-F238E27FC236}">
                  <a16:creationId xmlns:a16="http://schemas.microsoft.com/office/drawing/2014/main" id="{DA2B69F7-A0F1-4E94-9319-894CBB578970}"/>
                </a:ext>
              </a:extLst>
            </p:cNvPr>
            <p:cNvSpPr txBox="1">
              <a:spLocks/>
            </p:cNvSpPr>
            <p:nvPr/>
          </p:nvSpPr>
          <p:spPr>
            <a:xfrm>
              <a:off x="222340" y="3113072"/>
              <a:ext cx="5998766" cy="1353113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ts val="175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400" kern="1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9388" indent="-179387" algn="l" defTabSz="914400" rtl="0" eaLnBrk="1" latinLnBrk="0" hangingPunct="1">
                <a:lnSpc>
                  <a:spcPts val="175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EA1C0A"/>
                </a:buClr>
                <a:buFont typeface="EON Brix Sans" panose="020B0500000000000000" pitchFamily="34" charset="0"/>
                <a:buChar char="•"/>
                <a:defRPr sz="1400" kern="1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8775" indent="-179388" algn="l" defTabSz="914400" rtl="0" eaLnBrk="1" latinLnBrk="0" hangingPunct="1">
                <a:lnSpc>
                  <a:spcPts val="175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400" kern="1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163" indent="-179387" algn="l" defTabSz="914400" rtl="0" eaLnBrk="1" latinLnBrk="0" hangingPunct="1">
                <a:lnSpc>
                  <a:spcPts val="175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–"/>
                <a:defRPr sz="1400" kern="1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7550" indent="-179388" algn="l" defTabSz="914400" rtl="0" eaLnBrk="1" latinLnBrk="0" hangingPunct="1">
                <a:lnSpc>
                  <a:spcPts val="1750"/>
                </a:lnSpc>
                <a:spcBef>
                  <a:spcPts val="0"/>
                </a:spcBef>
                <a:spcAft>
                  <a:spcPts val="600"/>
                </a:spcAft>
                <a:buFont typeface="Symbol" panose="05050102010706020507" pitchFamily="18" charset="2"/>
                <a:buChar char="-"/>
                <a:defRPr sz="1400" kern="1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Turbulent wind 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produces excessive turbine loads and fatigue</a:t>
              </a:r>
            </a:p>
            <a:p>
              <a:pPr lvl="2"/>
              <a:r>
                <a:rPr lang="en-GB" altLang="en-US" sz="18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Reduction in turbine performance and yield</a:t>
              </a:r>
            </a:p>
            <a:p>
              <a:pPr lvl="2"/>
              <a:r>
                <a:rPr lang="en-GB" altLang="en-US" sz="18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Increase O&amp;M costs &amp; decrease turbine lifespan</a:t>
              </a:r>
              <a:endParaRPr lang="en-GB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2">
                <a:buClr>
                  <a:srgbClr val="000000"/>
                </a:buClr>
                <a:buSzPct val="100000"/>
                <a:buFont typeface="EON Brix Sans"/>
                <a:buChar char="•"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70781D-5BA5-4B04-9595-118E4EF30A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10"/>
            <a:stretch/>
          </p:blipFill>
          <p:spPr>
            <a:xfrm>
              <a:off x="8155716" y="1782182"/>
              <a:ext cx="3055226" cy="1904980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7F2D185-6D95-4790-9C79-9ED2D6E1E556}"/>
              </a:ext>
            </a:extLst>
          </p:cNvPr>
          <p:cNvSpPr/>
          <p:nvPr/>
        </p:nvSpPr>
        <p:spPr>
          <a:xfrm>
            <a:off x="114300" y="1903525"/>
            <a:ext cx="3283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Turbulence Intensity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F74B1D2-C91B-44B3-A335-0EC4CDE3CC8F}"/>
              </a:ext>
            </a:extLst>
          </p:cNvPr>
          <p:cNvGrpSpPr/>
          <p:nvPr/>
        </p:nvGrpSpPr>
        <p:grpSpPr>
          <a:xfrm>
            <a:off x="108496" y="3601645"/>
            <a:ext cx="11975008" cy="3034757"/>
            <a:chOff x="165270" y="3601645"/>
            <a:chExt cx="11975008" cy="3034757"/>
          </a:xfrm>
        </p:grpSpPr>
        <p:sp>
          <p:nvSpPr>
            <p:cNvPr id="14" name="Inhaltsplatzhalter 2">
              <a:extLst>
                <a:ext uri="{FF2B5EF4-FFF2-40B4-BE49-F238E27FC236}">
                  <a16:creationId xmlns:a16="http://schemas.microsoft.com/office/drawing/2014/main" id="{C2550192-CBD1-424E-9A5E-C712E2597CD5}"/>
                </a:ext>
              </a:extLst>
            </p:cNvPr>
            <p:cNvSpPr txBox="1">
              <a:spLocks/>
            </p:cNvSpPr>
            <p:nvPr/>
          </p:nvSpPr>
          <p:spPr>
            <a:xfrm>
              <a:off x="165270" y="4434922"/>
              <a:ext cx="6959054" cy="1980696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ts val="175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  <a:defRPr sz="1400" kern="1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9388" indent="-179387" algn="l" defTabSz="914400" rtl="0" eaLnBrk="1" latinLnBrk="0" hangingPunct="1">
                <a:lnSpc>
                  <a:spcPts val="175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EA1C0A"/>
                </a:buClr>
                <a:buFont typeface="EON Brix Sans" panose="020B0500000000000000" pitchFamily="34" charset="0"/>
                <a:buChar char="•"/>
                <a:defRPr sz="1400" kern="1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8775" indent="-179388" algn="l" defTabSz="914400" rtl="0" eaLnBrk="1" latinLnBrk="0" hangingPunct="1">
                <a:lnSpc>
                  <a:spcPts val="175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400" kern="1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163" indent="-179387" algn="l" defTabSz="914400" rtl="0" eaLnBrk="1" latinLnBrk="0" hangingPunct="1">
                <a:lnSpc>
                  <a:spcPts val="175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–"/>
                <a:defRPr sz="1400" kern="1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7550" indent="-179388" algn="l" defTabSz="914400" rtl="0" eaLnBrk="1" latinLnBrk="0" hangingPunct="1">
                <a:lnSpc>
                  <a:spcPts val="1750"/>
                </a:lnSpc>
                <a:spcBef>
                  <a:spcPts val="0"/>
                </a:spcBef>
                <a:spcAft>
                  <a:spcPts val="600"/>
                </a:spcAft>
                <a:buFont typeface="Symbol" panose="05050102010706020507" pitchFamily="18" charset="2"/>
                <a:buChar char="-"/>
                <a:defRPr sz="1400" kern="1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IEC 61400-1 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 standard wind turbine  </a:t>
              </a:r>
            </a:p>
            <a:p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 classification defined by wind speed &amp; TI</a:t>
              </a:r>
            </a:p>
            <a:p>
              <a:pPr lvl="2"/>
              <a:r>
                <a:rPr lang="en-GB" altLang="en-US" sz="18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Accurate measurement of TI is mandatory as variation between turbine and wind classes are small</a:t>
              </a:r>
            </a:p>
            <a:p>
              <a:pPr lvl="2"/>
              <a:r>
                <a:rPr lang="en-GB" altLang="en-US" sz="18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 bias </a:t>
              </a:r>
              <a:r>
                <a:rPr lang="en-GB" altLang="en-US" sz="18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 load assessment error</a:t>
              </a:r>
            </a:p>
            <a:p>
              <a:pPr marL="179387" lvl="2" indent="0">
                <a:buNone/>
              </a:pPr>
              <a:endParaRPr lang="en-GB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9387" lvl="2" indent="0">
                <a:buNone/>
              </a:pPr>
              <a:endParaRPr lang="en-GB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2">
                <a:buClr>
                  <a:srgbClr val="000000"/>
                </a:buClr>
                <a:buSzPct val="100000"/>
                <a:buFont typeface="EON Brix Sans"/>
                <a:buChar char="•"/>
              </a:pP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Content Placeholder 5">
              <a:extLst>
                <a:ext uri="{FF2B5EF4-FFF2-40B4-BE49-F238E27FC236}">
                  <a16:creationId xmlns:a16="http://schemas.microsoft.com/office/drawing/2014/main" id="{229A7804-0035-45B0-825E-250F6DFBA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8797" y="3601645"/>
              <a:ext cx="4931481" cy="3034757"/>
            </a:xfrm>
            <a:prstGeom prst="rect">
              <a:avLst/>
            </a:prstGeom>
          </p:spPr>
        </p:pic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C9E0CFF3-388F-48AD-8840-133801EA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04" y="215680"/>
            <a:ext cx="10374284" cy="362055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Science WG - Site Suitability (SS) Subgroup</a:t>
            </a:r>
          </a:p>
        </p:txBody>
      </p:sp>
    </p:spTree>
    <p:extLst>
      <p:ext uri="{BB962C8B-B14F-4D97-AF65-F5344CB8AC3E}">
        <p14:creationId xmlns:p14="http://schemas.microsoft.com/office/powerpoint/2010/main" val="26519992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A2AB-436D-448D-8C09-AC861B86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804" y="215680"/>
            <a:ext cx="10374284" cy="362055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Science WG - Site Suitability Subgroup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DCD68-386F-4992-9437-3FDAEB7E5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81A3D0-94F4-433B-807F-7B6F6CFF0DB7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6EBF1-41F8-451D-A951-44CAA3545C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6811" y="651560"/>
            <a:ext cx="10796487" cy="6212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chemeClr val="tx1"/>
                </a:solidFill>
              </a:rPr>
              <a:t>2018 Milestone Activities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</a:rPr>
              <a:t>Defining Deliverables &amp; First Results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chemeClr val="tx1"/>
                </a:solidFill>
              </a:rPr>
              <a:t>2019 - 2020 Activities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Analysis &amp; Final </a:t>
            </a:r>
            <a:r>
              <a:rPr lang="en-US" sz="2000" dirty="0">
                <a:solidFill>
                  <a:schemeClr val="tx1"/>
                </a:solidFill>
              </a:rPr>
              <a:t>Deliverables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0D46DE-4A59-415B-A0BF-3827E9C10A75}"/>
              </a:ext>
            </a:extLst>
          </p:cNvPr>
          <p:cNvSpPr/>
          <p:nvPr/>
        </p:nvSpPr>
        <p:spPr>
          <a:xfrm>
            <a:off x="-8313" y="6691745"/>
            <a:ext cx="12269586" cy="232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B0035-6EF5-4CB4-B33B-808623D97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480" y="24939"/>
            <a:ext cx="1801798" cy="1105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71D8CF1A-1835-449A-ABE2-367A719E5301}"/>
              </a:ext>
            </a:extLst>
          </p:cNvPr>
          <p:cNvGrpSpPr/>
          <p:nvPr/>
        </p:nvGrpSpPr>
        <p:grpSpPr>
          <a:xfrm>
            <a:off x="389790" y="1098228"/>
            <a:ext cx="10071529" cy="2456434"/>
            <a:chOff x="389790" y="1098228"/>
            <a:chExt cx="10071529" cy="24564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14452E-34E5-4CA3-A366-CC0105469FB8}"/>
                </a:ext>
              </a:extLst>
            </p:cNvPr>
            <p:cNvSpPr/>
            <p:nvPr/>
          </p:nvSpPr>
          <p:spPr>
            <a:xfrm>
              <a:off x="935026" y="1406007"/>
              <a:ext cx="952629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sz="1600" b="1" u="sng" dirty="0">
                  <a:solidFill>
                    <a:prstClr val="black"/>
                  </a:solidFill>
                  <a:latin typeface="Calibri Light" panose="020F0302020204030204"/>
                </a:rPr>
                <a:t>Phase 1 Analysis: TI Error Benchmarking – Q3 2018 - Q2 2019 </a:t>
              </a:r>
            </a:p>
            <a:p>
              <a:pPr defTabSz="685800"/>
              <a:r>
                <a:rPr lang="en-US" sz="1600" dirty="0">
                  <a:solidFill>
                    <a:prstClr val="black"/>
                  </a:solidFill>
                  <a:latin typeface="Calibri Light" panose="020F0302020204030204"/>
                </a:rPr>
                <a:t>- Organizations compare average TI error between their own collocated, concurrent, datasets: </a:t>
              </a:r>
            </a:p>
            <a:p>
              <a:pPr marL="557213" lvl="1" indent="-214313" defTabSz="685800">
                <a:buFontTx/>
                <a:buChar char="-"/>
              </a:pPr>
              <a:r>
                <a:rPr lang="en-US" sz="1600" dirty="0">
                  <a:solidFill>
                    <a:prstClr val="black"/>
                  </a:solidFill>
                  <a:latin typeface="Calibri Light" panose="020F0302020204030204"/>
                </a:rPr>
                <a:t>Raw and Corrected RSD TI vs. Reference Anemometer TI </a:t>
              </a:r>
            </a:p>
            <a:p>
              <a:pPr marL="557213" lvl="1" indent="-214313" defTabSz="685800">
                <a:buFontTx/>
                <a:buChar char="-"/>
              </a:pPr>
              <a:r>
                <a:rPr lang="en-US" sz="1600" dirty="0">
                  <a:solidFill>
                    <a:prstClr val="black"/>
                  </a:solidFill>
                  <a:latin typeface="Calibri Light" panose="020F0302020204030204"/>
                </a:rPr>
                <a:t>Reference Anemometer TI vs. “Other” Anemometer TI </a:t>
              </a:r>
              <a:endParaRPr lang="en-US" sz="1600" b="1" u="sng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672FF7-BE40-44A3-A100-BB2577541495}"/>
                </a:ext>
              </a:extLst>
            </p:cNvPr>
            <p:cNvGrpSpPr/>
            <p:nvPr/>
          </p:nvGrpSpPr>
          <p:grpSpPr>
            <a:xfrm>
              <a:off x="3434004" y="2423575"/>
              <a:ext cx="5411057" cy="1131087"/>
              <a:chOff x="2245713" y="2375857"/>
              <a:chExt cx="7207984" cy="142735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16DECA-00B6-413F-86FA-E9B064C7236C}"/>
                  </a:ext>
                </a:extLst>
              </p:cNvPr>
              <p:cNvSpPr txBox="1"/>
              <p:nvPr/>
            </p:nvSpPr>
            <p:spPr>
              <a:xfrm>
                <a:off x="5770381" y="2540065"/>
                <a:ext cx="816405" cy="648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en-US" sz="2100" b="1" dirty="0">
                    <a:solidFill>
                      <a:prstClr val="black"/>
                    </a:solidFill>
                    <a:latin typeface="Calibri Light" panose="020F0302020204030204"/>
                    <a:cs typeface="Arial" panose="020B0604020202020204" pitchFamily="34" charset="0"/>
                  </a:rPr>
                  <a:t>vs.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505D7C-62CB-42F1-975A-EC588D4001E9}"/>
                  </a:ext>
                </a:extLst>
              </p:cNvPr>
              <p:cNvSpPr txBox="1"/>
              <p:nvPr/>
            </p:nvSpPr>
            <p:spPr>
              <a:xfrm>
                <a:off x="7803935" y="2670685"/>
                <a:ext cx="235936" cy="468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en-US" sz="1350" b="1" dirty="0">
                    <a:solidFill>
                      <a:prstClr val="black"/>
                    </a:solidFill>
                    <a:latin typeface="Calibri Light" panose="020F0302020204030204"/>
                    <a:cs typeface="Arial" panose="020B0604020202020204" pitchFamily="34" charset="0"/>
                  </a:rPr>
                  <a:t>&amp;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B7580E-A378-45D4-8B15-77BD8C309E53}"/>
                  </a:ext>
                </a:extLst>
              </p:cNvPr>
              <p:cNvSpPr txBox="1"/>
              <p:nvPr/>
            </p:nvSpPr>
            <p:spPr>
              <a:xfrm>
                <a:off x="4120065" y="2611316"/>
                <a:ext cx="443471" cy="468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en-US" sz="1350" b="1" dirty="0">
                    <a:solidFill>
                      <a:prstClr val="black"/>
                    </a:solidFill>
                    <a:latin typeface="Calibri Light" panose="020F0302020204030204"/>
                    <a:cs typeface="Arial" panose="020B0604020202020204" pitchFamily="34" charset="0"/>
                  </a:rPr>
                  <a:t>&amp;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52EB62B-85CF-4957-A590-0BA867E0C5FF}"/>
                  </a:ext>
                </a:extLst>
              </p:cNvPr>
              <p:cNvGrpSpPr/>
              <p:nvPr/>
            </p:nvGrpSpPr>
            <p:grpSpPr>
              <a:xfrm>
                <a:off x="4240827" y="2375857"/>
                <a:ext cx="1584741" cy="1219643"/>
                <a:chOff x="4479372" y="3193453"/>
                <a:chExt cx="1584741" cy="1219643"/>
              </a:xfrm>
            </p:grpSpPr>
            <p:pic>
              <p:nvPicPr>
                <p:cNvPr id="25" name="Picture 2" descr="Image result for thies anemometer">
                  <a:extLst>
                    <a:ext uri="{FF2B5EF4-FFF2-40B4-BE49-F238E27FC236}">
                      <a16:creationId xmlns:a16="http://schemas.microsoft.com/office/drawing/2014/main" id="{2FC390F7-E52B-4584-9FAC-CFAEB766AC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36347" y="3193453"/>
                  <a:ext cx="643638" cy="65346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9ECA138-08C7-4E1F-BB5F-30D2A32CB1D8}"/>
                    </a:ext>
                  </a:extLst>
                </p:cNvPr>
                <p:cNvSpPr txBox="1"/>
                <p:nvPr/>
              </p:nvSpPr>
              <p:spPr>
                <a:xfrm>
                  <a:off x="4479372" y="3830506"/>
                  <a:ext cx="1584741" cy="5825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685800"/>
                  <a:r>
                    <a:rPr lang="en-US" sz="1200" dirty="0">
                      <a:solidFill>
                        <a:prstClr val="black"/>
                      </a:solidFill>
                      <a:latin typeface="Calibri Light" panose="020F0302020204030204"/>
                      <a:cs typeface="Arial" panose="020B0604020202020204" pitchFamily="34" charset="0"/>
                    </a:rPr>
                    <a:t>Reference Anemometer TI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C38EEF7-5BA0-47DC-95D5-7B30679BA1C8}"/>
                  </a:ext>
                </a:extLst>
              </p:cNvPr>
              <p:cNvGrpSpPr/>
              <p:nvPr/>
            </p:nvGrpSpPr>
            <p:grpSpPr>
              <a:xfrm>
                <a:off x="8071064" y="2404983"/>
                <a:ext cx="1382633" cy="1398228"/>
                <a:chOff x="8000005" y="3170822"/>
                <a:chExt cx="1382633" cy="1398228"/>
              </a:xfrm>
            </p:grpSpPr>
            <p:pic>
              <p:nvPicPr>
                <p:cNvPr id="23" name="Picture 4" descr="Image result for risoe anemometer">
                  <a:extLst>
                    <a:ext uri="{FF2B5EF4-FFF2-40B4-BE49-F238E27FC236}">
                      <a16:creationId xmlns:a16="http://schemas.microsoft.com/office/drawing/2014/main" id="{BDC8B0EE-65E6-493A-ABB3-15401CC77A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78897" y="3170822"/>
                  <a:ext cx="599165" cy="6760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0E698C4-27D3-46CF-9E16-C7A3554907D2}"/>
                    </a:ext>
                  </a:extLst>
                </p:cNvPr>
                <p:cNvSpPr txBox="1"/>
                <p:nvPr/>
              </p:nvSpPr>
              <p:spPr>
                <a:xfrm>
                  <a:off x="8000005" y="3986460"/>
                  <a:ext cx="1382633" cy="5825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685800"/>
                  <a:r>
                    <a:rPr lang="en-US" sz="1200" dirty="0">
                      <a:solidFill>
                        <a:prstClr val="black"/>
                      </a:solidFill>
                      <a:latin typeface="Calibri Light" panose="020F0302020204030204"/>
                      <a:cs typeface="Arial" panose="020B0604020202020204" pitchFamily="34" charset="0"/>
                    </a:rPr>
                    <a:t>“Other” Anemometer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146E5AE-5C01-4CBE-87BF-B624FBA40CB4}"/>
                  </a:ext>
                </a:extLst>
              </p:cNvPr>
              <p:cNvGrpSpPr/>
              <p:nvPr/>
            </p:nvGrpSpPr>
            <p:grpSpPr>
              <a:xfrm>
                <a:off x="6531428" y="2430866"/>
                <a:ext cx="1588040" cy="1279181"/>
                <a:chOff x="6563882" y="3170822"/>
                <a:chExt cx="1588040" cy="1279181"/>
              </a:xfrm>
            </p:grpSpPr>
            <p:pic>
              <p:nvPicPr>
                <p:cNvPr id="21" name="Picture 2" descr="Image result for thies anemometer">
                  <a:extLst>
                    <a:ext uri="{FF2B5EF4-FFF2-40B4-BE49-F238E27FC236}">
                      <a16:creationId xmlns:a16="http://schemas.microsoft.com/office/drawing/2014/main" id="{824C53BF-5EF5-4477-8D5A-9DE2F04F30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029324" y="3170822"/>
                  <a:ext cx="637503" cy="6760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BA94B68-23EA-49BB-ADE5-6DE994FBD97A}"/>
                    </a:ext>
                  </a:extLst>
                </p:cNvPr>
                <p:cNvSpPr txBox="1"/>
                <p:nvPr/>
              </p:nvSpPr>
              <p:spPr>
                <a:xfrm>
                  <a:off x="6563882" y="3867414"/>
                  <a:ext cx="1588040" cy="5825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685800"/>
                  <a:r>
                    <a:rPr lang="en-US" sz="1200" dirty="0">
                      <a:solidFill>
                        <a:prstClr val="black"/>
                      </a:solidFill>
                      <a:latin typeface="Calibri Light" panose="020F0302020204030204"/>
                      <a:cs typeface="Arial" panose="020B0604020202020204" pitchFamily="34" charset="0"/>
                    </a:rPr>
                    <a:t>Reference Anemometer  TI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99D20CD-71BF-475D-A634-375BC2B6B71E}"/>
                  </a:ext>
                </a:extLst>
              </p:cNvPr>
              <p:cNvGrpSpPr/>
              <p:nvPr/>
            </p:nvGrpSpPr>
            <p:grpSpPr>
              <a:xfrm>
                <a:off x="2245713" y="2487930"/>
                <a:ext cx="1898100" cy="1164106"/>
                <a:chOff x="2242722" y="3555688"/>
                <a:chExt cx="1898100" cy="1164106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4933BBDA-EE08-4AEB-A222-9D87BA4B13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1699" t="38921" r="26837" b="9710"/>
                <a:stretch/>
              </p:blipFill>
              <p:spPr>
                <a:xfrm>
                  <a:off x="2532932" y="3555688"/>
                  <a:ext cx="830652" cy="474584"/>
                </a:xfrm>
                <a:prstGeom prst="rect">
                  <a:avLst/>
                </a:prstGeom>
              </p:spPr>
            </p:pic>
            <p:pic>
              <p:nvPicPr>
                <p:cNvPr id="19" name="Picture 6" descr="Image result for AQS sodar">
                  <a:extLst>
                    <a:ext uri="{FF2B5EF4-FFF2-40B4-BE49-F238E27FC236}">
                      <a16:creationId xmlns:a16="http://schemas.microsoft.com/office/drawing/2014/main" id="{70FBC3A8-468F-4A90-9D9E-C59909FCF0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086" r="26312"/>
                <a:stretch/>
              </p:blipFill>
              <p:spPr bwMode="auto">
                <a:xfrm>
                  <a:off x="3266343" y="3629994"/>
                  <a:ext cx="587406" cy="48791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96DD2C7-DBB2-4CA5-9A05-E314BEFAD4B8}"/>
                    </a:ext>
                  </a:extLst>
                </p:cNvPr>
                <p:cNvSpPr txBox="1"/>
                <p:nvPr/>
              </p:nvSpPr>
              <p:spPr>
                <a:xfrm>
                  <a:off x="2242722" y="4137204"/>
                  <a:ext cx="1898100" cy="5825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685800"/>
                  <a:r>
                    <a:rPr lang="en-US" sz="1200" dirty="0">
                      <a:solidFill>
                        <a:prstClr val="black"/>
                      </a:solidFill>
                      <a:latin typeface="Calibri Light" panose="020F0302020204030204"/>
                      <a:cs typeface="Arial" panose="020B0604020202020204" pitchFamily="34" charset="0"/>
                    </a:rPr>
                    <a:t>Raw/Corrected RSD TI</a:t>
                  </a:r>
                </a:p>
              </p:txBody>
            </p: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A53284-35A7-449E-9A12-C88D5BC24B95}"/>
                </a:ext>
              </a:extLst>
            </p:cNvPr>
            <p:cNvSpPr txBox="1"/>
            <p:nvPr/>
          </p:nvSpPr>
          <p:spPr>
            <a:xfrm>
              <a:off x="389790" y="1098228"/>
              <a:ext cx="6418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1E38294-6ED8-42F5-9C61-EC70EE257B0B}"/>
              </a:ext>
            </a:extLst>
          </p:cNvPr>
          <p:cNvGrpSpPr/>
          <p:nvPr/>
        </p:nvGrpSpPr>
        <p:grpSpPr>
          <a:xfrm>
            <a:off x="389790" y="3237170"/>
            <a:ext cx="11802210" cy="2506591"/>
            <a:chOff x="389790" y="3237170"/>
            <a:chExt cx="11802210" cy="25065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2194426-5799-426C-ABB2-8445D88B61D5}"/>
                </a:ext>
              </a:extLst>
            </p:cNvPr>
            <p:cNvSpPr/>
            <p:nvPr/>
          </p:nvSpPr>
          <p:spPr>
            <a:xfrm>
              <a:off x="935026" y="3551918"/>
              <a:ext cx="1125697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sz="1600" b="1" u="sng" dirty="0">
                  <a:solidFill>
                    <a:prstClr val="black"/>
                  </a:solidFill>
                  <a:latin typeface="Calibri Light" panose="020F0302020204030204"/>
                </a:rPr>
                <a:t>Phase 2 Analysis: RSD TI Correction Method Evaluation– Q3/Q4 2019</a:t>
              </a:r>
            </a:p>
            <a:p>
              <a:pPr marL="214313" indent="-214313" defTabSz="685800">
                <a:buFontTx/>
                <a:buChar char="-"/>
              </a:pPr>
              <a:r>
                <a:rPr lang="en-US" sz="1600" dirty="0">
                  <a:solidFill>
                    <a:prstClr val="black"/>
                  </a:solidFill>
                  <a:latin typeface="Calibri Light" panose="020F0302020204030204"/>
                </a:rPr>
                <a:t>Organizations perform round robin tests of RSD TI correction methods accuracy and precision on their own collocated, concurrent, datasets:</a:t>
              </a:r>
            </a:p>
            <a:p>
              <a:pPr marL="900113" lvl="2" indent="-214313" defTabSz="685800">
                <a:buFontTx/>
                <a:buChar char="-"/>
              </a:pPr>
              <a:r>
                <a:rPr lang="en-US" sz="1600" dirty="0">
                  <a:solidFill>
                    <a:prstClr val="black"/>
                  </a:solidFill>
                  <a:latin typeface="Calibri Light" panose="020F0302020204030204"/>
                </a:rPr>
                <a:t>Raw and Corrected RSD TI  vs. Reference Anemometer TI (truth)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496F680-37BC-46F4-90B3-571D107DE1B1}"/>
                </a:ext>
              </a:extLst>
            </p:cNvPr>
            <p:cNvGrpSpPr/>
            <p:nvPr/>
          </p:nvGrpSpPr>
          <p:grpSpPr>
            <a:xfrm>
              <a:off x="3977480" y="4345167"/>
              <a:ext cx="4729252" cy="1398594"/>
              <a:chOff x="3194854" y="4744299"/>
              <a:chExt cx="6154589" cy="1575595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461180C-16FF-4A9E-8398-43FFA4856261}"/>
                  </a:ext>
                </a:extLst>
              </p:cNvPr>
              <p:cNvSpPr txBox="1"/>
              <p:nvPr/>
            </p:nvSpPr>
            <p:spPr>
              <a:xfrm>
                <a:off x="3194854" y="5792326"/>
                <a:ext cx="1651420" cy="312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en-US" sz="1200" dirty="0">
                    <a:solidFill>
                      <a:prstClr val="black"/>
                    </a:solidFill>
                    <a:latin typeface="Calibri Light" panose="020F0302020204030204"/>
                    <a:cs typeface="Arial" panose="020B0604020202020204" pitchFamily="34" charset="0"/>
                  </a:rPr>
                  <a:t>Corrected RSD TI</a:t>
                </a: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F7327B90-FDEC-4E97-81E9-F13850DACE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1699" t="38921" r="26837" b="9710"/>
              <a:stretch/>
            </p:blipFill>
            <p:spPr>
              <a:xfrm>
                <a:off x="3576612" y="5042138"/>
                <a:ext cx="806286" cy="532061"/>
              </a:xfrm>
              <a:prstGeom prst="rect">
                <a:avLst/>
              </a:prstGeom>
            </p:spPr>
          </p:pic>
          <p:pic>
            <p:nvPicPr>
              <p:cNvPr id="31" name="Picture 6" descr="Image result for AQS sodar">
                <a:extLst>
                  <a:ext uri="{FF2B5EF4-FFF2-40B4-BE49-F238E27FC236}">
                    <a16:creationId xmlns:a16="http://schemas.microsoft.com/office/drawing/2014/main" id="{DD7902BD-C268-4B8D-B665-2215CCA489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086" r="26312"/>
              <a:stretch/>
            </p:blipFill>
            <p:spPr bwMode="auto">
              <a:xfrm>
                <a:off x="4289023" y="5285415"/>
                <a:ext cx="570269" cy="5471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827B6C5-67C8-499E-B0B9-C6E0ADD8AA14}"/>
                  </a:ext>
                </a:extLst>
              </p:cNvPr>
              <p:cNvSpPr txBox="1"/>
              <p:nvPr/>
            </p:nvSpPr>
            <p:spPr>
              <a:xfrm>
                <a:off x="4917699" y="5336101"/>
                <a:ext cx="560537" cy="436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en-US" sz="1350" dirty="0">
                    <a:solidFill>
                      <a:prstClr val="black"/>
                    </a:solidFill>
                    <a:latin typeface="Calibri Light" panose="020F0302020204030204"/>
                    <a:cs typeface="Arial" panose="020B0604020202020204" pitchFamily="34" charset="0"/>
                  </a:rPr>
                  <a:t>&amp;</a:t>
                </a:r>
              </a:p>
            </p:txBody>
          </p:sp>
          <p:pic>
            <p:nvPicPr>
              <p:cNvPr id="33" name="Picture 2" descr="Image result for thies anemometer">
                <a:extLst>
                  <a:ext uri="{FF2B5EF4-FFF2-40B4-BE49-F238E27FC236}">
                    <a16:creationId xmlns:a16="http://schemas.microsoft.com/office/drawing/2014/main" id="{F4BDD863-19E8-423A-AD03-EA9BBE968C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0431" y="5173446"/>
                <a:ext cx="597332" cy="6283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Arrow: Striped Right 33">
                <a:extLst>
                  <a:ext uri="{FF2B5EF4-FFF2-40B4-BE49-F238E27FC236}">
                    <a16:creationId xmlns:a16="http://schemas.microsoft.com/office/drawing/2014/main" id="{4F9CE35D-3D63-4DA0-8F23-15538F87E21F}"/>
                  </a:ext>
                </a:extLst>
              </p:cNvPr>
              <p:cNvSpPr/>
              <p:nvPr/>
            </p:nvSpPr>
            <p:spPr>
              <a:xfrm>
                <a:off x="6049438" y="5194893"/>
                <a:ext cx="866072" cy="634029"/>
              </a:xfrm>
              <a:prstGeom prst="striped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 dirty="0">
                  <a:solidFill>
                    <a:prstClr val="white"/>
                  </a:solidFill>
                  <a:latin typeface="Calibri Light" panose="020F0302020204030204"/>
                  <a:cs typeface="Arial" panose="020B060402020202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309FD6-D5BB-477A-8775-46E8C252AC19}"/>
                  </a:ext>
                </a:extLst>
              </p:cNvPr>
              <p:cNvSpPr txBox="1"/>
              <p:nvPr/>
            </p:nvSpPr>
            <p:spPr>
              <a:xfrm>
                <a:off x="4649411" y="5741554"/>
                <a:ext cx="1554060" cy="520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en-US" sz="1200" dirty="0">
                    <a:solidFill>
                      <a:prstClr val="black"/>
                    </a:solidFill>
                    <a:latin typeface="Calibri Light" panose="020F0302020204030204"/>
                    <a:cs typeface="Arial" panose="020B0604020202020204" pitchFamily="34" charset="0"/>
                  </a:rPr>
                  <a:t>Reference</a:t>
                </a:r>
              </a:p>
              <a:p>
                <a:pPr algn="ctr" defTabSz="685800"/>
                <a:r>
                  <a:rPr lang="en-US" sz="1200" dirty="0">
                    <a:solidFill>
                      <a:prstClr val="black"/>
                    </a:solidFill>
                    <a:latin typeface="Calibri Light" panose="020F0302020204030204"/>
                    <a:cs typeface="Arial" panose="020B0604020202020204" pitchFamily="34" charset="0"/>
                  </a:rPr>
                  <a:t>Anemometer TI</a:t>
                </a:r>
              </a:p>
            </p:txBody>
          </p:sp>
          <p:pic>
            <p:nvPicPr>
              <p:cNvPr id="36" name="Picture 1">
                <a:extLst>
                  <a:ext uri="{FF2B5EF4-FFF2-40B4-BE49-F238E27FC236}">
                    <a16:creationId xmlns:a16="http://schemas.microsoft.com/office/drawing/2014/main" id="{30626A44-88CC-46C9-B84A-CE5D466C98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06" t="4899" r="58169" b="61330"/>
              <a:stretch/>
            </p:blipFill>
            <p:spPr bwMode="auto">
              <a:xfrm>
                <a:off x="7350887" y="4744299"/>
                <a:ext cx="1265163" cy="1082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AC473B3-3C83-47A0-A633-02973C418DF6}"/>
                  </a:ext>
                </a:extLst>
              </p:cNvPr>
              <p:cNvSpPr txBox="1"/>
              <p:nvPr/>
            </p:nvSpPr>
            <p:spPr>
              <a:xfrm>
                <a:off x="6617491" y="5799802"/>
                <a:ext cx="2731952" cy="520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en-US" sz="1200" dirty="0">
                    <a:solidFill>
                      <a:prstClr val="black"/>
                    </a:solidFill>
                    <a:latin typeface="Calibri Light" panose="020F0302020204030204"/>
                    <a:cs typeface="Arial" panose="020B0604020202020204" pitchFamily="34" charset="0"/>
                  </a:rPr>
                  <a:t>High Precision &amp; </a:t>
                </a:r>
                <a:br>
                  <a:rPr lang="en-US" sz="1200" dirty="0">
                    <a:solidFill>
                      <a:prstClr val="black"/>
                    </a:solidFill>
                    <a:latin typeface="Calibri Light" panose="020F0302020204030204"/>
                    <a:cs typeface="Arial" panose="020B0604020202020204" pitchFamily="34" charset="0"/>
                  </a:rPr>
                </a:br>
                <a:r>
                  <a:rPr lang="en-US" sz="1200" dirty="0">
                    <a:solidFill>
                      <a:prstClr val="black"/>
                    </a:solidFill>
                    <a:latin typeface="Calibri Light" panose="020F0302020204030204"/>
                    <a:cs typeface="Arial" panose="020B0604020202020204" pitchFamily="34" charset="0"/>
                  </a:rPr>
                  <a:t>High Accuracy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03E6344B-4110-4B31-B63A-B4D7B37293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0"/>
                  </a:ext>
                </a:extLst>
              </a:blip>
              <a:stretch>
                <a:fillRect/>
              </a:stretch>
            </p:blipFill>
            <p:spPr>
              <a:xfrm>
                <a:off x="7877474" y="4803088"/>
                <a:ext cx="602436" cy="533012"/>
              </a:xfrm>
              <a:prstGeom prst="rect">
                <a:avLst/>
              </a:prstGeom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F5D517-F75E-471A-85A2-4BCDCBB0BAB0}"/>
                </a:ext>
              </a:extLst>
            </p:cNvPr>
            <p:cNvSpPr txBox="1"/>
            <p:nvPr/>
          </p:nvSpPr>
          <p:spPr>
            <a:xfrm>
              <a:off x="389790" y="3237170"/>
              <a:ext cx="6418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84FBE5B-035B-4E27-9D57-5267095E6B0D}"/>
              </a:ext>
            </a:extLst>
          </p:cNvPr>
          <p:cNvGrpSpPr/>
          <p:nvPr/>
        </p:nvGrpSpPr>
        <p:grpSpPr>
          <a:xfrm>
            <a:off x="388755" y="5211011"/>
            <a:ext cx="11602984" cy="1390511"/>
            <a:chOff x="388755" y="5211011"/>
            <a:chExt cx="11602984" cy="139051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7E8F583-704E-47BD-AE2B-60B95E7E3566}"/>
                </a:ext>
              </a:extLst>
            </p:cNvPr>
            <p:cNvSpPr txBox="1"/>
            <p:nvPr/>
          </p:nvSpPr>
          <p:spPr>
            <a:xfrm>
              <a:off x="880548" y="5774427"/>
              <a:ext cx="5557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1600" i="1" u="sng" dirty="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Baseline</a:t>
              </a:r>
              <a:r>
                <a:rPr lang="en-US" sz="1600" b="1" i="1" u="sng" dirty="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 </a:t>
              </a:r>
              <a:r>
                <a:rPr lang="en-US" sz="1600" b="1" u="sng" dirty="0">
                  <a:solidFill>
                    <a:prstClr val="black"/>
                  </a:solidFill>
                  <a:latin typeface="Calibri Light" panose="020F0302020204030204"/>
                  <a:cs typeface="Arial" panose="020B0604020202020204" pitchFamily="34" charset="0"/>
                </a:rPr>
                <a:t>Best Practice RSD TI Correction Methods – Q2 2020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BDF82E2-D5D3-4001-8267-3CA9644A74B6}"/>
                </a:ext>
              </a:extLst>
            </p:cNvPr>
            <p:cNvSpPr/>
            <p:nvPr/>
          </p:nvSpPr>
          <p:spPr>
            <a:xfrm>
              <a:off x="935026" y="6007850"/>
              <a:ext cx="1105192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14313" indent="-214313" defTabSz="685800">
                <a:buFontTx/>
                <a:buChar char="-"/>
              </a:pPr>
              <a:r>
                <a:rPr lang="en-US" sz="1600" dirty="0">
                  <a:solidFill>
                    <a:prstClr val="black"/>
                  </a:solidFill>
                  <a:latin typeface="Calibri Light" panose="020F0302020204030204"/>
                </a:rPr>
                <a:t>Develop and align on baseline best practice RSD TI correction method(s) for site suitability and </a:t>
              </a:r>
              <a:r>
                <a:rPr lang="en-US" sz="1600" i="1" dirty="0">
                  <a:solidFill>
                    <a:prstClr val="black"/>
                  </a:solidFill>
                  <a:latin typeface="Calibri Light" panose="020F0302020204030204"/>
                </a:rPr>
                <a:t>PPTs</a:t>
              </a:r>
              <a:r>
                <a:rPr lang="en-US" sz="1600" dirty="0">
                  <a:solidFill>
                    <a:prstClr val="black"/>
                  </a:solidFill>
                  <a:latin typeface="Calibri Light" panose="020F0302020204030204"/>
                </a:rPr>
                <a:t> assessment 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D139ABD-3323-4C92-BEB1-0246963B1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10498690" y="5211011"/>
              <a:ext cx="1493049" cy="1390511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353EECE-0801-43F5-9D5F-0D9605FBD6F9}"/>
                </a:ext>
              </a:extLst>
            </p:cNvPr>
            <p:cNvSpPr txBox="1"/>
            <p:nvPr/>
          </p:nvSpPr>
          <p:spPr>
            <a:xfrm>
              <a:off x="388755" y="5465065"/>
              <a:ext cx="6418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</a:p>
          </p:txBody>
        </p: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B80B5F-23DC-4E46-983B-E8A1455B1E92}"/>
              </a:ext>
            </a:extLst>
          </p:cNvPr>
          <p:cNvSpPr/>
          <p:nvPr/>
        </p:nvSpPr>
        <p:spPr>
          <a:xfrm>
            <a:off x="8936150" y="2388085"/>
            <a:ext cx="668710" cy="6601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AB3F83-0176-47B8-8363-AA7AF9EAF0B1}"/>
              </a:ext>
            </a:extLst>
          </p:cNvPr>
          <p:cNvSpPr txBox="1"/>
          <p:nvPr/>
        </p:nvSpPr>
        <p:spPr>
          <a:xfrm>
            <a:off x="9457322" y="2004412"/>
            <a:ext cx="2769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Group results to be presented @ WindEurope Friday, June 28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9AM-11AM “Using Lidar to Reduce Uncertainty”</a:t>
            </a:r>
          </a:p>
        </p:txBody>
      </p:sp>
    </p:spTree>
    <p:extLst>
      <p:ext uri="{BB962C8B-B14F-4D97-AF65-F5344CB8AC3E}">
        <p14:creationId xmlns:p14="http://schemas.microsoft.com/office/powerpoint/2010/main" val="22197933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Widescreen</PresentationFormat>
  <Paragraphs>47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EON Brix Sans</vt:lpstr>
      <vt:lpstr>Wingdings</vt:lpstr>
      <vt:lpstr>Office Theme</vt:lpstr>
      <vt:lpstr>PowerPoint Presentation</vt:lpstr>
      <vt:lpstr>Science WG - Site Suitability (SS) Subgroup</vt:lpstr>
      <vt:lpstr>Science WG - Site Suitability Subgroup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St. Pe, Alexandra</dc:creator>
  <cp:lastModifiedBy>St. Pe, Alexandra</cp:lastModifiedBy>
  <cp:revision>124</cp:revision>
  <dcterms:created xsi:type="dcterms:W3CDTF">2018-10-25T22:07:57Z</dcterms:created>
  <dcterms:modified xsi:type="dcterms:W3CDTF">2019-06-25T18:48:15Z</dcterms:modified>
</cp:coreProperties>
</file>