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333" r:id="rId3"/>
    <p:sldId id="275" r:id="rId4"/>
    <p:sldId id="276" r:id="rId5"/>
    <p:sldId id="272" r:id="rId6"/>
    <p:sldId id="278" r:id="rId7"/>
    <p:sldId id="273" r:id="rId8"/>
    <p:sldId id="274" r:id="rId9"/>
    <p:sldId id="279" r:id="rId10"/>
    <p:sldId id="280" r:id="rId11"/>
    <p:sldId id="282" r:id="rId12"/>
    <p:sldId id="281" r:id="rId13"/>
    <p:sldId id="283" r:id="rId14"/>
    <p:sldId id="284" r:id="rId15"/>
    <p:sldId id="285" r:id="rId16"/>
    <p:sldId id="286" r:id="rId17"/>
    <p:sldId id="287" r:id="rId18"/>
    <p:sldId id="310" r:id="rId19"/>
    <p:sldId id="312" r:id="rId20"/>
    <p:sldId id="318" r:id="rId21"/>
    <p:sldId id="332" r:id="rId22"/>
    <p:sldId id="33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9" autoAdjust="0"/>
    <p:restoredTop sz="95280" autoAdjust="0"/>
  </p:normalViewPr>
  <p:slideViewPr>
    <p:cSldViewPr snapToGrid="0">
      <p:cViewPr>
        <p:scale>
          <a:sx n="50" d="100"/>
          <a:sy n="50" d="100"/>
        </p:scale>
        <p:origin x="73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C1D1A-729E-4E70-AC01-4217A69BCCE6}" type="doc">
      <dgm:prSet loTypeId="urn:microsoft.com/office/officeart/2005/8/layout/h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896199-E100-4854-A2F7-530661F17DE4}">
      <dgm:prSet phldrT="[Text]"/>
      <dgm:spPr/>
      <dgm:t>
        <a:bodyPr/>
        <a:lstStyle/>
        <a:p>
          <a:r>
            <a:rPr lang="en-US" dirty="0"/>
            <a:t>Survey Opened</a:t>
          </a:r>
        </a:p>
      </dgm:t>
    </dgm:pt>
    <dgm:pt modelId="{255DC334-D00D-4F45-8176-6E40B1A59449}" type="parTrans" cxnId="{0C6A6E5F-2787-4933-921F-DC40D8A550BC}">
      <dgm:prSet/>
      <dgm:spPr/>
      <dgm:t>
        <a:bodyPr/>
        <a:lstStyle/>
        <a:p>
          <a:endParaRPr lang="en-US"/>
        </a:p>
      </dgm:t>
    </dgm:pt>
    <dgm:pt modelId="{7DBA1839-FD14-4AD9-84A3-DE7BCC26130D}" type="sibTrans" cxnId="{0C6A6E5F-2787-4933-921F-DC40D8A550BC}">
      <dgm:prSet/>
      <dgm:spPr/>
      <dgm:t>
        <a:bodyPr/>
        <a:lstStyle/>
        <a:p>
          <a:endParaRPr lang="en-US"/>
        </a:p>
      </dgm:t>
    </dgm:pt>
    <dgm:pt modelId="{D8A49245-7690-4D1D-8D95-FD9BAC18A51D}">
      <dgm:prSet phldrT="[Text]"/>
      <dgm:spPr/>
      <dgm:t>
        <a:bodyPr/>
        <a:lstStyle/>
        <a:p>
          <a:r>
            <a:rPr lang="en-US" dirty="0"/>
            <a:t>November 2018</a:t>
          </a:r>
        </a:p>
      </dgm:t>
    </dgm:pt>
    <dgm:pt modelId="{E2623A77-6538-4D24-B24D-763F0926A75F}" type="parTrans" cxnId="{A76B80E3-BF7D-4948-8942-38256BC95D03}">
      <dgm:prSet/>
      <dgm:spPr/>
      <dgm:t>
        <a:bodyPr/>
        <a:lstStyle/>
        <a:p>
          <a:endParaRPr lang="en-US"/>
        </a:p>
      </dgm:t>
    </dgm:pt>
    <dgm:pt modelId="{3D1B5899-A783-4C97-BA39-D249E411C662}" type="sibTrans" cxnId="{A76B80E3-BF7D-4948-8942-38256BC95D03}">
      <dgm:prSet/>
      <dgm:spPr/>
      <dgm:t>
        <a:bodyPr/>
        <a:lstStyle/>
        <a:p>
          <a:endParaRPr lang="en-US"/>
        </a:p>
      </dgm:t>
    </dgm:pt>
    <dgm:pt modelId="{BBC59594-E7EE-4920-BEE5-34FC328A12DE}">
      <dgm:prSet phldrT="[Text]"/>
      <dgm:spPr/>
      <dgm:t>
        <a:bodyPr/>
        <a:lstStyle/>
        <a:p>
          <a:r>
            <a:rPr lang="en-US" dirty="0"/>
            <a:t>Focused Group </a:t>
          </a:r>
        </a:p>
      </dgm:t>
    </dgm:pt>
    <dgm:pt modelId="{95DE3415-2DC6-4F9F-8CC1-3999C985D05A}" type="parTrans" cxnId="{866B05CD-0018-4B4E-8EF6-5BC2B2164CC8}">
      <dgm:prSet/>
      <dgm:spPr/>
      <dgm:t>
        <a:bodyPr/>
        <a:lstStyle/>
        <a:p>
          <a:endParaRPr lang="en-US"/>
        </a:p>
      </dgm:t>
    </dgm:pt>
    <dgm:pt modelId="{F670156F-0F1D-4457-B825-C86939757615}" type="sibTrans" cxnId="{866B05CD-0018-4B4E-8EF6-5BC2B2164CC8}">
      <dgm:prSet/>
      <dgm:spPr/>
      <dgm:t>
        <a:bodyPr/>
        <a:lstStyle/>
        <a:p>
          <a:endParaRPr lang="en-US"/>
        </a:p>
      </dgm:t>
    </dgm:pt>
    <dgm:pt modelId="{5BF1E20E-3786-45C1-ABDF-92905C2561BC}">
      <dgm:prSet phldrT="[Text]"/>
      <dgm:spPr/>
      <dgm:t>
        <a:bodyPr/>
        <a:lstStyle/>
        <a:p>
          <a:r>
            <a:rPr lang="en-US" dirty="0"/>
            <a:t>Feb/March 2019</a:t>
          </a:r>
        </a:p>
      </dgm:t>
    </dgm:pt>
    <dgm:pt modelId="{584D5E03-0750-4939-A991-6AE440F8662B}" type="parTrans" cxnId="{9C46C579-B67E-48ED-802D-46C9386AB5B2}">
      <dgm:prSet/>
      <dgm:spPr/>
      <dgm:t>
        <a:bodyPr/>
        <a:lstStyle/>
        <a:p>
          <a:endParaRPr lang="en-US"/>
        </a:p>
      </dgm:t>
    </dgm:pt>
    <dgm:pt modelId="{5D5802D8-FCCB-45AF-B890-54D3E7AE79BF}" type="sibTrans" cxnId="{9C46C579-B67E-48ED-802D-46C9386AB5B2}">
      <dgm:prSet/>
      <dgm:spPr/>
      <dgm:t>
        <a:bodyPr/>
        <a:lstStyle/>
        <a:p>
          <a:endParaRPr lang="en-US"/>
        </a:p>
      </dgm:t>
    </dgm:pt>
    <dgm:pt modelId="{8FD497CC-1218-412A-9AD8-EC9633DED6D9}">
      <dgm:prSet phldrT="[Text]"/>
      <dgm:spPr/>
      <dgm:t>
        <a:bodyPr/>
        <a:lstStyle/>
        <a:p>
          <a:r>
            <a:rPr lang="en-US" dirty="0"/>
            <a:t>Survey Closed</a:t>
          </a:r>
        </a:p>
      </dgm:t>
    </dgm:pt>
    <dgm:pt modelId="{8034F8AC-8458-4970-BE4A-E830E0DC2340}" type="parTrans" cxnId="{436E847F-4808-4137-A408-8D548764E4A9}">
      <dgm:prSet/>
      <dgm:spPr/>
      <dgm:t>
        <a:bodyPr/>
        <a:lstStyle/>
        <a:p>
          <a:endParaRPr lang="en-US"/>
        </a:p>
      </dgm:t>
    </dgm:pt>
    <dgm:pt modelId="{FCD95CBE-BBAC-4D9E-AEA9-5599E08225CB}" type="sibTrans" cxnId="{436E847F-4808-4137-A408-8D548764E4A9}">
      <dgm:prSet/>
      <dgm:spPr/>
      <dgm:t>
        <a:bodyPr/>
        <a:lstStyle/>
        <a:p>
          <a:endParaRPr lang="en-US"/>
        </a:p>
      </dgm:t>
    </dgm:pt>
    <dgm:pt modelId="{4F89BCAC-E703-4A95-8E83-FD4AF70F36FB}">
      <dgm:prSet phldrT="[Text]"/>
      <dgm:spPr/>
      <dgm:t>
        <a:bodyPr/>
        <a:lstStyle/>
        <a:p>
          <a:r>
            <a:rPr lang="en-US" dirty="0"/>
            <a:t>April 2019</a:t>
          </a:r>
        </a:p>
      </dgm:t>
    </dgm:pt>
    <dgm:pt modelId="{61510F06-1E19-42EF-8130-8440F04EAEA8}" type="parTrans" cxnId="{60597C28-6D3C-4D7D-ACAF-565BD10976A7}">
      <dgm:prSet/>
      <dgm:spPr/>
      <dgm:t>
        <a:bodyPr/>
        <a:lstStyle/>
        <a:p>
          <a:endParaRPr lang="en-US"/>
        </a:p>
      </dgm:t>
    </dgm:pt>
    <dgm:pt modelId="{A9CDC506-628F-4FA3-B1E1-81B6EF1DE347}" type="sibTrans" cxnId="{60597C28-6D3C-4D7D-ACAF-565BD10976A7}">
      <dgm:prSet/>
      <dgm:spPr/>
      <dgm:t>
        <a:bodyPr/>
        <a:lstStyle/>
        <a:p>
          <a:endParaRPr lang="en-US"/>
        </a:p>
      </dgm:t>
    </dgm:pt>
    <dgm:pt modelId="{6272229D-1E80-4C09-A271-4086832B65E0}">
      <dgm:prSet/>
      <dgm:spPr/>
      <dgm:t>
        <a:bodyPr/>
        <a:lstStyle/>
        <a:p>
          <a:r>
            <a:rPr lang="en-US" dirty="0"/>
            <a:t>Early Result</a:t>
          </a:r>
        </a:p>
      </dgm:t>
    </dgm:pt>
    <dgm:pt modelId="{2B39CC65-77BB-46F5-8EC0-F73674C97AB5}" type="parTrans" cxnId="{77F9EE2C-A5D3-433B-8426-7C9071331C3C}">
      <dgm:prSet/>
      <dgm:spPr/>
      <dgm:t>
        <a:bodyPr/>
        <a:lstStyle/>
        <a:p>
          <a:endParaRPr lang="en-US"/>
        </a:p>
      </dgm:t>
    </dgm:pt>
    <dgm:pt modelId="{3D098D67-000D-4D0E-80D6-12FD89C324C0}" type="sibTrans" cxnId="{77F9EE2C-A5D3-433B-8426-7C9071331C3C}">
      <dgm:prSet/>
      <dgm:spPr/>
      <dgm:t>
        <a:bodyPr/>
        <a:lstStyle/>
        <a:p>
          <a:endParaRPr lang="en-US"/>
        </a:p>
      </dgm:t>
    </dgm:pt>
    <dgm:pt modelId="{75A63063-85A6-4E00-8437-383BACA64FCD}">
      <dgm:prSet/>
      <dgm:spPr/>
      <dgm:t>
        <a:bodyPr/>
        <a:lstStyle/>
        <a:p>
          <a:r>
            <a:rPr lang="en-US" dirty="0"/>
            <a:t>Long From Report</a:t>
          </a:r>
        </a:p>
      </dgm:t>
    </dgm:pt>
    <dgm:pt modelId="{A8082A9F-FC8E-464D-BB2E-2879E99D2998}" type="parTrans" cxnId="{89198024-FBA6-45AC-9FFF-33A74634AA21}">
      <dgm:prSet/>
      <dgm:spPr/>
      <dgm:t>
        <a:bodyPr/>
        <a:lstStyle/>
        <a:p>
          <a:endParaRPr lang="en-US"/>
        </a:p>
      </dgm:t>
    </dgm:pt>
    <dgm:pt modelId="{3923EA75-D4EE-4466-98B9-48E69350749E}" type="sibTrans" cxnId="{89198024-FBA6-45AC-9FFF-33A74634AA21}">
      <dgm:prSet/>
      <dgm:spPr/>
      <dgm:t>
        <a:bodyPr/>
        <a:lstStyle/>
        <a:p>
          <a:endParaRPr lang="en-US"/>
        </a:p>
      </dgm:t>
    </dgm:pt>
    <dgm:pt modelId="{EE9A5C24-541F-4487-9EBD-7C27CC8B6487}">
      <dgm:prSet/>
      <dgm:spPr/>
      <dgm:t>
        <a:bodyPr/>
        <a:lstStyle/>
        <a:p>
          <a:r>
            <a:rPr lang="en-US" dirty="0"/>
            <a:t>Short Form Report</a:t>
          </a:r>
        </a:p>
      </dgm:t>
    </dgm:pt>
    <dgm:pt modelId="{E7B2016F-EFE3-48B2-A537-8BC7CF6F942B}" type="parTrans" cxnId="{39FF3F3A-AFD6-4BCF-A932-38D883B7A97F}">
      <dgm:prSet/>
      <dgm:spPr/>
      <dgm:t>
        <a:bodyPr/>
        <a:lstStyle/>
        <a:p>
          <a:endParaRPr lang="en-US"/>
        </a:p>
      </dgm:t>
    </dgm:pt>
    <dgm:pt modelId="{6CFC8293-1799-43E9-BAB4-A3C90B33E407}" type="sibTrans" cxnId="{39FF3F3A-AFD6-4BCF-A932-38D883B7A97F}">
      <dgm:prSet/>
      <dgm:spPr/>
      <dgm:t>
        <a:bodyPr/>
        <a:lstStyle/>
        <a:p>
          <a:endParaRPr lang="en-US"/>
        </a:p>
      </dgm:t>
    </dgm:pt>
    <dgm:pt modelId="{06DFC4CB-E149-4C14-B0B9-B6D6E3199B7E}">
      <dgm:prSet/>
      <dgm:spPr/>
      <dgm:t>
        <a:bodyPr/>
        <a:lstStyle/>
        <a:p>
          <a:r>
            <a:rPr lang="en-US" dirty="0"/>
            <a:t>June 2019</a:t>
          </a:r>
        </a:p>
      </dgm:t>
    </dgm:pt>
    <dgm:pt modelId="{3B6B9943-E411-4608-B1E7-E8DEF857ACCA}" type="parTrans" cxnId="{F544FFB4-C391-4D04-B1F4-7EAAA365E582}">
      <dgm:prSet/>
      <dgm:spPr/>
      <dgm:t>
        <a:bodyPr/>
        <a:lstStyle/>
        <a:p>
          <a:endParaRPr lang="en-US"/>
        </a:p>
      </dgm:t>
    </dgm:pt>
    <dgm:pt modelId="{E5E8A529-8D0E-43D7-BFD8-BCA98C0A82EF}" type="sibTrans" cxnId="{F544FFB4-C391-4D04-B1F4-7EAAA365E582}">
      <dgm:prSet/>
      <dgm:spPr/>
      <dgm:t>
        <a:bodyPr/>
        <a:lstStyle/>
        <a:p>
          <a:endParaRPr lang="en-US"/>
        </a:p>
      </dgm:t>
    </dgm:pt>
    <dgm:pt modelId="{713D2C1B-7395-4B5C-8911-A83D0C913934}">
      <dgm:prSet/>
      <dgm:spPr/>
      <dgm:t>
        <a:bodyPr/>
        <a:lstStyle/>
        <a:p>
          <a:r>
            <a:rPr lang="en-US" dirty="0"/>
            <a:t>July 2019</a:t>
          </a:r>
        </a:p>
      </dgm:t>
    </dgm:pt>
    <dgm:pt modelId="{29760E57-72DD-49C3-A14C-109FA393DFDC}" type="parTrans" cxnId="{87717FF2-4A1E-4F34-8077-D06EA2FEE064}">
      <dgm:prSet/>
      <dgm:spPr/>
      <dgm:t>
        <a:bodyPr/>
        <a:lstStyle/>
        <a:p>
          <a:endParaRPr lang="en-US"/>
        </a:p>
      </dgm:t>
    </dgm:pt>
    <dgm:pt modelId="{96456F08-ECC7-4BD7-982F-C2513DE7B919}" type="sibTrans" cxnId="{87717FF2-4A1E-4F34-8077-D06EA2FEE064}">
      <dgm:prSet/>
      <dgm:spPr/>
      <dgm:t>
        <a:bodyPr/>
        <a:lstStyle/>
        <a:p>
          <a:endParaRPr lang="en-US"/>
        </a:p>
      </dgm:t>
    </dgm:pt>
    <dgm:pt modelId="{77CC2D53-3261-4E8B-97D4-949BD8C73A65}">
      <dgm:prSet/>
      <dgm:spPr/>
      <dgm:t>
        <a:bodyPr/>
        <a:lstStyle/>
        <a:p>
          <a:r>
            <a:rPr lang="en-US" dirty="0"/>
            <a:t>September 2019</a:t>
          </a:r>
        </a:p>
      </dgm:t>
    </dgm:pt>
    <dgm:pt modelId="{E045E5DC-5941-4252-9D11-103DC5617D12}" type="parTrans" cxnId="{49DE5300-65B1-44D5-BCE2-189617218F49}">
      <dgm:prSet/>
      <dgm:spPr/>
      <dgm:t>
        <a:bodyPr/>
        <a:lstStyle/>
        <a:p>
          <a:endParaRPr lang="en-US"/>
        </a:p>
      </dgm:t>
    </dgm:pt>
    <dgm:pt modelId="{DACFEA5F-0315-45FE-85AA-8CE99E6473DB}" type="sibTrans" cxnId="{49DE5300-65B1-44D5-BCE2-189617218F49}">
      <dgm:prSet/>
      <dgm:spPr/>
      <dgm:t>
        <a:bodyPr/>
        <a:lstStyle/>
        <a:p>
          <a:endParaRPr lang="en-US"/>
        </a:p>
      </dgm:t>
    </dgm:pt>
    <dgm:pt modelId="{8CEEFCBA-B40C-4BB4-B1E7-E7235BAA8028}" type="pres">
      <dgm:prSet presAssocID="{08FC1D1A-729E-4E70-AC01-4217A69BCCE6}" presName="Name0" presStyleCnt="0">
        <dgm:presLayoutVars>
          <dgm:dir/>
          <dgm:animLvl val="lvl"/>
          <dgm:resizeHandles val="exact"/>
        </dgm:presLayoutVars>
      </dgm:prSet>
      <dgm:spPr/>
    </dgm:pt>
    <dgm:pt modelId="{4EA6C4AF-2C6E-43B8-94A2-8FF3A7513DD3}" type="pres">
      <dgm:prSet presAssocID="{08FC1D1A-729E-4E70-AC01-4217A69BCCE6}" presName="tSp" presStyleCnt="0"/>
      <dgm:spPr/>
    </dgm:pt>
    <dgm:pt modelId="{1C708B81-C870-40F5-ADC7-FD8ECA3C69E4}" type="pres">
      <dgm:prSet presAssocID="{08FC1D1A-729E-4E70-AC01-4217A69BCCE6}" presName="bSp" presStyleCnt="0"/>
      <dgm:spPr/>
    </dgm:pt>
    <dgm:pt modelId="{EBD31338-7B30-4A50-A8C1-624DC5100DB6}" type="pres">
      <dgm:prSet presAssocID="{08FC1D1A-729E-4E70-AC01-4217A69BCCE6}" presName="process" presStyleCnt="0"/>
      <dgm:spPr/>
    </dgm:pt>
    <dgm:pt modelId="{D84416B6-CBCF-4516-B58C-678DF7EA633C}" type="pres">
      <dgm:prSet presAssocID="{D7896199-E100-4854-A2F7-530661F17DE4}" presName="composite1" presStyleCnt="0"/>
      <dgm:spPr/>
    </dgm:pt>
    <dgm:pt modelId="{3D32C8E6-D521-470F-8E1E-8E064DB30EAA}" type="pres">
      <dgm:prSet presAssocID="{D7896199-E100-4854-A2F7-530661F17DE4}" presName="dummyNode1" presStyleLbl="node1" presStyleIdx="0" presStyleCnt="6"/>
      <dgm:spPr/>
    </dgm:pt>
    <dgm:pt modelId="{998D1A77-940C-4C9B-ABDB-79FF4A9BF184}" type="pres">
      <dgm:prSet presAssocID="{D7896199-E100-4854-A2F7-530661F17DE4}" presName="childNode1" presStyleLbl="bgAcc1" presStyleIdx="0" presStyleCnt="6">
        <dgm:presLayoutVars>
          <dgm:bulletEnabled val="1"/>
        </dgm:presLayoutVars>
      </dgm:prSet>
      <dgm:spPr/>
    </dgm:pt>
    <dgm:pt modelId="{FF12F198-2067-4906-BD14-69549E751943}" type="pres">
      <dgm:prSet presAssocID="{D7896199-E100-4854-A2F7-530661F17DE4}" presName="childNode1tx" presStyleLbl="bgAcc1" presStyleIdx="0" presStyleCnt="6">
        <dgm:presLayoutVars>
          <dgm:bulletEnabled val="1"/>
        </dgm:presLayoutVars>
      </dgm:prSet>
      <dgm:spPr/>
    </dgm:pt>
    <dgm:pt modelId="{BB8D0A31-1D7B-4305-ABB5-5A847C434A53}" type="pres">
      <dgm:prSet presAssocID="{D7896199-E100-4854-A2F7-530661F17DE4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EFBC3F68-BC26-4430-A9D3-9D59D750092C}" type="pres">
      <dgm:prSet presAssocID="{D7896199-E100-4854-A2F7-530661F17DE4}" presName="connSite1" presStyleCnt="0"/>
      <dgm:spPr/>
    </dgm:pt>
    <dgm:pt modelId="{387A5F1E-72AA-46CF-86D0-CA9BA9D649BB}" type="pres">
      <dgm:prSet presAssocID="{7DBA1839-FD14-4AD9-84A3-DE7BCC26130D}" presName="Name9" presStyleLbl="sibTrans2D1" presStyleIdx="0" presStyleCnt="5"/>
      <dgm:spPr/>
    </dgm:pt>
    <dgm:pt modelId="{907BF5ED-A875-4ABF-8BDF-76BE4F45D361}" type="pres">
      <dgm:prSet presAssocID="{BBC59594-E7EE-4920-BEE5-34FC328A12DE}" presName="composite2" presStyleCnt="0"/>
      <dgm:spPr/>
    </dgm:pt>
    <dgm:pt modelId="{0EABF870-8278-43E3-A877-F7D53A776E0A}" type="pres">
      <dgm:prSet presAssocID="{BBC59594-E7EE-4920-BEE5-34FC328A12DE}" presName="dummyNode2" presStyleLbl="node1" presStyleIdx="0" presStyleCnt="6"/>
      <dgm:spPr/>
    </dgm:pt>
    <dgm:pt modelId="{F73DB681-403C-4902-A622-3673F61D1640}" type="pres">
      <dgm:prSet presAssocID="{BBC59594-E7EE-4920-BEE5-34FC328A12DE}" presName="childNode2" presStyleLbl="bgAcc1" presStyleIdx="1" presStyleCnt="6">
        <dgm:presLayoutVars>
          <dgm:bulletEnabled val="1"/>
        </dgm:presLayoutVars>
      </dgm:prSet>
      <dgm:spPr/>
    </dgm:pt>
    <dgm:pt modelId="{D572774B-184F-4F32-A4F3-1F9EE8C84DA2}" type="pres">
      <dgm:prSet presAssocID="{BBC59594-E7EE-4920-BEE5-34FC328A12DE}" presName="childNode2tx" presStyleLbl="bgAcc1" presStyleIdx="1" presStyleCnt="6">
        <dgm:presLayoutVars>
          <dgm:bulletEnabled val="1"/>
        </dgm:presLayoutVars>
      </dgm:prSet>
      <dgm:spPr/>
    </dgm:pt>
    <dgm:pt modelId="{B4FE50DD-40F4-46E7-9F59-2F54404B8796}" type="pres">
      <dgm:prSet presAssocID="{BBC59594-E7EE-4920-BEE5-34FC328A12DE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3B0954EF-E6A1-447C-8CEE-E8E00113DC24}" type="pres">
      <dgm:prSet presAssocID="{BBC59594-E7EE-4920-BEE5-34FC328A12DE}" presName="connSite2" presStyleCnt="0"/>
      <dgm:spPr/>
    </dgm:pt>
    <dgm:pt modelId="{9BD3F86D-CFCB-46F0-843B-FA815B33A37C}" type="pres">
      <dgm:prSet presAssocID="{F670156F-0F1D-4457-B825-C86939757615}" presName="Name18" presStyleLbl="sibTrans2D1" presStyleIdx="1" presStyleCnt="5"/>
      <dgm:spPr/>
    </dgm:pt>
    <dgm:pt modelId="{E193D5C5-56D3-4796-9AEB-9AA55D78A9FA}" type="pres">
      <dgm:prSet presAssocID="{8FD497CC-1218-412A-9AD8-EC9633DED6D9}" presName="composite1" presStyleCnt="0"/>
      <dgm:spPr/>
    </dgm:pt>
    <dgm:pt modelId="{F0A97894-A72A-44C6-BEC2-D32D0E5D72E3}" type="pres">
      <dgm:prSet presAssocID="{8FD497CC-1218-412A-9AD8-EC9633DED6D9}" presName="dummyNode1" presStyleLbl="node1" presStyleIdx="1" presStyleCnt="6"/>
      <dgm:spPr/>
    </dgm:pt>
    <dgm:pt modelId="{E6A992DD-9F2B-49E6-A685-9F5E812161F5}" type="pres">
      <dgm:prSet presAssocID="{8FD497CC-1218-412A-9AD8-EC9633DED6D9}" presName="childNode1" presStyleLbl="bgAcc1" presStyleIdx="2" presStyleCnt="6">
        <dgm:presLayoutVars>
          <dgm:bulletEnabled val="1"/>
        </dgm:presLayoutVars>
      </dgm:prSet>
      <dgm:spPr/>
    </dgm:pt>
    <dgm:pt modelId="{59016BFD-C5FD-4738-AB66-FD9A44C9B50F}" type="pres">
      <dgm:prSet presAssocID="{8FD497CC-1218-412A-9AD8-EC9633DED6D9}" presName="childNode1tx" presStyleLbl="bgAcc1" presStyleIdx="2" presStyleCnt="6">
        <dgm:presLayoutVars>
          <dgm:bulletEnabled val="1"/>
        </dgm:presLayoutVars>
      </dgm:prSet>
      <dgm:spPr/>
    </dgm:pt>
    <dgm:pt modelId="{95DADBE6-2C69-49A2-933D-DFBBFD10E388}" type="pres">
      <dgm:prSet presAssocID="{8FD497CC-1218-412A-9AD8-EC9633DED6D9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9FE71A01-D41B-4DEF-BA77-4F24BBE4E4D5}" type="pres">
      <dgm:prSet presAssocID="{8FD497CC-1218-412A-9AD8-EC9633DED6D9}" presName="connSite1" presStyleCnt="0"/>
      <dgm:spPr/>
    </dgm:pt>
    <dgm:pt modelId="{5FCDB07F-8CB9-493E-BF0A-CB141C2886C5}" type="pres">
      <dgm:prSet presAssocID="{FCD95CBE-BBAC-4D9E-AEA9-5599E08225CB}" presName="Name9" presStyleLbl="sibTrans2D1" presStyleIdx="2" presStyleCnt="5"/>
      <dgm:spPr/>
    </dgm:pt>
    <dgm:pt modelId="{2450AB90-A976-4B45-B43A-2326C34C1A1C}" type="pres">
      <dgm:prSet presAssocID="{6272229D-1E80-4C09-A271-4086832B65E0}" presName="composite2" presStyleCnt="0"/>
      <dgm:spPr/>
    </dgm:pt>
    <dgm:pt modelId="{DE92F3FA-C866-4367-983D-D0DD6648B688}" type="pres">
      <dgm:prSet presAssocID="{6272229D-1E80-4C09-A271-4086832B65E0}" presName="dummyNode2" presStyleLbl="node1" presStyleIdx="2" presStyleCnt="6"/>
      <dgm:spPr/>
    </dgm:pt>
    <dgm:pt modelId="{3068632D-FB88-4A02-BDDF-6D4A0E562137}" type="pres">
      <dgm:prSet presAssocID="{6272229D-1E80-4C09-A271-4086832B65E0}" presName="childNode2" presStyleLbl="bgAcc1" presStyleIdx="3" presStyleCnt="6">
        <dgm:presLayoutVars>
          <dgm:bulletEnabled val="1"/>
        </dgm:presLayoutVars>
      </dgm:prSet>
      <dgm:spPr/>
    </dgm:pt>
    <dgm:pt modelId="{DCE09FF3-F980-488F-ADF6-E72A37B75F64}" type="pres">
      <dgm:prSet presAssocID="{6272229D-1E80-4C09-A271-4086832B65E0}" presName="childNode2tx" presStyleLbl="bgAcc1" presStyleIdx="3" presStyleCnt="6">
        <dgm:presLayoutVars>
          <dgm:bulletEnabled val="1"/>
        </dgm:presLayoutVars>
      </dgm:prSet>
      <dgm:spPr/>
    </dgm:pt>
    <dgm:pt modelId="{757D55F1-3DA4-4F44-A5DF-FD124A1EBDF2}" type="pres">
      <dgm:prSet presAssocID="{6272229D-1E80-4C09-A271-4086832B65E0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A55DC936-DD60-4EED-89BA-D91AAF68DF0F}" type="pres">
      <dgm:prSet presAssocID="{6272229D-1E80-4C09-A271-4086832B65E0}" presName="connSite2" presStyleCnt="0"/>
      <dgm:spPr/>
    </dgm:pt>
    <dgm:pt modelId="{A9CD14BD-3EC1-4D25-A959-695F52B24B32}" type="pres">
      <dgm:prSet presAssocID="{3D098D67-000D-4D0E-80D6-12FD89C324C0}" presName="Name18" presStyleLbl="sibTrans2D1" presStyleIdx="3" presStyleCnt="5"/>
      <dgm:spPr/>
    </dgm:pt>
    <dgm:pt modelId="{ECAC9928-233E-45EC-A086-827B58496DDF}" type="pres">
      <dgm:prSet presAssocID="{75A63063-85A6-4E00-8437-383BACA64FCD}" presName="composite1" presStyleCnt="0"/>
      <dgm:spPr/>
    </dgm:pt>
    <dgm:pt modelId="{E694592B-D154-408B-82AC-4AD9553D2339}" type="pres">
      <dgm:prSet presAssocID="{75A63063-85A6-4E00-8437-383BACA64FCD}" presName="dummyNode1" presStyleLbl="node1" presStyleIdx="3" presStyleCnt="6"/>
      <dgm:spPr/>
    </dgm:pt>
    <dgm:pt modelId="{63771369-C5D4-41D6-89FB-97A2B6F53DA0}" type="pres">
      <dgm:prSet presAssocID="{75A63063-85A6-4E00-8437-383BACA64FCD}" presName="childNode1" presStyleLbl="bgAcc1" presStyleIdx="4" presStyleCnt="6">
        <dgm:presLayoutVars>
          <dgm:bulletEnabled val="1"/>
        </dgm:presLayoutVars>
      </dgm:prSet>
      <dgm:spPr/>
    </dgm:pt>
    <dgm:pt modelId="{AFCBD5B2-125C-4F49-A297-1CBEA6EDA524}" type="pres">
      <dgm:prSet presAssocID="{75A63063-85A6-4E00-8437-383BACA64FCD}" presName="childNode1tx" presStyleLbl="bgAcc1" presStyleIdx="4" presStyleCnt="6">
        <dgm:presLayoutVars>
          <dgm:bulletEnabled val="1"/>
        </dgm:presLayoutVars>
      </dgm:prSet>
      <dgm:spPr/>
    </dgm:pt>
    <dgm:pt modelId="{FC5A2B0A-EF77-42E4-8796-8BB55DF17206}" type="pres">
      <dgm:prSet presAssocID="{75A63063-85A6-4E00-8437-383BACA64FCD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C4026140-2EBD-4C2D-8C68-28C08F653BAD}" type="pres">
      <dgm:prSet presAssocID="{75A63063-85A6-4E00-8437-383BACA64FCD}" presName="connSite1" presStyleCnt="0"/>
      <dgm:spPr/>
    </dgm:pt>
    <dgm:pt modelId="{86FB2295-AA59-4811-969E-CDB082DD2042}" type="pres">
      <dgm:prSet presAssocID="{3923EA75-D4EE-4466-98B9-48E69350749E}" presName="Name9" presStyleLbl="sibTrans2D1" presStyleIdx="4" presStyleCnt="5"/>
      <dgm:spPr/>
    </dgm:pt>
    <dgm:pt modelId="{E58E0F39-22BC-4757-BE36-D9C90F65FD2B}" type="pres">
      <dgm:prSet presAssocID="{EE9A5C24-541F-4487-9EBD-7C27CC8B6487}" presName="composite2" presStyleCnt="0"/>
      <dgm:spPr/>
    </dgm:pt>
    <dgm:pt modelId="{A54B707F-467C-4374-B40D-9C5529CD18AE}" type="pres">
      <dgm:prSet presAssocID="{EE9A5C24-541F-4487-9EBD-7C27CC8B6487}" presName="dummyNode2" presStyleLbl="node1" presStyleIdx="4" presStyleCnt="6"/>
      <dgm:spPr/>
    </dgm:pt>
    <dgm:pt modelId="{8B081005-81A8-4583-A34C-02331003D3B4}" type="pres">
      <dgm:prSet presAssocID="{EE9A5C24-541F-4487-9EBD-7C27CC8B6487}" presName="childNode2" presStyleLbl="bgAcc1" presStyleIdx="5" presStyleCnt="6">
        <dgm:presLayoutVars>
          <dgm:bulletEnabled val="1"/>
        </dgm:presLayoutVars>
      </dgm:prSet>
      <dgm:spPr/>
    </dgm:pt>
    <dgm:pt modelId="{2AF51AE8-4DBB-4B45-A19B-E5112933813F}" type="pres">
      <dgm:prSet presAssocID="{EE9A5C24-541F-4487-9EBD-7C27CC8B6487}" presName="childNode2tx" presStyleLbl="bgAcc1" presStyleIdx="5" presStyleCnt="6">
        <dgm:presLayoutVars>
          <dgm:bulletEnabled val="1"/>
        </dgm:presLayoutVars>
      </dgm:prSet>
      <dgm:spPr/>
    </dgm:pt>
    <dgm:pt modelId="{BBC41D65-3482-4EF3-BD79-8AD4534FC635}" type="pres">
      <dgm:prSet presAssocID="{EE9A5C24-541F-4487-9EBD-7C27CC8B6487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B57969DA-6199-4148-A38C-8D199D9F94D8}" type="pres">
      <dgm:prSet presAssocID="{EE9A5C24-541F-4487-9EBD-7C27CC8B6487}" presName="connSite2" presStyleCnt="0"/>
      <dgm:spPr/>
    </dgm:pt>
  </dgm:ptLst>
  <dgm:cxnLst>
    <dgm:cxn modelId="{49DE5300-65B1-44D5-BCE2-189617218F49}" srcId="{EE9A5C24-541F-4487-9EBD-7C27CC8B6487}" destId="{77CC2D53-3261-4E8B-97D4-949BD8C73A65}" srcOrd="0" destOrd="0" parTransId="{E045E5DC-5941-4252-9D11-103DC5617D12}" sibTransId="{DACFEA5F-0315-45FE-85AA-8CE99E6473DB}"/>
    <dgm:cxn modelId="{D130B301-FA5A-485A-A4E4-C3C840982A03}" type="presOf" srcId="{F670156F-0F1D-4457-B825-C86939757615}" destId="{9BD3F86D-CFCB-46F0-843B-FA815B33A37C}" srcOrd="0" destOrd="0" presId="urn:microsoft.com/office/officeart/2005/8/layout/hProcess4"/>
    <dgm:cxn modelId="{7E97B60C-5ED8-4CF9-9356-0B44DA9BF0D5}" type="presOf" srcId="{D7896199-E100-4854-A2F7-530661F17DE4}" destId="{BB8D0A31-1D7B-4305-ABB5-5A847C434A53}" srcOrd="0" destOrd="0" presId="urn:microsoft.com/office/officeart/2005/8/layout/hProcess4"/>
    <dgm:cxn modelId="{DB520D12-0164-499F-8594-5FB3B05079CD}" type="presOf" srcId="{BBC59594-E7EE-4920-BEE5-34FC328A12DE}" destId="{B4FE50DD-40F4-46E7-9F59-2F54404B8796}" srcOrd="0" destOrd="0" presId="urn:microsoft.com/office/officeart/2005/8/layout/hProcess4"/>
    <dgm:cxn modelId="{89198024-FBA6-45AC-9FFF-33A74634AA21}" srcId="{08FC1D1A-729E-4E70-AC01-4217A69BCCE6}" destId="{75A63063-85A6-4E00-8437-383BACA64FCD}" srcOrd="4" destOrd="0" parTransId="{A8082A9F-FC8E-464D-BB2E-2879E99D2998}" sibTransId="{3923EA75-D4EE-4466-98B9-48E69350749E}"/>
    <dgm:cxn modelId="{60597C28-6D3C-4D7D-ACAF-565BD10976A7}" srcId="{8FD497CC-1218-412A-9AD8-EC9633DED6D9}" destId="{4F89BCAC-E703-4A95-8E83-FD4AF70F36FB}" srcOrd="0" destOrd="0" parTransId="{61510F06-1E19-42EF-8130-8440F04EAEA8}" sibTransId="{A9CDC506-628F-4FA3-B1E1-81B6EF1DE347}"/>
    <dgm:cxn modelId="{77F9EE2C-A5D3-433B-8426-7C9071331C3C}" srcId="{08FC1D1A-729E-4E70-AC01-4217A69BCCE6}" destId="{6272229D-1E80-4C09-A271-4086832B65E0}" srcOrd="3" destOrd="0" parTransId="{2B39CC65-77BB-46F5-8EC0-F73674C97AB5}" sibTransId="{3D098D67-000D-4D0E-80D6-12FD89C324C0}"/>
    <dgm:cxn modelId="{1C1B3636-5746-4E22-A8EF-FC66EB05B319}" type="presOf" srcId="{77CC2D53-3261-4E8B-97D4-949BD8C73A65}" destId="{8B081005-81A8-4583-A34C-02331003D3B4}" srcOrd="0" destOrd="0" presId="urn:microsoft.com/office/officeart/2005/8/layout/hProcess4"/>
    <dgm:cxn modelId="{39FF3F3A-AFD6-4BCF-A932-38D883B7A97F}" srcId="{08FC1D1A-729E-4E70-AC01-4217A69BCCE6}" destId="{EE9A5C24-541F-4487-9EBD-7C27CC8B6487}" srcOrd="5" destOrd="0" parTransId="{E7B2016F-EFE3-48B2-A537-8BC7CF6F942B}" sibTransId="{6CFC8293-1799-43E9-BAB4-A3C90B33E407}"/>
    <dgm:cxn modelId="{0C6A6E5F-2787-4933-921F-DC40D8A550BC}" srcId="{08FC1D1A-729E-4E70-AC01-4217A69BCCE6}" destId="{D7896199-E100-4854-A2F7-530661F17DE4}" srcOrd="0" destOrd="0" parTransId="{255DC334-D00D-4F45-8176-6E40B1A59449}" sibTransId="{7DBA1839-FD14-4AD9-84A3-DE7BCC26130D}"/>
    <dgm:cxn modelId="{AB97BD43-E02D-4D43-8734-4664CDB7EB4C}" type="presOf" srcId="{75A63063-85A6-4E00-8437-383BACA64FCD}" destId="{FC5A2B0A-EF77-42E4-8796-8BB55DF17206}" srcOrd="0" destOrd="0" presId="urn:microsoft.com/office/officeart/2005/8/layout/hProcess4"/>
    <dgm:cxn modelId="{98812E4D-B43F-4F2D-B530-B25F8F5C0AAF}" type="presOf" srcId="{4F89BCAC-E703-4A95-8E83-FD4AF70F36FB}" destId="{E6A992DD-9F2B-49E6-A685-9F5E812161F5}" srcOrd="0" destOrd="0" presId="urn:microsoft.com/office/officeart/2005/8/layout/hProcess4"/>
    <dgm:cxn modelId="{EC5EB774-8BBA-4DEA-94EC-E422963C0124}" type="presOf" srcId="{713D2C1B-7395-4B5C-8911-A83D0C913934}" destId="{63771369-C5D4-41D6-89FB-97A2B6F53DA0}" srcOrd="0" destOrd="0" presId="urn:microsoft.com/office/officeart/2005/8/layout/hProcess4"/>
    <dgm:cxn modelId="{9C46C579-B67E-48ED-802D-46C9386AB5B2}" srcId="{BBC59594-E7EE-4920-BEE5-34FC328A12DE}" destId="{5BF1E20E-3786-45C1-ABDF-92905C2561BC}" srcOrd="0" destOrd="0" parTransId="{584D5E03-0750-4939-A991-6AE440F8662B}" sibTransId="{5D5802D8-FCCB-45AF-B890-54D3E7AE79BF}"/>
    <dgm:cxn modelId="{5BB28B7B-6EAC-450E-8670-33DE25C8DF0A}" type="presOf" srcId="{5BF1E20E-3786-45C1-ABDF-92905C2561BC}" destId="{D572774B-184F-4F32-A4F3-1F9EE8C84DA2}" srcOrd="1" destOrd="0" presId="urn:microsoft.com/office/officeart/2005/8/layout/hProcess4"/>
    <dgm:cxn modelId="{436E847F-4808-4137-A408-8D548764E4A9}" srcId="{08FC1D1A-729E-4E70-AC01-4217A69BCCE6}" destId="{8FD497CC-1218-412A-9AD8-EC9633DED6D9}" srcOrd="2" destOrd="0" parTransId="{8034F8AC-8458-4970-BE4A-E830E0DC2340}" sibTransId="{FCD95CBE-BBAC-4D9E-AEA9-5599E08225CB}"/>
    <dgm:cxn modelId="{A58C7A85-4C58-46D3-B7E3-AA0E2386BE6F}" type="presOf" srcId="{3D098D67-000D-4D0E-80D6-12FD89C324C0}" destId="{A9CD14BD-3EC1-4D25-A959-695F52B24B32}" srcOrd="0" destOrd="0" presId="urn:microsoft.com/office/officeart/2005/8/layout/hProcess4"/>
    <dgm:cxn modelId="{CF560786-1C05-4EAD-9C93-1CDD201370A4}" type="presOf" srcId="{06DFC4CB-E149-4C14-B0B9-B6D6E3199B7E}" destId="{3068632D-FB88-4A02-BDDF-6D4A0E562137}" srcOrd="0" destOrd="0" presId="urn:microsoft.com/office/officeart/2005/8/layout/hProcess4"/>
    <dgm:cxn modelId="{2C35438F-63A8-4A36-A3DF-165C5378BCAA}" type="presOf" srcId="{8FD497CC-1218-412A-9AD8-EC9633DED6D9}" destId="{95DADBE6-2C69-49A2-933D-DFBBFD10E388}" srcOrd="0" destOrd="0" presId="urn:microsoft.com/office/officeart/2005/8/layout/hProcess4"/>
    <dgm:cxn modelId="{1A5D2191-7903-472C-82D2-118D3E07A014}" type="presOf" srcId="{FCD95CBE-BBAC-4D9E-AEA9-5599E08225CB}" destId="{5FCDB07F-8CB9-493E-BF0A-CB141C2886C5}" srcOrd="0" destOrd="0" presId="urn:microsoft.com/office/officeart/2005/8/layout/hProcess4"/>
    <dgm:cxn modelId="{2D807B99-E2E0-4F33-8B2E-196FF79220A2}" type="presOf" srcId="{7DBA1839-FD14-4AD9-84A3-DE7BCC26130D}" destId="{387A5F1E-72AA-46CF-86D0-CA9BA9D649BB}" srcOrd="0" destOrd="0" presId="urn:microsoft.com/office/officeart/2005/8/layout/hProcess4"/>
    <dgm:cxn modelId="{17F4B69A-EC3E-49B0-BC80-44598C625BC2}" type="presOf" srcId="{06DFC4CB-E149-4C14-B0B9-B6D6E3199B7E}" destId="{DCE09FF3-F980-488F-ADF6-E72A37B75F64}" srcOrd="1" destOrd="0" presId="urn:microsoft.com/office/officeart/2005/8/layout/hProcess4"/>
    <dgm:cxn modelId="{7A47DF9E-8C22-4F3E-9ABD-57519DB92056}" type="presOf" srcId="{D8A49245-7690-4D1D-8D95-FD9BAC18A51D}" destId="{FF12F198-2067-4906-BD14-69549E751943}" srcOrd="1" destOrd="0" presId="urn:microsoft.com/office/officeart/2005/8/layout/hProcess4"/>
    <dgm:cxn modelId="{BB5D9F9F-6987-4212-A5EE-81E2061C0DCE}" type="presOf" srcId="{08FC1D1A-729E-4E70-AC01-4217A69BCCE6}" destId="{8CEEFCBA-B40C-4BB4-B1E7-E7235BAA8028}" srcOrd="0" destOrd="0" presId="urn:microsoft.com/office/officeart/2005/8/layout/hProcess4"/>
    <dgm:cxn modelId="{3E28F7A5-D41A-4932-88E4-7CF544D537AE}" type="presOf" srcId="{5BF1E20E-3786-45C1-ABDF-92905C2561BC}" destId="{F73DB681-403C-4902-A622-3673F61D1640}" srcOrd="0" destOrd="0" presId="urn:microsoft.com/office/officeart/2005/8/layout/hProcess4"/>
    <dgm:cxn modelId="{F544FFB4-C391-4D04-B1F4-7EAAA365E582}" srcId="{6272229D-1E80-4C09-A271-4086832B65E0}" destId="{06DFC4CB-E149-4C14-B0B9-B6D6E3199B7E}" srcOrd="0" destOrd="0" parTransId="{3B6B9943-E411-4608-B1E7-E8DEF857ACCA}" sibTransId="{E5E8A529-8D0E-43D7-BFD8-BCA98C0A82EF}"/>
    <dgm:cxn modelId="{0F29C2B9-1029-4893-AD77-92DB77F6EE5D}" type="presOf" srcId="{3923EA75-D4EE-4466-98B9-48E69350749E}" destId="{86FB2295-AA59-4811-969E-CDB082DD2042}" srcOrd="0" destOrd="0" presId="urn:microsoft.com/office/officeart/2005/8/layout/hProcess4"/>
    <dgm:cxn modelId="{A7CC9FCC-2C27-400F-8052-D5C5F75AC4BF}" type="presOf" srcId="{4F89BCAC-E703-4A95-8E83-FD4AF70F36FB}" destId="{59016BFD-C5FD-4738-AB66-FD9A44C9B50F}" srcOrd="1" destOrd="0" presId="urn:microsoft.com/office/officeart/2005/8/layout/hProcess4"/>
    <dgm:cxn modelId="{866B05CD-0018-4B4E-8EF6-5BC2B2164CC8}" srcId="{08FC1D1A-729E-4E70-AC01-4217A69BCCE6}" destId="{BBC59594-E7EE-4920-BEE5-34FC328A12DE}" srcOrd="1" destOrd="0" parTransId="{95DE3415-2DC6-4F9F-8CC1-3999C985D05A}" sibTransId="{F670156F-0F1D-4457-B825-C86939757615}"/>
    <dgm:cxn modelId="{A15BF4D8-1686-4771-9A7D-977000F536B2}" type="presOf" srcId="{EE9A5C24-541F-4487-9EBD-7C27CC8B6487}" destId="{BBC41D65-3482-4EF3-BD79-8AD4534FC635}" srcOrd="0" destOrd="0" presId="urn:microsoft.com/office/officeart/2005/8/layout/hProcess4"/>
    <dgm:cxn modelId="{0E5568DC-DB0C-4D63-8ECB-869A5005F372}" type="presOf" srcId="{77CC2D53-3261-4E8B-97D4-949BD8C73A65}" destId="{2AF51AE8-4DBB-4B45-A19B-E5112933813F}" srcOrd="1" destOrd="0" presId="urn:microsoft.com/office/officeart/2005/8/layout/hProcess4"/>
    <dgm:cxn modelId="{A76B80E3-BF7D-4948-8942-38256BC95D03}" srcId="{D7896199-E100-4854-A2F7-530661F17DE4}" destId="{D8A49245-7690-4D1D-8D95-FD9BAC18A51D}" srcOrd="0" destOrd="0" parTransId="{E2623A77-6538-4D24-B24D-763F0926A75F}" sibTransId="{3D1B5899-A783-4C97-BA39-D249E411C662}"/>
    <dgm:cxn modelId="{2B4BBBE8-09A2-431A-864B-E0882E40E5F1}" type="presOf" srcId="{713D2C1B-7395-4B5C-8911-A83D0C913934}" destId="{AFCBD5B2-125C-4F49-A297-1CBEA6EDA524}" srcOrd="1" destOrd="0" presId="urn:microsoft.com/office/officeart/2005/8/layout/hProcess4"/>
    <dgm:cxn modelId="{91E5A9F0-A961-42AE-8E00-058B2C26598A}" type="presOf" srcId="{D8A49245-7690-4D1D-8D95-FD9BAC18A51D}" destId="{998D1A77-940C-4C9B-ABDB-79FF4A9BF184}" srcOrd="0" destOrd="0" presId="urn:microsoft.com/office/officeart/2005/8/layout/hProcess4"/>
    <dgm:cxn modelId="{87717FF2-4A1E-4F34-8077-D06EA2FEE064}" srcId="{75A63063-85A6-4E00-8437-383BACA64FCD}" destId="{713D2C1B-7395-4B5C-8911-A83D0C913934}" srcOrd="0" destOrd="0" parTransId="{29760E57-72DD-49C3-A14C-109FA393DFDC}" sibTransId="{96456F08-ECC7-4BD7-982F-C2513DE7B919}"/>
    <dgm:cxn modelId="{D17D52FB-D98B-485D-88C9-E9AA905B81A8}" type="presOf" srcId="{6272229D-1E80-4C09-A271-4086832B65E0}" destId="{757D55F1-3DA4-4F44-A5DF-FD124A1EBDF2}" srcOrd="0" destOrd="0" presId="urn:microsoft.com/office/officeart/2005/8/layout/hProcess4"/>
    <dgm:cxn modelId="{A6B89BAD-5EE1-40DE-85B8-A61C366F4137}" type="presParOf" srcId="{8CEEFCBA-B40C-4BB4-B1E7-E7235BAA8028}" destId="{4EA6C4AF-2C6E-43B8-94A2-8FF3A7513DD3}" srcOrd="0" destOrd="0" presId="urn:microsoft.com/office/officeart/2005/8/layout/hProcess4"/>
    <dgm:cxn modelId="{BB09C134-5C5C-4D4E-9223-F1DA67985459}" type="presParOf" srcId="{8CEEFCBA-B40C-4BB4-B1E7-E7235BAA8028}" destId="{1C708B81-C870-40F5-ADC7-FD8ECA3C69E4}" srcOrd="1" destOrd="0" presId="urn:microsoft.com/office/officeart/2005/8/layout/hProcess4"/>
    <dgm:cxn modelId="{FF0DB73A-C153-4770-91BD-79081BAF296A}" type="presParOf" srcId="{8CEEFCBA-B40C-4BB4-B1E7-E7235BAA8028}" destId="{EBD31338-7B30-4A50-A8C1-624DC5100DB6}" srcOrd="2" destOrd="0" presId="urn:microsoft.com/office/officeart/2005/8/layout/hProcess4"/>
    <dgm:cxn modelId="{2E32CAF9-0C8E-4BD7-9796-2DB557D51875}" type="presParOf" srcId="{EBD31338-7B30-4A50-A8C1-624DC5100DB6}" destId="{D84416B6-CBCF-4516-B58C-678DF7EA633C}" srcOrd="0" destOrd="0" presId="urn:microsoft.com/office/officeart/2005/8/layout/hProcess4"/>
    <dgm:cxn modelId="{3A1D9FCF-D177-4C24-8B35-41329A94DC73}" type="presParOf" srcId="{D84416B6-CBCF-4516-B58C-678DF7EA633C}" destId="{3D32C8E6-D521-470F-8E1E-8E064DB30EAA}" srcOrd="0" destOrd="0" presId="urn:microsoft.com/office/officeart/2005/8/layout/hProcess4"/>
    <dgm:cxn modelId="{7799E5E9-D75A-45EA-A798-4076CEDF4256}" type="presParOf" srcId="{D84416B6-CBCF-4516-B58C-678DF7EA633C}" destId="{998D1A77-940C-4C9B-ABDB-79FF4A9BF184}" srcOrd="1" destOrd="0" presId="urn:microsoft.com/office/officeart/2005/8/layout/hProcess4"/>
    <dgm:cxn modelId="{9D05EE88-102A-4F91-8D3B-20414E672DFB}" type="presParOf" srcId="{D84416B6-CBCF-4516-B58C-678DF7EA633C}" destId="{FF12F198-2067-4906-BD14-69549E751943}" srcOrd="2" destOrd="0" presId="urn:microsoft.com/office/officeart/2005/8/layout/hProcess4"/>
    <dgm:cxn modelId="{068A1CD9-CC0C-46B2-8915-0A872AFE85B5}" type="presParOf" srcId="{D84416B6-CBCF-4516-B58C-678DF7EA633C}" destId="{BB8D0A31-1D7B-4305-ABB5-5A847C434A53}" srcOrd="3" destOrd="0" presId="urn:microsoft.com/office/officeart/2005/8/layout/hProcess4"/>
    <dgm:cxn modelId="{D6A29C61-4CFD-4318-AFF0-8F616ECE2932}" type="presParOf" srcId="{D84416B6-CBCF-4516-B58C-678DF7EA633C}" destId="{EFBC3F68-BC26-4430-A9D3-9D59D750092C}" srcOrd="4" destOrd="0" presId="urn:microsoft.com/office/officeart/2005/8/layout/hProcess4"/>
    <dgm:cxn modelId="{7BC089E6-8042-4C0A-B79B-60A0FB42B54F}" type="presParOf" srcId="{EBD31338-7B30-4A50-A8C1-624DC5100DB6}" destId="{387A5F1E-72AA-46CF-86D0-CA9BA9D649BB}" srcOrd="1" destOrd="0" presId="urn:microsoft.com/office/officeart/2005/8/layout/hProcess4"/>
    <dgm:cxn modelId="{AB70134C-C921-4548-8939-323995FB623D}" type="presParOf" srcId="{EBD31338-7B30-4A50-A8C1-624DC5100DB6}" destId="{907BF5ED-A875-4ABF-8BDF-76BE4F45D361}" srcOrd="2" destOrd="0" presId="urn:microsoft.com/office/officeart/2005/8/layout/hProcess4"/>
    <dgm:cxn modelId="{958815C3-2EE9-447F-8B61-B85D7455EE24}" type="presParOf" srcId="{907BF5ED-A875-4ABF-8BDF-76BE4F45D361}" destId="{0EABF870-8278-43E3-A877-F7D53A776E0A}" srcOrd="0" destOrd="0" presId="urn:microsoft.com/office/officeart/2005/8/layout/hProcess4"/>
    <dgm:cxn modelId="{D23F3014-5EE0-4EC1-AC84-7C8AE4172BDD}" type="presParOf" srcId="{907BF5ED-A875-4ABF-8BDF-76BE4F45D361}" destId="{F73DB681-403C-4902-A622-3673F61D1640}" srcOrd="1" destOrd="0" presId="urn:microsoft.com/office/officeart/2005/8/layout/hProcess4"/>
    <dgm:cxn modelId="{DEB23B5C-85DD-4C9D-841B-3B27DDA16ADB}" type="presParOf" srcId="{907BF5ED-A875-4ABF-8BDF-76BE4F45D361}" destId="{D572774B-184F-4F32-A4F3-1F9EE8C84DA2}" srcOrd="2" destOrd="0" presId="urn:microsoft.com/office/officeart/2005/8/layout/hProcess4"/>
    <dgm:cxn modelId="{0986A8E4-7A51-4A16-A82E-7F039E2B7380}" type="presParOf" srcId="{907BF5ED-A875-4ABF-8BDF-76BE4F45D361}" destId="{B4FE50DD-40F4-46E7-9F59-2F54404B8796}" srcOrd="3" destOrd="0" presId="urn:microsoft.com/office/officeart/2005/8/layout/hProcess4"/>
    <dgm:cxn modelId="{ECB8AB03-3790-4901-89F5-3CCF18281103}" type="presParOf" srcId="{907BF5ED-A875-4ABF-8BDF-76BE4F45D361}" destId="{3B0954EF-E6A1-447C-8CEE-E8E00113DC24}" srcOrd="4" destOrd="0" presId="urn:microsoft.com/office/officeart/2005/8/layout/hProcess4"/>
    <dgm:cxn modelId="{79A59193-6E76-4D8D-A304-E526D2F621FD}" type="presParOf" srcId="{EBD31338-7B30-4A50-A8C1-624DC5100DB6}" destId="{9BD3F86D-CFCB-46F0-843B-FA815B33A37C}" srcOrd="3" destOrd="0" presId="urn:microsoft.com/office/officeart/2005/8/layout/hProcess4"/>
    <dgm:cxn modelId="{1626F4A9-B887-4148-A520-A09E032B647B}" type="presParOf" srcId="{EBD31338-7B30-4A50-A8C1-624DC5100DB6}" destId="{E193D5C5-56D3-4796-9AEB-9AA55D78A9FA}" srcOrd="4" destOrd="0" presId="urn:microsoft.com/office/officeart/2005/8/layout/hProcess4"/>
    <dgm:cxn modelId="{8702D2E3-FEA7-4753-A050-6B086EF0D0EE}" type="presParOf" srcId="{E193D5C5-56D3-4796-9AEB-9AA55D78A9FA}" destId="{F0A97894-A72A-44C6-BEC2-D32D0E5D72E3}" srcOrd="0" destOrd="0" presId="urn:microsoft.com/office/officeart/2005/8/layout/hProcess4"/>
    <dgm:cxn modelId="{F5A060BE-18FD-471A-A459-C594F466E3F0}" type="presParOf" srcId="{E193D5C5-56D3-4796-9AEB-9AA55D78A9FA}" destId="{E6A992DD-9F2B-49E6-A685-9F5E812161F5}" srcOrd="1" destOrd="0" presId="urn:microsoft.com/office/officeart/2005/8/layout/hProcess4"/>
    <dgm:cxn modelId="{C09E7D1E-7A15-462F-8047-3A7ED606283A}" type="presParOf" srcId="{E193D5C5-56D3-4796-9AEB-9AA55D78A9FA}" destId="{59016BFD-C5FD-4738-AB66-FD9A44C9B50F}" srcOrd="2" destOrd="0" presId="urn:microsoft.com/office/officeart/2005/8/layout/hProcess4"/>
    <dgm:cxn modelId="{010C13EC-7F6F-4251-B6B8-323FB9AD5C83}" type="presParOf" srcId="{E193D5C5-56D3-4796-9AEB-9AA55D78A9FA}" destId="{95DADBE6-2C69-49A2-933D-DFBBFD10E388}" srcOrd="3" destOrd="0" presId="urn:microsoft.com/office/officeart/2005/8/layout/hProcess4"/>
    <dgm:cxn modelId="{7E167E0A-029C-4731-85E7-3708F5EE386A}" type="presParOf" srcId="{E193D5C5-56D3-4796-9AEB-9AA55D78A9FA}" destId="{9FE71A01-D41B-4DEF-BA77-4F24BBE4E4D5}" srcOrd="4" destOrd="0" presId="urn:microsoft.com/office/officeart/2005/8/layout/hProcess4"/>
    <dgm:cxn modelId="{497EF604-C32E-4243-BC49-3C73BDC2079B}" type="presParOf" srcId="{EBD31338-7B30-4A50-A8C1-624DC5100DB6}" destId="{5FCDB07F-8CB9-493E-BF0A-CB141C2886C5}" srcOrd="5" destOrd="0" presId="urn:microsoft.com/office/officeart/2005/8/layout/hProcess4"/>
    <dgm:cxn modelId="{DDCCE50E-A918-4626-AA47-5C8641E833EE}" type="presParOf" srcId="{EBD31338-7B30-4A50-A8C1-624DC5100DB6}" destId="{2450AB90-A976-4B45-B43A-2326C34C1A1C}" srcOrd="6" destOrd="0" presId="urn:microsoft.com/office/officeart/2005/8/layout/hProcess4"/>
    <dgm:cxn modelId="{64D6E5E3-8EE0-4F20-AE9B-F97A5D6E0DEE}" type="presParOf" srcId="{2450AB90-A976-4B45-B43A-2326C34C1A1C}" destId="{DE92F3FA-C866-4367-983D-D0DD6648B688}" srcOrd="0" destOrd="0" presId="urn:microsoft.com/office/officeart/2005/8/layout/hProcess4"/>
    <dgm:cxn modelId="{6733E9AD-740F-42FA-B2E1-B0C568951D15}" type="presParOf" srcId="{2450AB90-A976-4B45-B43A-2326C34C1A1C}" destId="{3068632D-FB88-4A02-BDDF-6D4A0E562137}" srcOrd="1" destOrd="0" presId="urn:microsoft.com/office/officeart/2005/8/layout/hProcess4"/>
    <dgm:cxn modelId="{0A481D6E-8648-4EEF-A2E3-56B2EA435016}" type="presParOf" srcId="{2450AB90-A976-4B45-B43A-2326C34C1A1C}" destId="{DCE09FF3-F980-488F-ADF6-E72A37B75F64}" srcOrd="2" destOrd="0" presId="urn:microsoft.com/office/officeart/2005/8/layout/hProcess4"/>
    <dgm:cxn modelId="{35B09ABD-37C4-4BE8-9031-D1A0EDCE2D3F}" type="presParOf" srcId="{2450AB90-A976-4B45-B43A-2326C34C1A1C}" destId="{757D55F1-3DA4-4F44-A5DF-FD124A1EBDF2}" srcOrd="3" destOrd="0" presId="urn:microsoft.com/office/officeart/2005/8/layout/hProcess4"/>
    <dgm:cxn modelId="{408635BA-2C1D-4714-9B87-282D60069F8A}" type="presParOf" srcId="{2450AB90-A976-4B45-B43A-2326C34C1A1C}" destId="{A55DC936-DD60-4EED-89BA-D91AAF68DF0F}" srcOrd="4" destOrd="0" presId="urn:microsoft.com/office/officeart/2005/8/layout/hProcess4"/>
    <dgm:cxn modelId="{8F87534E-AB41-49F6-9F3C-D6568DD6CD6C}" type="presParOf" srcId="{EBD31338-7B30-4A50-A8C1-624DC5100DB6}" destId="{A9CD14BD-3EC1-4D25-A959-695F52B24B32}" srcOrd="7" destOrd="0" presId="urn:microsoft.com/office/officeart/2005/8/layout/hProcess4"/>
    <dgm:cxn modelId="{C6E36B95-96E0-4AB2-81C8-DEB30C37B6E1}" type="presParOf" srcId="{EBD31338-7B30-4A50-A8C1-624DC5100DB6}" destId="{ECAC9928-233E-45EC-A086-827B58496DDF}" srcOrd="8" destOrd="0" presId="urn:microsoft.com/office/officeart/2005/8/layout/hProcess4"/>
    <dgm:cxn modelId="{787F7DFB-460E-443C-AC15-28520BDD0D9E}" type="presParOf" srcId="{ECAC9928-233E-45EC-A086-827B58496DDF}" destId="{E694592B-D154-408B-82AC-4AD9553D2339}" srcOrd="0" destOrd="0" presId="urn:microsoft.com/office/officeart/2005/8/layout/hProcess4"/>
    <dgm:cxn modelId="{F6245A26-F889-4B2F-AC97-CE9E82BEB19C}" type="presParOf" srcId="{ECAC9928-233E-45EC-A086-827B58496DDF}" destId="{63771369-C5D4-41D6-89FB-97A2B6F53DA0}" srcOrd="1" destOrd="0" presId="urn:microsoft.com/office/officeart/2005/8/layout/hProcess4"/>
    <dgm:cxn modelId="{9B416631-4025-4EB2-835D-F2DB659215D9}" type="presParOf" srcId="{ECAC9928-233E-45EC-A086-827B58496DDF}" destId="{AFCBD5B2-125C-4F49-A297-1CBEA6EDA524}" srcOrd="2" destOrd="0" presId="urn:microsoft.com/office/officeart/2005/8/layout/hProcess4"/>
    <dgm:cxn modelId="{432C8C66-3356-4B76-9443-8B2A7D39CBDC}" type="presParOf" srcId="{ECAC9928-233E-45EC-A086-827B58496DDF}" destId="{FC5A2B0A-EF77-42E4-8796-8BB55DF17206}" srcOrd="3" destOrd="0" presId="urn:microsoft.com/office/officeart/2005/8/layout/hProcess4"/>
    <dgm:cxn modelId="{FE6E2E85-98CA-4387-9EC2-8113B4933365}" type="presParOf" srcId="{ECAC9928-233E-45EC-A086-827B58496DDF}" destId="{C4026140-2EBD-4C2D-8C68-28C08F653BAD}" srcOrd="4" destOrd="0" presId="urn:microsoft.com/office/officeart/2005/8/layout/hProcess4"/>
    <dgm:cxn modelId="{8914FE42-EBE3-4988-8898-5246D0D13C21}" type="presParOf" srcId="{EBD31338-7B30-4A50-A8C1-624DC5100DB6}" destId="{86FB2295-AA59-4811-969E-CDB082DD2042}" srcOrd="9" destOrd="0" presId="urn:microsoft.com/office/officeart/2005/8/layout/hProcess4"/>
    <dgm:cxn modelId="{4DBF67E5-A9EF-43ED-AB4C-02946FA5839E}" type="presParOf" srcId="{EBD31338-7B30-4A50-A8C1-624DC5100DB6}" destId="{E58E0F39-22BC-4757-BE36-D9C90F65FD2B}" srcOrd="10" destOrd="0" presId="urn:microsoft.com/office/officeart/2005/8/layout/hProcess4"/>
    <dgm:cxn modelId="{89623724-458A-4B91-8A21-2F00EED45250}" type="presParOf" srcId="{E58E0F39-22BC-4757-BE36-D9C90F65FD2B}" destId="{A54B707F-467C-4374-B40D-9C5529CD18AE}" srcOrd="0" destOrd="0" presId="urn:microsoft.com/office/officeart/2005/8/layout/hProcess4"/>
    <dgm:cxn modelId="{7B7197B0-37F9-41B8-ADCD-F1DA43600C30}" type="presParOf" srcId="{E58E0F39-22BC-4757-BE36-D9C90F65FD2B}" destId="{8B081005-81A8-4583-A34C-02331003D3B4}" srcOrd="1" destOrd="0" presId="urn:microsoft.com/office/officeart/2005/8/layout/hProcess4"/>
    <dgm:cxn modelId="{C24529C7-9390-488F-83FC-DC7006519C60}" type="presParOf" srcId="{E58E0F39-22BC-4757-BE36-D9C90F65FD2B}" destId="{2AF51AE8-4DBB-4B45-A19B-E5112933813F}" srcOrd="2" destOrd="0" presId="urn:microsoft.com/office/officeart/2005/8/layout/hProcess4"/>
    <dgm:cxn modelId="{C968A35A-492A-4363-B547-0FD2457887E7}" type="presParOf" srcId="{E58E0F39-22BC-4757-BE36-D9C90F65FD2B}" destId="{BBC41D65-3482-4EF3-BD79-8AD4534FC635}" srcOrd="3" destOrd="0" presId="urn:microsoft.com/office/officeart/2005/8/layout/hProcess4"/>
    <dgm:cxn modelId="{1E0A64BC-1FC9-44DF-B2B1-4F19AC97DD00}" type="presParOf" srcId="{E58E0F39-22BC-4757-BE36-D9C90F65FD2B}" destId="{B57969DA-6199-4148-A38C-8D199D9F94D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D1A77-940C-4C9B-ABDB-79FF4A9BF184}">
      <dsp:nvSpPr>
        <dsp:cNvPr id="0" name=""/>
        <dsp:cNvSpPr/>
      </dsp:nvSpPr>
      <dsp:spPr>
        <a:xfrm>
          <a:off x="1470" y="2088978"/>
          <a:ext cx="1504273" cy="12407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November 2018</a:t>
          </a:r>
        </a:p>
      </dsp:txBody>
      <dsp:txXfrm>
        <a:off x="30022" y="2117530"/>
        <a:ext cx="1447169" cy="917740"/>
      </dsp:txXfrm>
    </dsp:sp>
    <dsp:sp modelId="{387A5F1E-72AA-46CF-86D0-CA9BA9D649BB}">
      <dsp:nvSpPr>
        <dsp:cNvPr id="0" name=""/>
        <dsp:cNvSpPr/>
      </dsp:nvSpPr>
      <dsp:spPr>
        <a:xfrm>
          <a:off x="841934" y="2366882"/>
          <a:ext cx="1684925" cy="1684925"/>
        </a:xfrm>
        <a:prstGeom prst="leftCircularArrow">
          <a:avLst>
            <a:gd name="adj1" fmla="val 3308"/>
            <a:gd name="adj2" fmla="val 408514"/>
            <a:gd name="adj3" fmla="val 2184025"/>
            <a:gd name="adj4" fmla="val 9024489"/>
            <a:gd name="adj5" fmla="val 385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D0A31-1D7B-4305-ABB5-5A847C434A53}">
      <dsp:nvSpPr>
        <dsp:cNvPr id="0" name=""/>
        <dsp:cNvSpPr/>
      </dsp:nvSpPr>
      <dsp:spPr>
        <a:xfrm>
          <a:off x="335753" y="3063822"/>
          <a:ext cx="1337131" cy="5317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Survey Opened</a:t>
          </a:r>
        </a:p>
      </dsp:txBody>
      <dsp:txXfrm>
        <a:off x="351327" y="3079396"/>
        <a:ext cx="1305983" cy="500585"/>
      </dsp:txXfrm>
    </dsp:sp>
    <dsp:sp modelId="{F73DB681-403C-4902-A622-3673F61D1640}">
      <dsp:nvSpPr>
        <dsp:cNvPr id="0" name=""/>
        <dsp:cNvSpPr/>
      </dsp:nvSpPr>
      <dsp:spPr>
        <a:xfrm>
          <a:off x="1938264" y="2088978"/>
          <a:ext cx="1504273" cy="12407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Feb/March 2019</a:t>
          </a:r>
        </a:p>
      </dsp:txBody>
      <dsp:txXfrm>
        <a:off x="1966816" y="2383396"/>
        <a:ext cx="1447169" cy="917740"/>
      </dsp:txXfrm>
    </dsp:sp>
    <dsp:sp modelId="{9BD3F86D-CFCB-46F0-843B-FA815B33A37C}">
      <dsp:nvSpPr>
        <dsp:cNvPr id="0" name=""/>
        <dsp:cNvSpPr/>
      </dsp:nvSpPr>
      <dsp:spPr>
        <a:xfrm>
          <a:off x="2766192" y="1318211"/>
          <a:ext cx="1877138" cy="1877138"/>
        </a:xfrm>
        <a:prstGeom prst="circularArrow">
          <a:avLst>
            <a:gd name="adj1" fmla="val 2969"/>
            <a:gd name="adj2" fmla="val 363764"/>
            <a:gd name="adj3" fmla="val 19460725"/>
            <a:gd name="adj4" fmla="val 12575511"/>
            <a:gd name="adj5" fmla="val 3464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E50DD-40F4-46E7-9F59-2F54404B8796}">
      <dsp:nvSpPr>
        <dsp:cNvPr id="0" name=""/>
        <dsp:cNvSpPr/>
      </dsp:nvSpPr>
      <dsp:spPr>
        <a:xfrm>
          <a:off x="2272547" y="1823111"/>
          <a:ext cx="1337131" cy="531733"/>
        </a:xfrm>
        <a:prstGeom prst="roundRect">
          <a:avLst>
            <a:gd name="adj" fmla="val 10000"/>
          </a:avLst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Focused Group </a:t>
          </a:r>
        </a:p>
      </dsp:txBody>
      <dsp:txXfrm>
        <a:off x="2288121" y="1838685"/>
        <a:ext cx="1305983" cy="500585"/>
      </dsp:txXfrm>
    </dsp:sp>
    <dsp:sp modelId="{E6A992DD-9F2B-49E6-A685-9F5E812161F5}">
      <dsp:nvSpPr>
        <dsp:cNvPr id="0" name=""/>
        <dsp:cNvSpPr/>
      </dsp:nvSpPr>
      <dsp:spPr>
        <a:xfrm>
          <a:off x="3875057" y="2088978"/>
          <a:ext cx="1504273" cy="12407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April 2019</a:t>
          </a:r>
        </a:p>
      </dsp:txBody>
      <dsp:txXfrm>
        <a:off x="3903609" y="2117530"/>
        <a:ext cx="1447169" cy="917740"/>
      </dsp:txXfrm>
    </dsp:sp>
    <dsp:sp modelId="{5FCDB07F-8CB9-493E-BF0A-CB141C2886C5}">
      <dsp:nvSpPr>
        <dsp:cNvPr id="0" name=""/>
        <dsp:cNvSpPr/>
      </dsp:nvSpPr>
      <dsp:spPr>
        <a:xfrm>
          <a:off x="4715520" y="2366882"/>
          <a:ext cx="1684925" cy="1684925"/>
        </a:xfrm>
        <a:prstGeom prst="leftCircularArrow">
          <a:avLst>
            <a:gd name="adj1" fmla="val 3308"/>
            <a:gd name="adj2" fmla="val 408514"/>
            <a:gd name="adj3" fmla="val 2184025"/>
            <a:gd name="adj4" fmla="val 9024489"/>
            <a:gd name="adj5" fmla="val 3859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ADBE6-2C69-49A2-933D-DFBBFD10E388}">
      <dsp:nvSpPr>
        <dsp:cNvPr id="0" name=""/>
        <dsp:cNvSpPr/>
      </dsp:nvSpPr>
      <dsp:spPr>
        <a:xfrm>
          <a:off x="4209340" y="3063822"/>
          <a:ext cx="1337131" cy="531733"/>
        </a:xfrm>
        <a:prstGeom prst="roundRect">
          <a:avLst>
            <a:gd name="adj" fmla="val 10000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Survey Closed</a:t>
          </a:r>
        </a:p>
      </dsp:txBody>
      <dsp:txXfrm>
        <a:off x="4224914" y="3079396"/>
        <a:ext cx="1305983" cy="500585"/>
      </dsp:txXfrm>
    </dsp:sp>
    <dsp:sp modelId="{3068632D-FB88-4A02-BDDF-6D4A0E562137}">
      <dsp:nvSpPr>
        <dsp:cNvPr id="0" name=""/>
        <dsp:cNvSpPr/>
      </dsp:nvSpPr>
      <dsp:spPr>
        <a:xfrm>
          <a:off x="5811850" y="2088978"/>
          <a:ext cx="1504273" cy="12407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June 2019</a:t>
          </a:r>
        </a:p>
      </dsp:txBody>
      <dsp:txXfrm>
        <a:off x="5840402" y="2383396"/>
        <a:ext cx="1447169" cy="917740"/>
      </dsp:txXfrm>
    </dsp:sp>
    <dsp:sp modelId="{A9CD14BD-3EC1-4D25-A959-695F52B24B32}">
      <dsp:nvSpPr>
        <dsp:cNvPr id="0" name=""/>
        <dsp:cNvSpPr/>
      </dsp:nvSpPr>
      <dsp:spPr>
        <a:xfrm>
          <a:off x="6639778" y="1318211"/>
          <a:ext cx="1877138" cy="1877138"/>
        </a:xfrm>
        <a:prstGeom prst="circularArrow">
          <a:avLst>
            <a:gd name="adj1" fmla="val 2969"/>
            <a:gd name="adj2" fmla="val 363764"/>
            <a:gd name="adj3" fmla="val 19460725"/>
            <a:gd name="adj4" fmla="val 12575511"/>
            <a:gd name="adj5" fmla="val 3464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D55F1-3DA4-4F44-A5DF-FD124A1EBDF2}">
      <dsp:nvSpPr>
        <dsp:cNvPr id="0" name=""/>
        <dsp:cNvSpPr/>
      </dsp:nvSpPr>
      <dsp:spPr>
        <a:xfrm>
          <a:off x="6146133" y="1823111"/>
          <a:ext cx="1337131" cy="531733"/>
        </a:xfrm>
        <a:prstGeom prst="roundRect">
          <a:avLst>
            <a:gd name="adj" fmla="val 10000"/>
          </a:avLst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Early Result</a:t>
          </a:r>
        </a:p>
      </dsp:txBody>
      <dsp:txXfrm>
        <a:off x="6161707" y="1838685"/>
        <a:ext cx="1305983" cy="500585"/>
      </dsp:txXfrm>
    </dsp:sp>
    <dsp:sp modelId="{63771369-C5D4-41D6-89FB-97A2B6F53DA0}">
      <dsp:nvSpPr>
        <dsp:cNvPr id="0" name=""/>
        <dsp:cNvSpPr/>
      </dsp:nvSpPr>
      <dsp:spPr>
        <a:xfrm>
          <a:off x="7748644" y="2088978"/>
          <a:ext cx="1504273" cy="12407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July 2019</a:t>
          </a:r>
        </a:p>
      </dsp:txBody>
      <dsp:txXfrm>
        <a:off x="7777196" y="2117530"/>
        <a:ext cx="1447169" cy="917740"/>
      </dsp:txXfrm>
    </dsp:sp>
    <dsp:sp modelId="{86FB2295-AA59-4811-969E-CDB082DD2042}">
      <dsp:nvSpPr>
        <dsp:cNvPr id="0" name=""/>
        <dsp:cNvSpPr/>
      </dsp:nvSpPr>
      <dsp:spPr>
        <a:xfrm>
          <a:off x="8589107" y="2366882"/>
          <a:ext cx="1684925" cy="1684925"/>
        </a:xfrm>
        <a:prstGeom prst="leftCircularArrow">
          <a:avLst>
            <a:gd name="adj1" fmla="val 3308"/>
            <a:gd name="adj2" fmla="val 408514"/>
            <a:gd name="adj3" fmla="val 2184025"/>
            <a:gd name="adj4" fmla="val 9024489"/>
            <a:gd name="adj5" fmla="val 3859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A2B0A-EF77-42E4-8796-8BB55DF17206}">
      <dsp:nvSpPr>
        <dsp:cNvPr id="0" name=""/>
        <dsp:cNvSpPr/>
      </dsp:nvSpPr>
      <dsp:spPr>
        <a:xfrm>
          <a:off x="8082927" y="3063822"/>
          <a:ext cx="1337131" cy="531733"/>
        </a:xfrm>
        <a:prstGeom prst="roundRect">
          <a:avLst>
            <a:gd name="adj" fmla="val 10000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Long From Report</a:t>
          </a:r>
        </a:p>
      </dsp:txBody>
      <dsp:txXfrm>
        <a:off x="8098501" y="3079396"/>
        <a:ext cx="1305983" cy="500585"/>
      </dsp:txXfrm>
    </dsp:sp>
    <dsp:sp modelId="{8B081005-81A8-4583-A34C-02331003D3B4}">
      <dsp:nvSpPr>
        <dsp:cNvPr id="0" name=""/>
        <dsp:cNvSpPr/>
      </dsp:nvSpPr>
      <dsp:spPr>
        <a:xfrm>
          <a:off x="9685437" y="2088978"/>
          <a:ext cx="1504273" cy="12407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September 2019</a:t>
          </a:r>
        </a:p>
      </dsp:txBody>
      <dsp:txXfrm>
        <a:off x="9713989" y="2383396"/>
        <a:ext cx="1447169" cy="917740"/>
      </dsp:txXfrm>
    </dsp:sp>
    <dsp:sp modelId="{BBC41D65-3482-4EF3-BD79-8AD4534FC635}">
      <dsp:nvSpPr>
        <dsp:cNvPr id="0" name=""/>
        <dsp:cNvSpPr/>
      </dsp:nvSpPr>
      <dsp:spPr>
        <a:xfrm>
          <a:off x="10019720" y="1823111"/>
          <a:ext cx="1337131" cy="531733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Short Form Report</a:t>
          </a:r>
        </a:p>
      </dsp:txBody>
      <dsp:txXfrm>
        <a:off x="10035294" y="1838685"/>
        <a:ext cx="1305983" cy="500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1FC36-E2A6-40E0-A77F-9BB337CB04C1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444F9-EA5D-4FC4-8A4F-BC8761370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6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ABA7BAF0-412B-44DF-B273-45C05AB7D2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1D1871DB-4D92-4FC3-80FA-CDF618368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189562FE-3719-4BDB-9857-A4A97C1FC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919D28-1A9F-49EA-85B5-546247B167D9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67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4EBC-FE91-4F54-A6CD-60ACC8262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3A34E-2E35-44E9-8771-75495A891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42C8C-7014-4B0E-A1A1-595C50C0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14C9-1D3F-4B00-8B76-5D94346CC065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1EAAC-616F-4332-AB8C-8ABF0593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55EC-1A61-494F-BEAC-21F023B6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4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8BB-AB01-42E4-B0F9-C7D6F6AC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52E1D-715A-412D-A90B-5317BC504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96352-6660-4624-9028-D1E2F1D8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5209-9AE0-43FC-A7B4-2FFFD9824F0F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7EF9-E5B8-48B9-97F5-3400F40F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FC4ED-557A-4D1D-9508-1284FEED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0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65D33-6F25-4AB3-9730-8A7B25D7F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A072A-427A-405F-A7D1-F07C2C207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1D79A-8786-477B-852E-7AF0DDF7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E0F1-81E8-45C4-9C8F-861F956D6ACE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8BD6-C2AA-4671-B6E9-781F3F4F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944AB-9CE8-4A9A-BEFA-34C90F22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1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ont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73BD5C-854D-408D-AE5A-10124BB26E62}"/>
              </a:ext>
            </a:extLst>
          </p:cNvPr>
          <p:cNvSpPr/>
          <p:nvPr userDrawn="1"/>
        </p:nvSpPr>
        <p:spPr>
          <a:xfrm>
            <a:off x="0" y="0"/>
            <a:ext cx="12192000" cy="688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AD1F0C-6EA2-4F3C-A2F4-80C2A0FFA5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436"/>
          <a:stretch/>
        </p:blipFill>
        <p:spPr>
          <a:xfrm>
            <a:off x="0" y="1"/>
            <a:ext cx="12192000" cy="6781800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9131EF-3B66-4687-B476-109D4CF6D46D}"/>
              </a:ext>
            </a:extLst>
          </p:cNvPr>
          <p:cNvCxnSpPr/>
          <p:nvPr userDrawn="1"/>
        </p:nvCxnSpPr>
        <p:spPr>
          <a:xfrm>
            <a:off x="1822449" y="3505200"/>
            <a:ext cx="8686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71CFB3C-C16B-4A60-94BA-D0FAD433DF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" y="3810000"/>
            <a:ext cx="3352800" cy="20149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74417998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orange (confidential n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B6D1926-E37F-4EF8-80DA-FA4AE876C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04190"/>
            <a:ext cx="10899648" cy="362055"/>
          </a:xfrm>
          <a:prstGeom prst="rect">
            <a:avLst/>
          </a:prstGeom>
        </p:spPr>
        <p:txBody>
          <a:bodyPr lIns="360000">
            <a:noAutofit/>
          </a:bodyPr>
          <a:lstStyle>
            <a:lvl1pPr algn="l">
              <a:defRPr sz="2133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BC18B2-A7D4-44C5-A617-C4B1B2D61B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82400" y="6415618"/>
            <a:ext cx="508000" cy="366183"/>
          </a:xfrm>
          <a:prstGeom prst="rect">
            <a:avLst/>
          </a:prstGeom>
        </p:spPr>
        <p:txBody>
          <a:bodyPr/>
          <a:lstStyle>
            <a:lvl1pPr algn="r">
              <a:defRPr sz="1067">
                <a:solidFill>
                  <a:srgbClr val="6A737B"/>
                </a:solidFill>
                <a:latin typeface="+mj-lt"/>
              </a:defRPr>
            </a:lvl1pPr>
          </a:lstStyle>
          <a:p>
            <a:pPr>
              <a:defRPr/>
            </a:pPr>
            <a:fld id="{D781A3D0-94F4-433B-807F-7B6F6CFF0D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A0CFB-30C6-48C8-AF4E-DDCCA2084A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4131" y="1031210"/>
            <a:ext cx="6530236" cy="44425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CAE63-0B40-4A15-BEA6-8BC6704500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3190" y="26158"/>
            <a:ext cx="1704506" cy="10243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966105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D89F-D75C-4BD1-BEF7-84DF6B8F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9E3A-C10D-421B-AB6C-931DB4835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67C7F-DCCD-4840-8E4B-DBB61680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326A-849B-410B-ABE5-63E56812E0E0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91874-ECA8-41FE-B633-05AC2997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4EF3C-1665-4E96-8248-E2A14368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9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5589-2F41-4DE2-B4D0-AB02B30E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4B4A7-0C8F-4123-A9F7-8B1DFA6FF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5036-86C0-4C2B-9A21-16B3694D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64CB-84F9-4C0B-9B8E-4D171602CCB7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DEE6-373E-4AED-92AF-DCA3E749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CD124-412F-4385-A870-3EE0F5C5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4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52A8-0C78-4D97-9F75-82825AE6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5B809-1DF5-4774-A2DD-A7211372E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E39F8-A0EC-4BA9-A593-92D6A0584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9B9E8-9D35-4600-8EE8-EEB06254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6703-74CF-4959-924F-E605EFF1A884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11789-71FB-44DC-AEB5-B62BCC1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C5F88-CA8F-4AAE-8BFA-2F8D21E8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1594-C77A-4D66-B8B9-3BF757F1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2996F-4FAC-47A1-A268-4405840CF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E3FAD-8332-451B-989F-CDF0514C7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B52F7-708D-4B54-AC23-061CD25D8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038C2-71A5-4DF5-975F-0077E7C75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EFEA3-B019-47FD-A9B9-FC04F5A7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399-ADC6-4E5A-B6CC-C76742830551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ED007-8A71-4668-B599-66D41E34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6A949-3BFD-457D-8657-AA02F7A5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7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0A0F-08B9-498F-AC41-71F3EE29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BCF16-E396-4F03-9511-ECE1462E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6794-F40E-49BF-91ED-ADD6C5C8F6EB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212F5-D64A-436D-932B-5B567978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30E-A3D4-4A20-B62B-556FE5BC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7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7D3FE-8A6D-412B-A971-77FDB8CB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EC3E-2ABA-4068-8732-0CF174A88146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7512D-21F5-4D9E-A131-3FB8E8F3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A7BE7-A546-4948-9F9D-338436A3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3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8635-FC53-4EFB-9CAD-2DEF1F53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FA554-D7DA-4A62-B013-48A6653E5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DAF8A-201C-47A3-969A-556E5D63D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538BC-5D49-4761-8137-F64349AD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B624-EB10-4467-9B86-E17E115F4E4C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91BD5-62F3-4639-A485-4DD3DD11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49591-28CF-4D42-917A-DFD30062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4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0F9F-56AA-4F85-A86D-88C76072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49986-260A-49A8-ABB1-EADEC76C5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AEB61-0987-41E2-A48D-2791527F9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9E02F-1581-4A76-9AC9-6141E20C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F81-6BE9-446F-8074-39659F4DB209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E56D-A382-464C-82BA-A175C77F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F8CDC-D837-4C12-826A-0B767463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3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9FC5D-EBED-4012-8875-B3924D0E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18765-36C5-459D-8670-2C5AE9E3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08D9-F861-4796-8338-2CA1837F5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D352A-D5FF-4A52-861B-12A14533E334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AD78F-0634-409F-88EE-D020F8BE2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A7204-683D-460A-A6FA-F37FB4B0B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3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E6A1CD-5082-4EC2-BB65-0D328D0BD6CD}"/>
              </a:ext>
            </a:extLst>
          </p:cNvPr>
          <p:cNvSpPr/>
          <p:nvPr/>
        </p:nvSpPr>
        <p:spPr>
          <a:xfrm>
            <a:off x="0" y="6781800"/>
            <a:ext cx="12192000" cy="90268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30" name="Text Box 11">
            <a:extLst>
              <a:ext uri="{FF2B5EF4-FFF2-40B4-BE49-F238E27FC236}">
                <a16:creationId xmlns:a16="http://schemas.microsoft.com/office/drawing/2014/main" id="{B7B9ADC8-EC6E-48A5-AD75-E9C020C30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669" y="371001"/>
            <a:ext cx="8839200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189" indent="152396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377" indent="304792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566" indent="457189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754" indent="60958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altLang="en-US" sz="4800" b="1" dirty="0">
                <a:latin typeface="+mn-lt"/>
              </a:rPr>
              <a:t>CFARS – Survey  Overview</a:t>
            </a:r>
          </a:p>
          <a:p>
            <a:pPr algn="r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altLang="en-US" sz="2800" b="1" dirty="0">
                <a:latin typeface="+mn-lt"/>
              </a:rPr>
              <a:t>June 25, 2019</a:t>
            </a:r>
          </a:p>
          <a:p>
            <a:pPr algn="r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GB" altLang="en-US" sz="2800" b="1" dirty="0">
              <a:latin typeface="+mn-lt"/>
            </a:endParaRPr>
          </a:p>
          <a:p>
            <a:pPr algn="r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altLang="en-US" sz="2800" b="1" dirty="0">
                <a:latin typeface="+mn-lt"/>
              </a:rPr>
              <a:t>Jeff Fine, RES</a:t>
            </a:r>
          </a:p>
          <a:p>
            <a:pPr algn="r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altLang="en-US" sz="2800" b="1" dirty="0">
                <a:latin typeface="+mn-lt"/>
              </a:rPr>
              <a:t>John Wang, Wood</a:t>
            </a:r>
          </a:p>
          <a:p>
            <a:pPr algn="r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altLang="en-US" sz="2800" b="1" dirty="0">
                <a:latin typeface="+mn-lt"/>
              </a:rPr>
              <a:t>Matthew Meyer, </a:t>
            </a:r>
            <a:r>
              <a:rPr lang="en-GB" altLang="en-US" sz="2800" b="1" dirty="0" err="1">
                <a:latin typeface="+mn-lt"/>
              </a:rPr>
              <a:t>E.On</a:t>
            </a:r>
            <a:endParaRPr lang="en-GB" altLang="en-US" sz="2800" b="1" dirty="0">
              <a:latin typeface="+mn-lt"/>
            </a:endParaRPr>
          </a:p>
          <a:p>
            <a:pPr algn="r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GB" altLang="en-US" sz="2800" b="1" dirty="0"/>
          </a:p>
          <a:p>
            <a:pPr algn="r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GB" altLang="en-US" sz="2400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BE644E-5D1B-486A-9D79-7526C7051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2" y="3737612"/>
            <a:ext cx="3662862" cy="2247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300870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2AB-436D-448D-8C09-AC861B86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190"/>
            <a:ext cx="10374284" cy="36205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Interesting findings per section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CD68-386F-4992-9437-3FDAEB7E5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1A3D0-94F4-433B-807F-7B6F6CFF0DB7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D46DE-4A59-415B-A0BF-3827E9C10A75}"/>
              </a:ext>
            </a:extLst>
          </p:cNvPr>
          <p:cNvSpPr/>
          <p:nvPr/>
        </p:nvSpPr>
        <p:spPr>
          <a:xfrm>
            <a:off x="-8313" y="6691745"/>
            <a:ext cx="12269586" cy="232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B0035-6EF5-4CB4-B33B-808623D9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480" y="24939"/>
            <a:ext cx="1801798" cy="110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4B3744D-9AD6-4B51-BDB5-8EA80AC5EF2C}"/>
              </a:ext>
            </a:extLst>
          </p:cNvPr>
          <p:cNvSpPr txBox="1">
            <a:spLocks/>
          </p:cNvSpPr>
          <p:nvPr/>
        </p:nvSpPr>
        <p:spPr>
          <a:xfrm>
            <a:off x="51722" y="552076"/>
            <a:ext cx="12686104" cy="399995"/>
          </a:xfrm>
          <a:prstGeom prst="rect">
            <a:avLst/>
          </a:prstGeom>
        </p:spPr>
        <p:txBody>
          <a:bodyPr vert="horz" lIns="36000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33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dirty="0">
                <a:solidFill>
                  <a:schemeClr val="tx1"/>
                </a:solidFill>
              </a:rPr>
              <a:t>Section 3: What is most important consideration when siting an RSD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E9217-4969-4FBE-A869-71A2CBBEA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73" y="1283283"/>
            <a:ext cx="9642068" cy="2489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914FC6-A940-431D-B6EF-8979088F0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055" y="3870742"/>
            <a:ext cx="4960592" cy="27530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21BEBC-A152-4343-BF69-C346601716A0}"/>
              </a:ext>
            </a:extLst>
          </p:cNvPr>
          <p:cNvSpPr/>
          <p:nvPr/>
        </p:nvSpPr>
        <p:spPr>
          <a:xfrm>
            <a:off x="649357" y="2319128"/>
            <a:ext cx="2968486" cy="232757"/>
          </a:xfrm>
          <a:prstGeom prst="rect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8E9790-8A37-4FB3-A186-20B68EA4A4BE}"/>
              </a:ext>
            </a:extLst>
          </p:cNvPr>
          <p:cNvSpPr/>
          <p:nvPr/>
        </p:nvSpPr>
        <p:spPr>
          <a:xfrm>
            <a:off x="630304" y="1842874"/>
            <a:ext cx="3713096" cy="214527"/>
          </a:xfrm>
          <a:prstGeom prst="rect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9D2B8-6635-4A0F-827B-DC843FC39E20}"/>
              </a:ext>
            </a:extLst>
          </p:cNvPr>
          <p:cNvSpPr/>
          <p:nvPr/>
        </p:nvSpPr>
        <p:spPr>
          <a:xfrm>
            <a:off x="630302" y="1614267"/>
            <a:ext cx="2968486" cy="232757"/>
          </a:xfrm>
          <a:prstGeom prst="rect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BAA06E-2317-4189-AE40-A682F13F67C0}"/>
              </a:ext>
            </a:extLst>
          </p:cNvPr>
          <p:cNvSpPr/>
          <p:nvPr/>
        </p:nvSpPr>
        <p:spPr>
          <a:xfrm>
            <a:off x="5473780" y="5000428"/>
            <a:ext cx="2968486" cy="232757"/>
          </a:xfrm>
          <a:prstGeom prst="rect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4FF-3AAC-4D3E-9C57-4228F099FB9E}"/>
              </a:ext>
            </a:extLst>
          </p:cNvPr>
          <p:cNvSpPr/>
          <p:nvPr/>
        </p:nvSpPr>
        <p:spPr>
          <a:xfrm>
            <a:off x="5454727" y="4524174"/>
            <a:ext cx="2968484" cy="232757"/>
          </a:xfrm>
          <a:prstGeom prst="rect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0BB911-0682-49B6-BE5A-F5FBC5B390BD}"/>
              </a:ext>
            </a:extLst>
          </p:cNvPr>
          <p:cNvSpPr/>
          <p:nvPr/>
        </p:nvSpPr>
        <p:spPr>
          <a:xfrm>
            <a:off x="5454725" y="4295567"/>
            <a:ext cx="2968486" cy="232757"/>
          </a:xfrm>
          <a:prstGeom prst="rect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540B5E-DCE6-4E9E-A7E1-837AE788C2FB}"/>
              </a:ext>
            </a:extLst>
          </p:cNvPr>
          <p:cNvSpPr/>
          <p:nvPr/>
        </p:nvSpPr>
        <p:spPr>
          <a:xfrm>
            <a:off x="5483304" y="6310120"/>
            <a:ext cx="2968486" cy="232757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AB6074-0D92-4696-A66F-560510B8F512}"/>
              </a:ext>
            </a:extLst>
          </p:cNvPr>
          <p:cNvSpPr txBox="1"/>
          <p:nvPr/>
        </p:nvSpPr>
        <p:spPr>
          <a:xfrm>
            <a:off x="1219200" y="4352717"/>
            <a:ext cx="3314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Complex flow is clearly #1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Interesting to find out topics like clean air index is secondary issue</a:t>
            </a:r>
          </a:p>
        </p:txBody>
      </p:sp>
    </p:spTree>
    <p:extLst>
      <p:ext uri="{BB962C8B-B14F-4D97-AF65-F5344CB8AC3E}">
        <p14:creationId xmlns:p14="http://schemas.microsoft.com/office/powerpoint/2010/main" val="41714389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2AB-436D-448D-8C09-AC861B86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190"/>
            <a:ext cx="10374284" cy="36205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Interesting findings per section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CD68-386F-4992-9437-3FDAEB7E5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1A3D0-94F4-433B-807F-7B6F6CFF0DB7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D46DE-4A59-415B-A0BF-3827E9C10A75}"/>
              </a:ext>
            </a:extLst>
          </p:cNvPr>
          <p:cNvSpPr/>
          <p:nvPr/>
        </p:nvSpPr>
        <p:spPr>
          <a:xfrm>
            <a:off x="-8313" y="6691745"/>
            <a:ext cx="12269586" cy="232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B0035-6EF5-4CB4-B33B-808623D9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480" y="24939"/>
            <a:ext cx="1801798" cy="110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4B3744D-9AD6-4B51-BDB5-8EA80AC5EF2C}"/>
              </a:ext>
            </a:extLst>
          </p:cNvPr>
          <p:cNvSpPr txBox="1">
            <a:spLocks/>
          </p:cNvSpPr>
          <p:nvPr/>
        </p:nvSpPr>
        <p:spPr>
          <a:xfrm>
            <a:off x="51722" y="923137"/>
            <a:ext cx="12686104" cy="399995"/>
          </a:xfrm>
          <a:prstGeom prst="rect">
            <a:avLst/>
          </a:prstGeom>
        </p:spPr>
        <p:txBody>
          <a:bodyPr vert="horz" lIns="36000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33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</a:rPr>
              <a:t>Section 4:  How often do you plan your regular maintenance?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E2B318-959C-4FD9-8179-7C8B97DAE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87146"/>
              </p:ext>
            </p:extLst>
          </p:nvPr>
        </p:nvGraphicFramePr>
        <p:xfrm>
          <a:off x="1066800" y="2000770"/>
          <a:ext cx="9563100" cy="38713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8478">
                  <a:extLst>
                    <a:ext uri="{9D8B030D-6E8A-4147-A177-3AD203B41FA5}">
                      <a16:colId xmlns:a16="http://schemas.microsoft.com/office/drawing/2014/main" val="2549632142"/>
                    </a:ext>
                  </a:extLst>
                </a:gridCol>
                <a:gridCol w="6204622">
                  <a:extLst>
                    <a:ext uri="{9D8B030D-6E8A-4147-A177-3AD203B41FA5}">
                      <a16:colId xmlns:a16="http://schemas.microsoft.com/office/drawing/2014/main" val="1367106900"/>
                    </a:ext>
                  </a:extLst>
                </a:gridCol>
              </a:tblGrid>
              <a:tr h="1471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Number  of participants answers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341464"/>
                  </a:ext>
                </a:extLst>
              </a:tr>
              <a:tr h="92816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 month to 1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590965"/>
                  </a:ext>
                </a:extLst>
              </a:tr>
              <a:tr h="73580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Quarterly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809940"/>
                  </a:ext>
                </a:extLst>
              </a:tr>
              <a:tr h="73580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493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3727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2AB-436D-448D-8C09-AC861B86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190"/>
            <a:ext cx="10374284" cy="36205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Interesting findings per section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CD68-386F-4992-9437-3FDAEB7E5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1A3D0-94F4-433B-807F-7B6F6CFF0DB7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D46DE-4A59-415B-A0BF-3827E9C10A75}"/>
              </a:ext>
            </a:extLst>
          </p:cNvPr>
          <p:cNvSpPr/>
          <p:nvPr/>
        </p:nvSpPr>
        <p:spPr>
          <a:xfrm>
            <a:off x="-8313" y="6691745"/>
            <a:ext cx="12269586" cy="232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B0035-6EF5-4CB4-B33B-808623D9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480" y="24939"/>
            <a:ext cx="1801798" cy="110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4B3744D-9AD6-4B51-BDB5-8EA80AC5EF2C}"/>
              </a:ext>
            </a:extLst>
          </p:cNvPr>
          <p:cNvSpPr txBox="1">
            <a:spLocks/>
          </p:cNvSpPr>
          <p:nvPr/>
        </p:nvSpPr>
        <p:spPr>
          <a:xfrm>
            <a:off x="51722" y="923137"/>
            <a:ext cx="12686104" cy="399995"/>
          </a:xfrm>
          <a:prstGeom prst="rect">
            <a:avLst/>
          </a:prstGeom>
        </p:spPr>
        <p:txBody>
          <a:bodyPr vert="horz" lIns="36000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33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dirty="0">
                <a:solidFill>
                  <a:schemeClr val="tx1"/>
                </a:solidFill>
              </a:rPr>
              <a:t>Section 5: What filters/flags do you use to clean RSD data for validation?</a:t>
            </a:r>
          </a:p>
        </p:txBody>
      </p:sp>
      <p:pic>
        <p:nvPicPr>
          <p:cNvPr id="12" name="Picture 11" descr="chart1509397370.png">
            <a:extLst>
              <a:ext uri="{FF2B5EF4-FFF2-40B4-BE49-F238E27FC236}">
                <a16:creationId xmlns:a16="http://schemas.microsoft.com/office/drawing/2014/main" id="{3CAAF4B8-67C0-4D2A-8E20-6C299CFFD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665" y="1629803"/>
            <a:ext cx="9802669" cy="478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52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2AB-436D-448D-8C09-AC861B86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190"/>
            <a:ext cx="10374284" cy="36205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Interesting findings per section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CD68-386F-4992-9437-3FDAEB7E5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1A3D0-94F4-433B-807F-7B6F6CFF0DB7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D46DE-4A59-415B-A0BF-3827E9C10A75}"/>
              </a:ext>
            </a:extLst>
          </p:cNvPr>
          <p:cNvSpPr/>
          <p:nvPr/>
        </p:nvSpPr>
        <p:spPr>
          <a:xfrm>
            <a:off x="-8313" y="6691745"/>
            <a:ext cx="12269586" cy="232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B0035-6EF5-4CB4-B33B-808623D9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480" y="24939"/>
            <a:ext cx="1801798" cy="110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4B3744D-9AD6-4B51-BDB5-8EA80AC5EF2C}"/>
              </a:ext>
            </a:extLst>
          </p:cNvPr>
          <p:cNvSpPr txBox="1">
            <a:spLocks/>
          </p:cNvSpPr>
          <p:nvPr/>
        </p:nvSpPr>
        <p:spPr>
          <a:xfrm>
            <a:off x="51722" y="923137"/>
            <a:ext cx="12686104" cy="399995"/>
          </a:xfrm>
          <a:prstGeom prst="rect">
            <a:avLst/>
          </a:prstGeom>
        </p:spPr>
        <p:txBody>
          <a:bodyPr vert="horz" lIns="36000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33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dirty="0">
                <a:solidFill>
                  <a:schemeClr val="tx1"/>
                </a:solidFill>
              </a:rPr>
              <a:t>Section 5: Do you apply a correction factor to RES following validation with a mast?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F2B1BCF-B266-4F47-B614-0B433F84B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13440"/>
              </p:ext>
            </p:extLst>
          </p:nvPr>
        </p:nvGraphicFramePr>
        <p:xfrm>
          <a:off x="1066800" y="2000770"/>
          <a:ext cx="9563100" cy="3135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8478">
                  <a:extLst>
                    <a:ext uri="{9D8B030D-6E8A-4147-A177-3AD203B41FA5}">
                      <a16:colId xmlns:a16="http://schemas.microsoft.com/office/drawing/2014/main" val="2549632142"/>
                    </a:ext>
                  </a:extLst>
                </a:gridCol>
                <a:gridCol w="6204622">
                  <a:extLst>
                    <a:ext uri="{9D8B030D-6E8A-4147-A177-3AD203B41FA5}">
                      <a16:colId xmlns:a16="http://schemas.microsoft.com/office/drawing/2014/main" val="1367106900"/>
                    </a:ext>
                  </a:extLst>
                </a:gridCol>
              </a:tblGrid>
              <a:tr h="14716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Number  of participants answers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341464"/>
                  </a:ext>
                </a:extLst>
              </a:tr>
              <a:tr h="92816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590965"/>
                  </a:ext>
                </a:extLst>
              </a:tr>
              <a:tr h="73580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809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068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2AB-436D-448D-8C09-AC861B86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190"/>
            <a:ext cx="10374284" cy="36205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Interesting findings per section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CD68-386F-4992-9437-3FDAEB7E5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1A3D0-94F4-433B-807F-7B6F6CFF0DB7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D46DE-4A59-415B-A0BF-3827E9C10A75}"/>
              </a:ext>
            </a:extLst>
          </p:cNvPr>
          <p:cNvSpPr/>
          <p:nvPr/>
        </p:nvSpPr>
        <p:spPr>
          <a:xfrm>
            <a:off x="-8313" y="6691745"/>
            <a:ext cx="12269586" cy="232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B0035-6EF5-4CB4-B33B-808623D9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480" y="24939"/>
            <a:ext cx="1801798" cy="110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4B3744D-9AD6-4B51-BDB5-8EA80AC5EF2C}"/>
              </a:ext>
            </a:extLst>
          </p:cNvPr>
          <p:cNvSpPr txBox="1">
            <a:spLocks/>
          </p:cNvSpPr>
          <p:nvPr/>
        </p:nvSpPr>
        <p:spPr>
          <a:xfrm>
            <a:off x="51722" y="923137"/>
            <a:ext cx="12686104" cy="399995"/>
          </a:xfrm>
          <a:prstGeom prst="rect">
            <a:avLst/>
          </a:prstGeom>
        </p:spPr>
        <p:txBody>
          <a:bodyPr vert="horz" lIns="36000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33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dirty="0">
                <a:solidFill>
                  <a:schemeClr val="tx1"/>
                </a:solidFill>
              </a:rPr>
              <a:t>Section 5: What filters/flags do you use to clean RSD data for validation?</a:t>
            </a:r>
          </a:p>
        </p:txBody>
      </p:sp>
      <p:pic>
        <p:nvPicPr>
          <p:cNvPr id="12" name="Picture 11" descr="chart1509397370.png">
            <a:extLst>
              <a:ext uri="{FF2B5EF4-FFF2-40B4-BE49-F238E27FC236}">
                <a16:creationId xmlns:a16="http://schemas.microsoft.com/office/drawing/2014/main" id="{3CAAF4B8-67C0-4D2A-8E20-6C299CFFD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665" y="1629803"/>
            <a:ext cx="9802669" cy="4785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EAA57F-A8FD-4404-BFC6-E62E8214A22C}"/>
              </a:ext>
            </a:extLst>
          </p:cNvPr>
          <p:cNvSpPr txBox="1"/>
          <p:nvPr/>
        </p:nvSpPr>
        <p:spPr>
          <a:xfrm>
            <a:off x="1295400" y="3288616"/>
            <a:ext cx="173355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Combination in house + manufacturer</a:t>
            </a:r>
          </a:p>
        </p:txBody>
      </p:sp>
    </p:spTree>
    <p:extLst>
      <p:ext uri="{BB962C8B-B14F-4D97-AF65-F5344CB8AC3E}">
        <p14:creationId xmlns:p14="http://schemas.microsoft.com/office/powerpoint/2010/main" val="11284637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2AB-436D-448D-8C09-AC861B86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190"/>
            <a:ext cx="10374284" cy="36205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Interesting findings per section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CD68-386F-4992-9437-3FDAEB7E5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1A3D0-94F4-433B-807F-7B6F6CFF0DB7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D46DE-4A59-415B-A0BF-3827E9C10A75}"/>
              </a:ext>
            </a:extLst>
          </p:cNvPr>
          <p:cNvSpPr/>
          <p:nvPr/>
        </p:nvSpPr>
        <p:spPr>
          <a:xfrm>
            <a:off x="-8313" y="6691745"/>
            <a:ext cx="12269586" cy="232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B0035-6EF5-4CB4-B33B-808623D9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480" y="24939"/>
            <a:ext cx="1801798" cy="110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4B3744D-9AD6-4B51-BDB5-8EA80AC5EF2C}"/>
              </a:ext>
            </a:extLst>
          </p:cNvPr>
          <p:cNvSpPr txBox="1">
            <a:spLocks/>
          </p:cNvSpPr>
          <p:nvPr/>
        </p:nvSpPr>
        <p:spPr>
          <a:xfrm>
            <a:off x="51722" y="923137"/>
            <a:ext cx="12686104" cy="399995"/>
          </a:xfrm>
          <a:prstGeom prst="rect">
            <a:avLst/>
          </a:prstGeom>
        </p:spPr>
        <p:txBody>
          <a:bodyPr vert="horz" lIns="36000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33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dirty="0">
                <a:solidFill>
                  <a:schemeClr val="tx1"/>
                </a:solidFill>
              </a:rPr>
              <a:t>Section 5:  What percentage of your RSDs pass a 3rd party validation?</a:t>
            </a:r>
          </a:p>
        </p:txBody>
      </p:sp>
      <p:pic>
        <p:nvPicPr>
          <p:cNvPr id="10" name="Picture 9" descr="chart1509444200.png">
            <a:extLst>
              <a:ext uri="{FF2B5EF4-FFF2-40B4-BE49-F238E27FC236}">
                <a16:creationId xmlns:a16="http://schemas.microsoft.com/office/drawing/2014/main" id="{6D323516-FECB-410B-B9A4-32F12A30F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58" y="1498490"/>
            <a:ext cx="8475342" cy="499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3790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2AB-436D-448D-8C09-AC861B86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190"/>
            <a:ext cx="10374284" cy="36205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Interesting findings per section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CD68-386F-4992-9437-3FDAEB7E5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1A3D0-94F4-433B-807F-7B6F6CFF0DB7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D46DE-4A59-415B-A0BF-3827E9C10A75}"/>
              </a:ext>
            </a:extLst>
          </p:cNvPr>
          <p:cNvSpPr/>
          <p:nvPr/>
        </p:nvSpPr>
        <p:spPr>
          <a:xfrm>
            <a:off x="-8313" y="6691745"/>
            <a:ext cx="12269586" cy="232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B0035-6EF5-4CB4-B33B-808623D9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480" y="24939"/>
            <a:ext cx="1801798" cy="110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4B3744D-9AD6-4B51-BDB5-8EA80AC5EF2C}"/>
              </a:ext>
            </a:extLst>
          </p:cNvPr>
          <p:cNvSpPr txBox="1">
            <a:spLocks/>
          </p:cNvSpPr>
          <p:nvPr/>
        </p:nvSpPr>
        <p:spPr>
          <a:xfrm>
            <a:off x="51722" y="827887"/>
            <a:ext cx="12686104" cy="399995"/>
          </a:xfrm>
          <a:prstGeom prst="rect">
            <a:avLst/>
          </a:prstGeom>
        </p:spPr>
        <p:txBody>
          <a:bodyPr vert="horz" lIns="36000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33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dirty="0">
                <a:solidFill>
                  <a:schemeClr val="tx1"/>
                </a:solidFill>
              </a:rPr>
              <a:t>Section 7: Rate the following according to their value: </a:t>
            </a:r>
          </a:p>
        </p:txBody>
      </p:sp>
      <p:pic>
        <p:nvPicPr>
          <p:cNvPr id="11" name="Picture 10" descr="chart1509506400.png">
            <a:extLst>
              <a:ext uri="{FF2B5EF4-FFF2-40B4-BE49-F238E27FC236}">
                <a16:creationId xmlns:a16="http://schemas.microsoft.com/office/drawing/2014/main" id="{13A94E44-4CD6-4048-9ACF-962E2B77E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658" y="1511911"/>
            <a:ext cx="6970392" cy="49872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1564EC-8282-433B-883F-1EE32E80192E}"/>
              </a:ext>
            </a:extLst>
          </p:cNvPr>
          <p:cNvSpPr txBox="1"/>
          <p:nvPr/>
        </p:nvSpPr>
        <p:spPr>
          <a:xfrm>
            <a:off x="1733550" y="1903718"/>
            <a:ext cx="17335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Mast at Hub Height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12DA34-3CF0-4EC7-B4ED-E4CE78FB022B}"/>
              </a:ext>
            </a:extLst>
          </p:cNvPr>
          <p:cNvSpPr txBox="1"/>
          <p:nvPr/>
        </p:nvSpPr>
        <p:spPr>
          <a:xfrm>
            <a:off x="1676400" y="2703818"/>
            <a:ext cx="173355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Collocated RSD and mast at Hub Height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F58BDF-3C0F-45B9-B298-D6ED74B2AE8E}"/>
              </a:ext>
            </a:extLst>
          </p:cNvPr>
          <p:cNvSpPr txBox="1"/>
          <p:nvPr/>
        </p:nvSpPr>
        <p:spPr>
          <a:xfrm>
            <a:off x="1676400" y="3656318"/>
            <a:ext cx="173355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Stand alone RSD @ HH after collocation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F3103-247C-488D-9FDB-3909C6394B95}"/>
              </a:ext>
            </a:extLst>
          </p:cNvPr>
          <p:cNvSpPr txBox="1"/>
          <p:nvPr/>
        </p:nvSpPr>
        <p:spPr>
          <a:xfrm>
            <a:off x="1695450" y="4742168"/>
            <a:ext cx="173355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Stand alone RSD @ HH no collocation</a:t>
            </a:r>
          </a:p>
        </p:txBody>
      </p:sp>
    </p:spTree>
    <p:extLst>
      <p:ext uri="{BB962C8B-B14F-4D97-AF65-F5344CB8AC3E}">
        <p14:creationId xmlns:p14="http://schemas.microsoft.com/office/powerpoint/2010/main" val="356330764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2AB-436D-448D-8C09-AC861B86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190"/>
            <a:ext cx="10374284" cy="36205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Interesting findings per section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CD68-386F-4992-9437-3FDAEB7E5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1A3D0-94F4-433B-807F-7B6F6CFF0DB7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D46DE-4A59-415B-A0BF-3827E9C10A75}"/>
              </a:ext>
            </a:extLst>
          </p:cNvPr>
          <p:cNvSpPr/>
          <p:nvPr/>
        </p:nvSpPr>
        <p:spPr>
          <a:xfrm>
            <a:off x="-8313" y="6691745"/>
            <a:ext cx="12269586" cy="232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B0035-6EF5-4CB4-B33B-808623D9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480" y="24939"/>
            <a:ext cx="1801798" cy="110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4B3744D-9AD6-4B51-BDB5-8EA80AC5EF2C}"/>
              </a:ext>
            </a:extLst>
          </p:cNvPr>
          <p:cNvSpPr txBox="1">
            <a:spLocks/>
          </p:cNvSpPr>
          <p:nvPr/>
        </p:nvSpPr>
        <p:spPr>
          <a:xfrm>
            <a:off x="51722" y="827887"/>
            <a:ext cx="10025728" cy="699714"/>
          </a:xfrm>
          <a:prstGeom prst="rect">
            <a:avLst/>
          </a:prstGeom>
        </p:spPr>
        <p:txBody>
          <a:bodyPr vert="horz" lIns="36000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33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dirty="0">
                <a:solidFill>
                  <a:schemeClr val="tx1"/>
                </a:solidFill>
              </a:rPr>
              <a:t>Section 8: How do you know how to perform flow curvature correction on RSD wind speed data? (Check all that apply) </a:t>
            </a:r>
          </a:p>
        </p:txBody>
      </p:sp>
      <p:pic>
        <p:nvPicPr>
          <p:cNvPr id="10" name="Picture 9" descr="chart1509520140.png">
            <a:extLst>
              <a:ext uri="{FF2B5EF4-FFF2-40B4-BE49-F238E27FC236}">
                <a16:creationId xmlns:a16="http://schemas.microsoft.com/office/drawing/2014/main" id="{646B325F-D0D9-4B4C-AA01-9793BE071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838" y="1527601"/>
            <a:ext cx="8589642" cy="506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2588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Section 9: </a:t>
            </a:r>
            <a:r>
              <a:rPr sz="2200" b="1" dirty="0"/>
              <a:t>How much confidence do you have that an OEM would only use RSD data for a site suitability report?</a:t>
            </a:r>
          </a:p>
        </p:txBody>
      </p:sp>
      <p:pic>
        <p:nvPicPr>
          <p:cNvPr id="4" name="Picture 3" descr="chart150964828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144" y="2013863"/>
            <a:ext cx="9174252" cy="44790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D9358A9-944D-4B23-BF04-E7CD2815D3EF}"/>
              </a:ext>
            </a:extLst>
          </p:cNvPr>
          <p:cNvSpPr txBox="1">
            <a:spLocks/>
          </p:cNvSpPr>
          <p:nvPr/>
        </p:nvSpPr>
        <p:spPr>
          <a:xfrm>
            <a:off x="304800" y="184097"/>
            <a:ext cx="10374284" cy="362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Interesting findings per section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Section 9: </a:t>
            </a:r>
            <a:r>
              <a:rPr sz="2200" b="1" dirty="0"/>
              <a:t>How much confidence do you have that a consultant would only use RSD data for a production estimate?</a:t>
            </a:r>
          </a:p>
        </p:txBody>
      </p:sp>
      <p:pic>
        <p:nvPicPr>
          <p:cNvPr id="4" name="Picture 3" descr="chart15096512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10" y="1690688"/>
            <a:ext cx="10228440" cy="49936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A9F2CEF-3996-46ED-A510-E7FAEEDE06C6}"/>
              </a:ext>
            </a:extLst>
          </p:cNvPr>
          <p:cNvSpPr txBox="1">
            <a:spLocks/>
          </p:cNvSpPr>
          <p:nvPr/>
        </p:nvSpPr>
        <p:spPr>
          <a:xfrm>
            <a:off x="304800" y="184097"/>
            <a:ext cx="10374284" cy="362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Interesting findings per section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2AB-436D-448D-8C09-AC861B86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58" y="62127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CFARS Survey Committee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6EBF1-41F8-451D-A951-44CAA3545C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413" y="2237106"/>
            <a:ext cx="10299184" cy="4687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a credible/unbiased baseline for onshore vertical profiling RSD use and acceptability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Understand current perceived limitation/boundaries for commercial use of RSD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Probe  RSD users about common area of knowledge vs diverging practices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1028700" lvl="1"/>
            <a:r>
              <a:rPr lang="en-US" sz="2400" dirty="0">
                <a:solidFill>
                  <a:schemeClr val="tx1"/>
                </a:solidFill>
              </a:rPr>
              <a:t>What is now understood vs what needs to be understood better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Provide some directions/area of focus for the Science and Guidance Tract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114300"/>
            <a:endParaRPr lang="en-US" sz="2400" dirty="0">
              <a:solidFill>
                <a:schemeClr val="tx1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CD68-386F-4992-9437-3FDAEB7E5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81A3D0-94F4-433B-807F-7B6F6CFF0DB7}" type="slidenum">
              <a:rPr lang="en-US" altLang="en-US" sz="1200">
                <a:solidFill>
                  <a:prstClr val="black">
                    <a:tint val="75000"/>
                  </a:prstClr>
                </a:solidFill>
                <a:latin typeface="+mn-lt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altLang="en-US" sz="1200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D46DE-4A59-415B-A0BF-3827E9C10A75}"/>
              </a:ext>
            </a:extLst>
          </p:cNvPr>
          <p:cNvSpPr/>
          <p:nvPr/>
        </p:nvSpPr>
        <p:spPr>
          <a:xfrm>
            <a:off x="-8313" y="6691745"/>
            <a:ext cx="12269586" cy="232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B0035-6EF5-4CB4-B33B-808623D9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480" y="24939"/>
            <a:ext cx="1801798" cy="110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237004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Section 9: </a:t>
            </a:r>
            <a:r>
              <a:rPr sz="2400" b="1" dirty="0"/>
              <a:t>How confident are you in using RSD shear</a:t>
            </a:r>
            <a:r>
              <a:rPr lang="en-US" sz="2400" b="1" dirty="0"/>
              <a:t>/TI </a:t>
            </a:r>
            <a:r>
              <a:rPr sz="2400" b="1" dirty="0"/>
              <a:t> information above mast level to support site suitability assessment?</a:t>
            </a:r>
          </a:p>
        </p:txBody>
      </p:sp>
      <p:pic>
        <p:nvPicPr>
          <p:cNvPr id="4" name="Picture 3" descr="chart15096541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4" y="3200400"/>
            <a:ext cx="5940743" cy="2900363"/>
          </a:xfrm>
          <a:prstGeom prst="rect">
            <a:avLst/>
          </a:prstGeom>
        </p:spPr>
      </p:pic>
      <p:pic>
        <p:nvPicPr>
          <p:cNvPr id="5" name="Picture 4" descr="chart1509654800.png">
            <a:extLst>
              <a:ext uri="{FF2B5EF4-FFF2-40B4-BE49-F238E27FC236}">
                <a16:creationId xmlns:a16="http://schemas.microsoft.com/office/drawing/2014/main" id="{04C8C8D9-C080-43A1-896E-7A53858FD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978" y="3276600"/>
            <a:ext cx="5388428" cy="26307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EC74507-11BF-4F27-ACC8-35E9DD512A07}"/>
              </a:ext>
            </a:extLst>
          </p:cNvPr>
          <p:cNvSpPr txBox="1">
            <a:spLocks/>
          </p:cNvSpPr>
          <p:nvPr/>
        </p:nvSpPr>
        <p:spPr>
          <a:xfrm>
            <a:off x="304800" y="184097"/>
            <a:ext cx="10374284" cy="362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Interesting findings per section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583CF1-C1A5-4BD8-9241-B40374F35F26}"/>
              </a:ext>
            </a:extLst>
          </p:cNvPr>
          <p:cNvSpPr txBox="1"/>
          <p:nvPr/>
        </p:nvSpPr>
        <p:spPr>
          <a:xfrm>
            <a:off x="1104900" y="2171700"/>
            <a:ext cx="409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SHEAR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D0A6C-8D9B-4A5C-9407-B190D3ABEACD}"/>
              </a:ext>
            </a:extLst>
          </p:cNvPr>
          <p:cNvSpPr txBox="1"/>
          <p:nvPr/>
        </p:nvSpPr>
        <p:spPr>
          <a:xfrm>
            <a:off x="7334250" y="2171700"/>
            <a:ext cx="409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Section 13</a:t>
            </a:r>
            <a:r>
              <a:rPr sz="2400" b="1" dirty="0"/>
              <a:t>: How did you perceive the uncertainty in RSD measurement in 2013</a:t>
            </a:r>
            <a:r>
              <a:rPr lang="en-US" sz="2400" b="1" dirty="0"/>
              <a:t> vs 2019</a:t>
            </a:r>
            <a:r>
              <a:rPr sz="2400" b="1" dirty="0"/>
              <a:t>?</a:t>
            </a:r>
          </a:p>
        </p:txBody>
      </p:sp>
      <p:pic>
        <p:nvPicPr>
          <p:cNvPr id="4" name="Picture 3" descr="chart15096825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4" y="2486625"/>
            <a:ext cx="5927037" cy="3691925"/>
          </a:xfrm>
          <a:prstGeom prst="rect">
            <a:avLst/>
          </a:prstGeom>
        </p:spPr>
      </p:pic>
      <p:pic>
        <p:nvPicPr>
          <p:cNvPr id="7" name="Picture 6" descr="chart1509683050.png">
            <a:extLst>
              <a:ext uri="{FF2B5EF4-FFF2-40B4-BE49-F238E27FC236}">
                <a16:creationId xmlns:a16="http://schemas.microsoft.com/office/drawing/2014/main" id="{DCC74A35-E942-4F86-9D94-D28C2B763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578172"/>
            <a:ext cx="5752286" cy="35830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D7ABD8-F090-48B0-B4C0-0FB0C6A943CF}"/>
              </a:ext>
            </a:extLst>
          </p:cNvPr>
          <p:cNvSpPr txBox="1"/>
          <p:nvPr/>
        </p:nvSpPr>
        <p:spPr>
          <a:xfrm>
            <a:off x="1286487" y="1690688"/>
            <a:ext cx="409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2013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C9A1D-3F18-4569-8014-5795136E40F3}"/>
              </a:ext>
            </a:extLst>
          </p:cNvPr>
          <p:cNvSpPr txBox="1"/>
          <p:nvPr/>
        </p:nvSpPr>
        <p:spPr>
          <a:xfrm>
            <a:off x="7058637" y="1652588"/>
            <a:ext cx="409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2019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F70653B-98D5-4875-A21A-921B5D1828A5}"/>
              </a:ext>
            </a:extLst>
          </p:cNvPr>
          <p:cNvSpPr txBox="1">
            <a:spLocks/>
          </p:cNvSpPr>
          <p:nvPr/>
        </p:nvSpPr>
        <p:spPr>
          <a:xfrm>
            <a:off x="304800" y="184097"/>
            <a:ext cx="10374284" cy="362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+mn-lt"/>
              </a:rPr>
              <a:t>Interesting findings per section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2AB-436D-448D-8C09-AC861B86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58" y="62127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CFARS Early findings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A9CDB-851D-4E15-821A-C25FA49C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8" y="2180784"/>
            <a:ext cx="5069382" cy="261073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6EBF1-41F8-451D-A951-44CAA3545C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12882" y="1512334"/>
            <a:ext cx="6391459" cy="4844016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</a:rPr>
              <a:t>Confidence in RSD significantly increased in the last 5 years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900" dirty="0">
              <a:solidFill>
                <a:schemeClr val="tx1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</a:rPr>
              <a:t>Still a large spread in perception RSD applicability for site suitability and resource assessment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900" dirty="0">
              <a:solidFill>
                <a:schemeClr val="tx1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</a:rPr>
              <a:t>Stand alone LiDAR (without mast) still perceived as the golden standard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900" dirty="0">
              <a:solidFill>
                <a:schemeClr val="tx1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</a:rPr>
              <a:t>Key area of focus for science tract: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900" dirty="0">
              <a:solidFill>
                <a:schemeClr val="tx1"/>
              </a:solidFill>
            </a:endParaRPr>
          </a:p>
          <a:p>
            <a:pPr marL="1028700" lvl="1"/>
            <a:r>
              <a:rPr lang="en-US" sz="2900" dirty="0">
                <a:solidFill>
                  <a:schemeClr val="tx1"/>
                </a:solidFill>
              </a:rPr>
              <a:t>TI measurement from RSD</a:t>
            </a:r>
          </a:p>
          <a:p>
            <a:pPr marL="1028700" lvl="1"/>
            <a:r>
              <a:rPr lang="en-US" sz="2900" dirty="0">
                <a:solidFill>
                  <a:schemeClr val="tx1"/>
                </a:solidFill>
              </a:rPr>
              <a:t>Complex flow characterization and correction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CD68-386F-4992-9437-3FDAEB7E5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81A3D0-94F4-433B-807F-7B6F6CFF0DB7}" type="slidenum">
              <a:rPr lang="en-US" altLang="en-US" sz="1200">
                <a:solidFill>
                  <a:prstClr val="black">
                    <a:tint val="75000"/>
                  </a:prstClr>
                </a:solidFill>
                <a:latin typeface="+mn-lt"/>
              </a:rPr>
              <a:pPr>
                <a:spcAft>
                  <a:spcPts val="600"/>
                </a:spcAft>
                <a:defRPr/>
              </a:pPr>
              <a:t>22</a:t>
            </a:fld>
            <a:endParaRPr lang="en-US" altLang="en-US" sz="1200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D46DE-4A59-415B-A0BF-3827E9C10A75}"/>
              </a:ext>
            </a:extLst>
          </p:cNvPr>
          <p:cNvSpPr/>
          <p:nvPr/>
        </p:nvSpPr>
        <p:spPr>
          <a:xfrm>
            <a:off x="-8313" y="6691745"/>
            <a:ext cx="12269586" cy="232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B0035-6EF5-4CB4-B33B-808623D97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480" y="24939"/>
            <a:ext cx="1801798" cy="110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33235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2AB-436D-448D-8C09-AC861B86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58" y="62127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CFARS Survey </a:t>
            </a:r>
            <a:r>
              <a:rPr lang="en-US" sz="4400" dirty="0">
                <a:solidFill>
                  <a:schemeClr val="tx1"/>
                </a:solidFill>
              </a:rPr>
              <a:t>Objectives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6EBF1-41F8-451D-A951-44CAA3545C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413" y="2237106"/>
            <a:ext cx="10299184" cy="4687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a credible/unbiased baseline for onshore vertical profiling RSD use and acceptability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Understand current perceived limitation/boundaries for commercial use of RSD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Probe  RSD users about common area of knowledge vs diverging practices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1028700" lvl="1"/>
            <a:r>
              <a:rPr lang="en-US" sz="2400" dirty="0">
                <a:solidFill>
                  <a:schemeClr val="tx1"/>
                </a:solidFill>
              </a:rPr>
              <a:t>What is now understood vs what needs to be understood better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Provide some directions/area of focus for the Science and Guidance Tract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114300"/>
            <a:endParaRPr lang="en-US" sz="2400" dirty="0">
              <a:solidFill>
                <a:schemeClr val="tx1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CD68-386F-4992-9437-3FDAEB7E5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81A3D0-94F4-433B-807F-7B6F6CFF0DB7}" type="slidenum">
              <a:rPr lang="en-US" altLang="en-US" sz="1200">
                <a:solidFill>
                  <a:prstClr val="black">
                    <a:tint val="75000"/>
                  </a:prstClr>
                </a:solidFill>
                <a:latin typeface="+mn-lt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altLang="en-US" sz="1200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D46DE-4A59-415B-A0BF-3827E9C10A75}"/>
              </a:ext>
            </a:extLst>
          </p:cNvPr>
          <p:cNvSpPr/>
          <p:nvPr/>
        </p:nvSpPr>
        <p:spPr>
          <a:xfrm>
            <a:off x="-8313" y="6691745"/>
            <a:ext cx="12269586" cy="232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B0035-6EF5-4CB4-B33B-808623D9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480" y="24939"/>
            <a:ext cx="1801798" cy="110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80780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2AB-436D-448D-8C09-AC861B86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58" y="62127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CFARS Survey Road</a:t>
            </a:r>
            <a:r>
              <a:rPr lang="en-US" sz="4400" dirty="0">
                <a:solidFill>
                  <a:schemeClr val="tx1"/>
                </a:solidFill>
              </a:rPr>
              <a:t>map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CD68-386F-4992-9437-3FDAEB7E5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81A3D0-94F4-433B-807F-7B6F6CFF0DB7}" type="slidenum">
              <a:rPr lang="en-US" altLang="en-US" sz="1200">
                <a:solidFill>
                  <a:prstClr val="black">
                    <a:tint val="75000"/>
                  </a:prstClr>
                </a:solidFill>
                <a:latin typeface="+mn-lt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altLang="en-US" sz="1200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D46DE-4A59-415B-A0BF-3827E9C10A75}"/>
              </a:ext>
            </a:extLst>
          </p:cNvPr>
          <p:cNvSpPr/>
          <p:nvPr/>
        </p:nvSpPr>
        <p:spPr>
          <a:xfrm>
            <a:off x="-8313" y="6691745"/>
            <a:ext cx="12269586" cy="232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B0035-6EF5-4CB4-B33B-808623D9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480" y="24939"/>
            <a:ext cx="1801798" cy="110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5393E10-0608-4A58-9D24-B5A9878B21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2863043"/>
              </p:ext>
            </p:extLst>
          </p:nvPr>
        </p:nvGraphicFramePr>
        <p:xfrm>
          <a:off x="358639" y="136525"/>
          <a:ext cx="1135832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5EE44C-E4B8-42DF-A050-A6197F034EA2}"/>
              </a:ext>
            </a:extLst>
          </p:cNvPr>
          <p:cNvCxnSpPr/>
          <p:nvPr/>
        </p:nvCxnSpPr>
        <p:spPr>
          <a:xfrm>
            <a:off x="6705600" y="3562350"/>
            <a:ext cx="0" cy="148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ED2576-DB98-493A-9D22-9731DDC5F6BB}"/>
              </a:ext>
            </a:extLst>
          </p:cNvPr>
          <p:cNvCxnSpPr/>
          <p:nvPr/>
        </p:nvCxnSpPr>
        <p:spPr>
          <a:xfrm>
            <a:off x="8362950" y="3543300"/>
            <a:ext cx="0" cy="148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3BE1E8-45FF-469D-8B95-9918F616B58F}"/>
              </a:ext>
            </a:extLst>
          </p:cNvPr>
          <p:cNvCxnSpPr/>
          <p:nvPr/>
        </p:nvCxnSpPr>
        <p:spPr>
          <a:xfrm>
            <a:off x="10934700" y="3600450"/>
            <a:ext cx="0" cy="148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BC4E4D-B7FD-432F-AC70-6479A7F70293}"/>
              </a:ext>
            </a:extLst>
          </p:cNvPr>
          <p:cNvSpPr txBox="1"/>
          <p:nvPr/>
        </p:nvSpPr>
        <p:spPr>
          <a:xfrm>
            <a:off x="5734050" y="5238749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Europe</a:t>
            </a:r>
          </a:p>
          <a:p>
            <a:endParaRPr lang="en-US" dirty="0"/>
          </a:p>
          <a:p>
            <a:r>
              <a:rPr lang="en-US" dirty="0"/>
              <a:t>CFARS quarterly update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44802-8BAE-4427-817E-349F1BC30829}"/>
              </a:ext>
            </a:extLst>
          </p:cNvPr>
          <p:cNvSpPr txBox="1"/>
          <p:nvPr/>
        </p:nvSpPr>
        <p:spPr>
          <a:xfrm>
            <a:off x="7924800" y="5219699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 form survey released to the participant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3F288E-9638-4E7D-B6F9-C88DF4AA9C4E}"/>
              </a:ext>
            </a:extLst>
          </p:cNvPr>
          <p:cNvSpPr txBox="1"/>
          <p:nvPr/>
        </p:nvSpPr>
        <p:spPr>
          <a:xfrm>
            <a:off x="10248900" y="5219699"/>
            <a:ext cx="160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AWEA wind resource conference Washington</a:t>
            </a:r>
          </a:p>
        </p:txBody>
      </p:sp>
    </p:spTree>
    <p:extLst>
      <p:ext uri="{BB962C8B-B14F-4D97-AF65-F5344CB8AC3E}">
        <p14:creationId xmlns:p14="http://schemas.microsoft.com/office/powerpoint/2010/main" val="17164157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2AB-436D-448D-8C09-AC861B86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58" y="62127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CFARS Survey Methodology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A9CDB-851D-4E15-821A-C25FA49C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94" y="2667357"/>
            <a:ext cx="5069382" cy="2610731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6EBF1-41F8-451D-A951-44CAA3545C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9889" y="1734403"/>
            <a:ext cx="5041384" cy="4687396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Limited to RSD for onshore application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Anonymized Survey – Submitted via Survey Monkey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Participants broken down by activity fields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1028700" lvl="1"/>
            <a:r>
              <a:rPr lang="en-US" sz="2400" dirty="0">
                <a:solidFill>
                  <a:schemeClr val="tx1"/>
                </a:solidFill>
              </a:rPr>
              <a:t>1 point of contact per company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Divided in sections representing  key industry challenges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1028700" lvl="1"/>
            <a:r>
              <a:rPr lang="en-US" sz="2400" dirty="0">
                <a:solidFill>
                  <a:schemeClr val="tx1"/>
                </a:solidFill>
              </a:rPr>
              <a:t>Sections defined by a representative subgroup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Also includes an option deployment history table </a:t>
            </a:r>
          </a:p>
          <a:p>
            <a:pPr marL="114300"/>
            <a:endParaRPr lang="en-US" sz="2400" dirty="0">
              <a:solidFill>
                <a:schemeClr val="tx1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CD68-386F-4992-9437-3FDAEB7E5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81A3D0-94F4-433B-807F-7B6F6CFF0DB7}" type="slidenum">
              <a:rPr lang="en-US" altLang="en-US" sz="1200">
                <a:solidFill>
                  <a:prstClr val="black">
                    <a:tint val="75000"/>
                  </a:prstClr>
                </a:solidFill>
                <a:latin typeface="+mn-lt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altLang="en-US" sz="1200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D46DE-4A59-415B-A0BF-3827E9C10A75}"/>
              </a:ext>
            </a:extLst>
          </p:cNvPr>
          <p:cNvSpPr/>
          <p:nvPr/>
        </p:nvSpPr>
        <p:spPr>
          <a:xfrm>
            <a:off x="-8313" y="6691745"/>
            <a:ext cx="12269586" cy="232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B0035-6EF5-4CB4-B33B-808623D97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480" y="24939"/>
            <a:ext cx="1801798" cy="110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822012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2AB-436D-448D-8C09-AC861B86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190"/>
            <a:ext cx="10374284" cy="36205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Survey Structure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CD68-386F-4992-9437-3FDAEB7E5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1A3D0-94F4-433B-807F-7B6F6CFF0DB7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D46DE-4A59-415B-A0BF-3827E9C10A75}"/>
              </a:ext>
            </a:extLst>
          </p:cNvPr>
          <p:cNvSpPr/>
          <p:nvPr/>
        </p:nvSpPr>
        <p:spPr>
          <a:xfrm>
            <a:off x="-8313" y="6691745"/>
            <a:ext cx="12269586" cy="232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B0035-6EF5-4CB4-B33B-808623D9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480" y="24939"/>
            <a:ext cx="1801798" cy="110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460663-40A6-4933-AF4C-94D8890095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453152" y="1346776"/>
            <a:ext cx="6033715" cy="4283638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>
                <a:solidFill>
                  <a:schemeClr val="tx1"/>
                </a:solidFill>
              </a:rPr>
              <a:t>Part 1 - RSD Questions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281BB43-6E0D-4E3A-8806-3CDD5C049C6F}"/>
              </a:ext>
            </a:extLst>
          </p:cNvPr>
          <p:cNvSpPr txBox="1">
            <a:spLocks/>
          </p:cNvSpPr>
          <p:nvPr/>
        </p:nvSpPr>
        <p:spPr>
          <a:xfrm>
            <a:off x="895261" y="2106038"/>
            <a:ext cx="4429981" cy="380455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</a:rPr>
              <a:t>1. General Perspective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</a:rPr>
              <a:t>2. Campaign Design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</a:rPr>
              <a:t>3. Installation/ Deployment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</a:rPr>
              <a:t>4. RSD Operation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</a:rPr>
              <a:t>5. RSD Validation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</a:rPr>
              <a:t>6. RSD Data Processing for EYA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</a:rPr>
              <a:t>7. RSD Data for LT Wind Assessment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</a:rPr>
              <a:t>8. RSD Data for Wind Flow Modeling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</a:rPr>
              <a:t>9. RSD Data Consideration for Site Suitability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</a:rPr>
              <a:t>10. RSD During WF Operation &amp; PPT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</a:rPr>
              <a:t>11. RSD Measurement Uncertainty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</a:rPr>
              <a:t>12. RSD Maintenance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</a:rPr>
              <a:t>13. Other / Misc.</a:t>
            </a:r>
          </a:p>
          <a:p>
            <a:pPr>
              <a:buClr>
                <a:srgbClr val="000000"/>
              </a:buClr>
              <a:buSzPct val="100000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5C26102-57A3-45D7-83D2-6E1643E8E5EE}"/>
              </a:ext>
            </a:extLst>
          </p:cNvPr>
          <p:cNvSpPr txBox="1">
            <a:spLocks/>
          </p:cNvSpPr>
          <p:nvPr/>
        </p:nvSpPr>
        <p:spPr>
          <a:xfrm>
            <a:off x="5757040" y="1173591"/>
            <a:ext cx="6090464" cy="4442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u="sng" dirty="0">
                <a:solidFill>
                  <a:schemeClr val="tx1"/>
                </a:solidFill>
              </a:rPr>
              <a:t>Part 2 - RSD Deployment History Table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29D69DF-BDCA-4632-8E8F-BD745B5C0FD9}"/>
              </a:ext>
            </a:extLst>
          </p:cNvPr>
          <p:cNvSpPr txBox="1">
            <a:spLocks/>
          </p:cNvSpPr>
          <p:nvPr/>
        </p:nvSpPr>
        <p:spPr>
          <a:xfrm>
            <a:off x="6126480" y="2080393"/>
            <a:ext cx="6134793" cy="3804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100000"/>
            </a:pPr>
            <a:r>
              <a:rPr lang="en-US" sz="1500" dirty="0">
                <a:solidFill>
                  <a:schemeClr val="tx1"/>
                </a:solidFill>
              </a:rPr>
              <a:t>1. General Information 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500" dirty="0">
                <a:solidFill>
                  <a:schemeClr val="tx1"/>
                </a:solidFill>
              </a:rPr>
              <a:t>2. Climate Type 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500" dirty="0">
                <a:solidFill>
                  <a:schemeClr val="tx1"/>
                </a:solidFill>
              </a:rPr>
              <a:t>3. Air Quality Impacts on Data Recovery 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500" dirty="0">
                <a:solidFill>
                  <a:schemeClr val="tx1"/>
                </a:solidFill>
              </a:rPr>
              <a:t>4. Success – How Data is Used  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500" dirty="0">
                <a:solidFill>
                  <a:schemeClr val="tx1"/>
                </a:solidFill>
              </a:rPr>
              <a:t>5. Failure – Reasons for Data not being Used </a:t>
            </a:r>
          </a:p>
          <a:p>
            <a:pPr>
              <a:buClr>
                <a:srgbClr val="000000"/>
              </a:buClr>
              <a:buSzPct val="100000"/>
            </a:pPr>
            <a:endParaRPr lang="en-US" sz="1500" dirty="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AD5BB-5ED4-467C-93D1-11C94B65BC7D}"/>
              </a:ext>
            </a:extLst>
          </p:cNvPr>
          <p:cNvSpPr/>
          <p:nvPr/>
        </p:nvSpPr>
        <p:spPr>
          <a:xfrm>
            <a:off x="463463" y="964504"/>
            <a:ext cx="4233797" cy="5223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F36B2C6-7474-4F84-B7A1-524AFDE6D229}"/>
              </a:ext>
            </a:extLst>
          </p:cNvPr>
          <p:cNvSpPr txBox="1">
            <a:spLocks/>
          </p:cNvSpPr>
          <p:nvPr/>
        </p:nvSpPr>
        <p:spPr>
          <a:xfrm>
            <a:off x="5708223" y="4083720"/>
            <a:ext cx="6090464" cy="154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u="sng" dirty="0">
                <a:solidFill>
                  <a:schemeClr val="tx1"/>
                </a:solidFill>
              </a:rPr>
              <a:t>Some Fact on the Survey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1C92F5C-6E7D-4F41-848D-00866A129AA7}"/>
              </a:ext>
            </a:extLst>
          </p:cNvPr>
          <p:cNvSpPr txBox="1">
            <a:spLocks/>
          </p:cNvSpPr>
          <p:nvPr/>
        </p:nvSpPr>
        <p:spPr>
          <a:xfrm>
            <a:off x="5854085" y="4797332"/>
            <a:ext cx="4429982" cy="113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100000"/>
            </a:pPr>
            <a:r>
              <a:rPr lang="en-US" sz="1500" dirty="0">
                <a:solidFill>
                  <a:schemeClr val="tx1"/>
                </a:solidFill>
              </a:rPr>
              <a:t>145 questions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500" dirty="0">
                <a:solidFill>
                  <a:schemeClr val="tx1"/>
                </a:solidFill>
              </a:rPr>
              <a:t>5 hours to complete 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500" dirty="0">
                <a:solidFill>
                  <a:schemeClr val="tx1"/>
                </a:solidFill>
              </a:rPr>
              <a:t>Still got representative level of participation…. Tx!</a:t>
            </a:r>
          </a:p>
          <a:p>
            <a:pPr>
              <a:buClr>
                <a:srgbClr val="000000"/>
              </a:buClr>
              <a:buSzPct val="100000"/>
            </a:pPr>
            <a:endParaRPr lang="en-US" sz="1500" dirty="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associÃ©e">
            <a:extLst>
              <a:ext uri="{FF2B5EF4-FFF2-40B4-BE49-F238E27FC236}">
                <a16:creationId xmlns:a16="http://schemas.microsoft.com/office/drawing/2014/main" id="{0C233A82-58F0-49E2-8982-ACDADBA23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1" y="4637875"/>
            <a:ext cx="2026939" cy="188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7639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2AB-436D-448D-8C09-AC861B86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190"/>
            <a:ext cx="10374284" cy="36205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Participant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CD68-386F-4992-9437-3FDAEB7E5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1A3D0-94F4-433B-807F-7B6F6CFF0DB7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D46DE-4A59-415B-A0BF-3827E9C10A75}"/>
              </a:ext>
            </a:extLst>
          </p:cNvPr>
          <p:cNvSpPr/>
          <p:nvPr/>
        </p:nvSpPr>
        <p:spPr>
          <a:xfrm>
            <a:off x="-8313" y="6691745"/>
            <a:ext cx="12269586" cy="232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B0035-6EF5-4CB4-B33B-808623D9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480" y="24939"/>
            <a:ext cx="1801798" cy="110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B0B967F-A976-4903-A61A-AB8138639C1C}"/>
              </a:ext>
            </a:extLst>
          </p:cNvPr>
          <p:cNvSpPr txBox="1">
            <a:spLocks/>
          </p:cNvSpPr>
          <p:nvPr/>
        </p:nvSpPr>
        <p:spPr>
          <a:xfrm>
            <a:off x="115136" y="744442"/>
            <a:ext cx="8229600" cy="391272"/>
          </a:xfrm>
          <a:prstGeom prst="rect">
            <a:avLst/>
          </a:prstGeom>
        </p:spPr>
        <p:txBody>
          <a:bodyPr vert="horz" lIns="36000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33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Section 0: Choose your stakeholder category association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315806-3BFF-4EA8-9AB4-E4FD7243529D}"/>
              </a:ext>
            </a:extLst>
          </p:cNvPr>
          <p:cNvSpPr txBox="1">
            <a:spLocks/>
          </p:cNvSpPr>
          <p:nvPr/>
        </p:nvSpPr>
        <p:spPr>
          <a:xfrm>
            <a:off x="115136" y="1228750"/>
            <a:ext cx="5332506" cy="2491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Answered: 25    Skipped: 0</a:t>
            </a:r>
          </a:p>
        </p:txBody>
      </p:sp>
      <p:pic>
        <p:nvPicPr>
          <p:cNvPr id="10" name="Picture 9" descr="chart1506673270.png">
            <a:extLst>
              <a:ext uri="{FF2B5EF4-FFF2-40B4-BE49-F238E27FC236}">
                <a16:creationId xmlns:a16="http://schemas.microsoft.com/office/drawing/2014/main" id="{4CD9B667-8716-44E9-BD5F-F3CE51743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163" y="1834258"/>
            <a:ext cx="8085953" cy="4764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BFF990-20DF-42F4-A72C-5525FC7E0104}"/>
              </a:ext>
            </a:extLst>
          </p:cNvPr>
          <p:cNvSpPr txBox="1"/>
          <p:nvPr/>
        </p:nvSpPr>
        <p:spPr>
          <a:xfrm>
            <a:off x="7315200" y="2810312"/>
            <a:ext cx="186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independent companies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297114-C99B-4E5D-BC01-25742A985A79}"/>
              </a:ext>
            </a:extLst>
          </p:cNvPr>
          <p:cNvSpPr txBox="1"/>
          <p:nvPr/>
        </p:nvSpPr>
        <p:spPr>
          <a:xfrm>
            <a:off x="5314059" y="1954308"/>
            <a:ext cx="186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independent companies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61584C-296E-48FE-88C3-739423EE1414}"/>
              </a:ext>
            </a:extLst>
          </p:cNvPr>
          <p:cNvSpPr txBox="1"/>
          <p:nvPr/>
        </p:nvSpPr>
        <p:spPr>
          <a:xfrm>
            <a:off x="3861274" y="3551800"/>
            <a:ext cx="186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independent companies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61A38-DD36-4F91-9C5A-59610E970E76}"/>
              </a:ext>
            </a:extLst>
          </p:cNvPr>
          <p:cNvSpPr txBox="1"/>
          <p:nvPr/>
        </p:nvSpPr>
        <p:spPr>
          <a:xfrm>
            <a:off x="3451703" y="4527343"/>
            <a:ext cx="18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company</a:t>
            </a:r>
          </a:p>
        </p:txBody>
      </p:sp>
    </p:spTree>
    <p:extLst>
      <p:ext uri="{BB962C8B-B14F-4D97-AF65-F5344CB8AC3E}">
        <p14:creationId xmlns:p14="http://schemas.microsoft.com/office/powerpoint/2010/main" val="12412361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2AB-436D-448D-8C09-AC861B86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190"/>
            <a:ext cx="10374284" cy="36205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Interesting findings per section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CD68-386F-4992-9437-3FDAEB7E5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1A3D0-94F4-433B-807F-7B6F6CFF0DB7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D46DE-4A59-415B-A0BF-3827E9C10A75}"/>
              </a:ext>
            </a:extLst>
          </p:cNvPr>
          <p:cNvSpPr/>
          <p:nvPr/>
        </p:nvSpPr>
        <p:spPr>
          <a:xfrm>
            <a:off x="-8313" y="6691745"/>
            <a:ext cx="12269586" cy="232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B0035-6EF5-4CB4-B33B-808623D9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480" y="24939"/>
            <a:ext cx="1801798" cy="110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4B3744D-9AD6-4B51-BDB5-8EA80AC5EF2C}"/>
              </a:ext>
            </a:extLst>
          </p:cNvPr>
          <p:cNvSpPr txBox="1">
            <a:spLocks/>
          </p:cNvSpPr>
          <p:nvPr/>
        </p:nvSpPr>
        <p:spPr>
          <a:xfrm>
            <a:off x="51722" y="923137"/>
            <a:ext cx="12686104" cy="399995"/>
          </a:xfrm>
          <a:prstGeom prst="rect">
            <a:avLst/>
          </a:prstGeom>
        </p:spPr>
        <p:txBody>
          <a:bodyPr vert="horz" lIns="36000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33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dirty="0">
                <a:solidFill>
                  <a:schemeClr val="tx1"/>
                </a:solidFill>
              </a:rPr>
              <a:t>Section 1: How has your perception of RSD value changed over the last 5 years? (Choose one)</a:t>
            </a:r>
          </a:p>
        </p:txBody>
      </p:sp>
      <p:pic>
        <p:nvPicPr>
          <p:cNvPr id="9" name="Picture 8" descr="chart1506741460.png">
            <a:extLst>
              <a:ext uri="{FF2B5EF4-FFF2-40B4-BE49-F238E27FC236}">
                <a16:creationId xmlns:a16="http://schemas.microsoft.com/office/drawing/2014/main" id="{E9032B7E-C3B6-49FA-B2B3-0E4C45CB4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43" y="1730442"/>
            <a:ext cx="8306377" cy="489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00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2AB-436D-448D-8C09-AC861B86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190"/>
            <a:ext cx="10374284" cy="36205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Interesting findings per section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CD68-386F-4992-9437-3FDAEB7E5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1A3D0-94F4-433B-807F-7B6F6CFF0DB7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D46DE-4A59-415B-A0BF-3827E9C10A75}"/>
              </a:ext>
            </a:extLst>
          </p:cNvPr>
          <p:cNvSpPr/>
          <p:nvPr/>
        </p:nvSpPr>
        <p:spPr>
          <a:xfrm>
            <a:off x="-8313" y="6691745"/>
            <a:ext cx="12269586" cy="232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B0035-6EF5-4CB4-B33B-808623D9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480" y="24939"/>
            <a:ext cx="1801798" cy="110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4B3744D-9AD6-4B51-BDB5-8EA80AC5EF2C}"/>
              </a:ext>
            </a:extLst>
          </p:cNvPr>
          <p:cNvSpPr txBox="1">
            <a:spLocks/>
          </p:cNvSpPr>
          <p:nvPr/>
        </p:nvSpPr>
        <p:spPr>
          <a:xfrm>
            <a:off x="51722" y="923137"/>
            <a:ext cx="12686104" cy="399995"/>
          </a:xfrm>
          <a:prstGeom prst="rect">
            <a:avLst/>
          </a:prstGeom>
        </p:spPr>
        <p:txBody>
          <a:bodyPr vert="horz" lIns="36000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33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</a:rPr>
              <a:t>Section 2:  Do you use remote  sensing on all your sites. If yes/no why or why not?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E2B318-959C-4FD9-8179-7C8B97DAE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90892"/>
              </p:ext>
            </p:extLst>
          </p:nvPr>
        </p:nvGraphicFramePr>
        <p:xfrm>
          <a:off x="935666" y="1780024"/>
          <a:ext cx="10185992" cy="41105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0384">
                  <a:extLst>
                    <a:ext uri="{9D8B030D-6E8A-4147-A177-3AD203B41FA5}">
                      <a16:colId xmlns:a16="http://schemas.microsoft.com/office/drawing/2014/main" val="2549632142"/>
                    </a:ext>
                  </a:extLst>
                </a:gridCol>
                <a:gridCol w="3769509">
                  <a:extLst>
                    <a:ext uri="{9D8B030D-6E8A-4147-A177-3AD203B41FA5}">
                      <a16:colId xmlns:a16="http://schemas.microsoft.com/office/drawing/2014/main" val="1367106900"/>
                    </a:ext>
                  </a:extLst>
                </a:gridCol>
                <a:gridCol w="4376099">
                  <a:extLst>
                    <a:ext uri="{9D8B030D-6E8A-4147-A177-3AD203B41FA5}">
                      <a16:colId xmlns:a16="http://schemas.microsoft.com/office/drawing/2014/main" val="1148603044"/>
                    </a:ext>
                  </a:extLst>
                </a:gridCol>
              </a:tblGrid>
              <a:tr h="10276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Answers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341464"/>
                  </a:ext>
                </a:extLst>
              </a:tr>
              <a:tr h="10276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cost efficient way to de-risk a wind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590965"/>
                  </a:ext>
                </a:extLst>
              </a:tr>
              <a:tr h="10276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Why not: Terrain complexity/low hub 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809940"/>
                  </a:ext>
                </a:extLst>
              </a:tr>
              <a:tr h="10276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 Expensive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7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8979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</TotalTime>
  <Words>904</Words>
  <Application>Microsoft Office PowerPoint</Application>
  <PresentationFormat>Widescreen</PresentationFormat>
  <Paragraphs>192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CFARS Survey Committee  </vt:lpstr>
      <vt:lpstr>CFARS Survey Objectives </vt:lpstr>
      <vt:lpstr>CFARS Survey Roadmap </vt:lpstr>
      <vt:lpstr>CFARS Survey Methodology </vt:lpstr>
      <vt:lpstr>Survey Structure </vt:lpstr>
      <vt:lpstr>Participant List</vt:lpstr>
      <vt:lpstr>Interesting findings per section</vt:lpstr>
      <vt:lpstr>Interesting findings per section</vt:lpstr>
      <vt:lpstr>Interesting findings per section</vt:lpstr>
      <vt:lpstr>Interesting findings per section</vt:lpstr>
      <vt:lpstr>Interesting findings per section</vt:lpstr>
      <vt:lpstr>Interesting findings per section</vt:lpstr>
      <vt:lpstr>Interesting findings per section</vt:lpstr>
      <vt:lpstr>Interesting findings per section</vt:lpstr>
      <vt:lpstr>Interesting findings per section</vt:lpstr>
      <vt:lpstr>Interesting findings per section</vt:lpstr>
      <vt:lpstr>Section 9: How much confidence do you have that an OEM would only use RSD data for a site suitability report?</vt:lpstr>
      <vt:lpstr>Section 9: How much confidence do you have that a consultant would only use RSD data for a production estimate?</vt:lpstr>
      <vt:lpstr>Section 9: How confident are you in using RSD shear/TI  information above mast level to support site suitability assessment?</vt:lpstr>
      <vt:lpstr>Section 13: How did you perceive the uncertainty in RSD measurement in 2013 vs 2019?</vt:lpstr>
      <vt:lpstr>CFARS Early findings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Pontbriand</dc:creator>
  <cp:lastModifiedBy>Philippe Pontbriand</cp:lastModifiedBy>
  <cp:revision>35</cp:revision>
  <dcterms:created xsi:type="dcterms:W3CDTF">2019-06-25T09:26:33Z</dcterms:created>
  <dcterms:modified xsi:type="dcterms:W3CDTF">2019-06-26T05:03:39Z</dcterms:modified>
</cp:coreProperties>
</file>