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6:13:28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1618 1 24575,'-54'-1'0,"-1"4"0,-107 17 0,56 5 0,1 5 0,2 4 0,1 5 0,2 5 0,2 3 0,-118 78 0,112-48 0,69-49 0,-63 39 0,42-36 0,11-8 0,2 3 0,-44 33 0,83-55 0,0 0 0,0 0 0,0 0 0,1 1 0,0-1 0,-1 1 0,1 0 0,1 0 0,-1 0 0,1 1 0,0-1 0,0 1 0,1-1 0,-2 11 0,0 6 0,1 0 0,3 35 0,-1-23 0,0 34 0,2 0 0,3-1 0,4 1 0,2-2 0,22 73 0,1-36 0,6-2 0,87 162 0,-80-174 0,-5 2 0,-3 1 0,-5 2 0,25 107 0,-52-171 0,2 0 0,22 51 0,-26-71 0,1 0 0,0 0 0,0-1 0,0 0 0,1 0 0,1 0 0,0-1 0,0 0 0,0-1 0,1 0 0,13 8 0,117 57 0,-85-46 0,79 51 0,32 48 0,-31-23 0,-121-94 0,-1 0 0,1-1 0,0-1 0,1 0 0,0-1 0,0 0 0,0-1 0,0-1 0,23 3 0,10-2 0,76-4 0,-65-1 0,152-7-125,216-36 0,203-64-1196,-476 80 1188,1538-275-2094,-1155 194 1502,-219 42 529,-249 55 990,120-5 1,60 17 1793,-95 2-1913,283-24-675,-133 3 0,-242 16 0,508-5 0,-448 18 0,-2 6 0,146 38 0,-129-23 0,167 15 0,472-36 0,-702-11 0,-59 0 0,0 0 0,0-1 0,0-1 0,0 0 0,-1-1 0,1-1 0,-1 0 0,13-7 0,14-9 0,43-32 0,-28 17 0,283-205 0,-17-26 0,-220 181 0,-32 28 0,166-146 0,-231 201 0,0-1 0,-1 1 0,1-1 0,-1 0 0,1 0 0,-1-1 0,-1 1 0,1-1 0,-1 1 0,1-1 0,-1 0 0,-1 0 0,3-10 0,-3 9 0,-1 0 0,0 0 0,-1 0 0,1 0 0,-1 0 0,0 0 0,-1 0 0,0 0 0,0 0 0,0 0 0,-5-8 0,-4-9 0,-2 0 0,-1 1 0,-1 1 0,-19-22 0,-77-72 0,78 82 0,-2-2 0,-451-442 0,361 360 0,-5 6 0,-244-159 0,357 259 0,0 1 0,-1 0 0,0 1 0,-1 1 0,0 1 0,0 1 0,0 0 0,-1 2 0,-39-5 0,-342 14 0,335-2 0,-152 9 0,-212 5 0,-696-17 0,491-1 0,303 15 0,14 0 0,-36 21 0,120-6 0,-291-5 0,-1-26 0,237-1 0,-523 1 0,777 0 0,-1-2 0,1-1 0,1-2 0,-56-18 0,-54-11 0,46 22 0,-112-1 0,-102 14 0,-12 0 0,188-12 0,-23-1 0,121 14-1365,-3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FF973-49C7-87EE-4CB0-DBA94A3B5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66BAC7-929B-C885-3977-36F544ABA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E8C170-A8D2-E316-4FD0-1D40D060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68DE-282E-4142-BF37-794813077585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006BB1-9BFA-8545-E9B3-2BB91AF2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21E7F4-EBD4-431E-FAF8-CDE3B71E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67C6-0471-477D-9514-32AC791034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10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D260B-D096-FD1C-77AF-565F1605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E65AA1-A845-9E6B-96B2-26D27E197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E2DB93-4A75-6DBE-2A1E-C8540121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68DE-282E-4142-BF37-794813077585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0DDA7B-5D61-367E-1C6C-0C645EF7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0CD086-6C3A-31D1-8D42-40333F55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67C6-0471-477D-9514-32AC791034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84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52B67A-4A55-DD64-87C6-5541D2A1B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6126C8-3F09-D85C-06B9-9E6E1642C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234F68-BF02-68C4-26C2-60C1C34D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68DE-282E-4142-BF37-794813077585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8E376E-4040-38CF-D9E0-43C42A76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B8ECC6-56BA-FEF1-42C6-8F77CBC9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67C6-0471-477D-9514-32AC791034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56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15AE3-6309-C065-7C10-E730AE8D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CD3595-A251-31CB-57BA-46340A08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8D0EEB-7614-021D-98F0-C9EA0A9E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68DE-282E-4142-BF37-794813077585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4BB8FE-16A8-7B8E-79E1-1D0400A1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F53551-B68A-9395-D6D9-D9970710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67C6-0471-477D-9514-32AC791034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79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2F70C-DE8F-D7B0-FCB8-97DBE4D7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CCAE5F-3435-6939-3530-B6CEA443E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6C3B52-16AF-A87D-5863-F973A2BB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68DE-282E-4142-BF37-794813077585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691A89-5CE2-B3A7-5273-3D2037A7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66A4B9-DA29-4829-CD2F-D7ABFB88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67C6-0471-477D-9514-32AC791034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83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E33E3-A2F0-4BCB-6340-4F9E7B8A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FA3F68-0C6B-A637-4050-4DCBBE3A8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AC5B14-EFEE-54D6-5AD6-D6B08D639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F16933-94D1-D120-701B-036EAFF4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68DE-282E-4142-BF37-794813077585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509A99-650D-B072-28E5-6E607FC5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268585-7418-34FD-7FC4-928F505F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67C6-0471-477D-9514-32AC791034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665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EDEBA-D713-CF20-D0CB-25B22E3E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35571D-9A65-471B-9C8C-43F5B1B13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09A08B-23B7-6DF7-40C2-AED2A68C4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DFBFB8-B948-6273-916E-2ACB6FAA9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E4BC2B9-ACF0-B6A4-6D4F-082BF7DAD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CCF2DE-9670-4093-DB0B-8839A5B4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68DE-282E-4142-BF37-794813077585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D54EA0-7F0A-E6D9-808C-6F373285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B4B287-A282-2E0F-6FE4-2576D010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67C6-0471-477D-9514-32AC791034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3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A361A-C662-1FDB-312F-A7D8B376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1C5C99-16F9-31B0-D7EC-E6B2F672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68DE-282E-4142-BF37-794813077585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72F89-C456-AE9D-3BB8-80E0CDFC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9D75DE-85F9-2954-9FBC-CF278811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67C6-0471-477D-9514-32AC791034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3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5BA0A4-FD0B-12BD-378B-7E316EC3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68DE-282E-4142-BF37-794813077585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FA6AA3-7803-2BB6-CAC0-EB183B4F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0C5013-CC73-D8AF-9F26-0B8D1AAE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67C6-0471-477D-9514-32AC791034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9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58881-E87C-B74A-C1C4-E080B96C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3AC888-B9D9-08CC-9FD4-08411400B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C0E6C6-6224-9B45-7920-0E987F27E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0BD6D3-D07C-13B3-E52B-C70B2C0A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68DE-282E-4142-BF37-794813077585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937F87-11FF-AB76-9D55-E01A67FD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422FD-3A6A-2F04-CEB3-F039E854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67C6-0471-477D-9514-32AC791034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110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D4521-4DF8-901B-3819-CBCC3381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FB6FEC-7D08-BFB6-A84D-03A3CF95F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354610-AF85-7C9E-B6C4-0B28F4662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E14952-7559-D626-B7E8-8AF191DB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68DE-282E-4142-BF37-794813077585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962E29-AB7E-5A74-2E30-E815B0A8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4D40EE-912D-328E-DE42-76150555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67C6-0471-477D-9514-32AC791034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773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610FA7-FC52-434D-13B4-3F7EA1DC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401CCA-4DA3-B6C8-8213-D8C721C0E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9EDEC2-A03D-F6E9-B39B-BE5B9A9AE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968DE-282E-4142-BF37-794813077585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30FE27-623B-E277-F71A-3777CFBA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8BAF3-4170-B689-07B1-C3FCD6C4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B67C6-0471-477D-9514-32AC791034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30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61AA0A1-732F-401D-8D9F-D705F2BFF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572"/>
            <a:ext cx="12192000" cy="592485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BB12B79-910D-CBFB-15E6-6454D3276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808" y="1742840"/>
            <a:ext cx="7401958" cy="16861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707BB7B2-2381-4F47-1D46-80C41F514BFD}"/>
                  </a:ext>
                </a:extLst>
              </p14:cNvPr>
              <p14:cNvContentPartPr/>
              <p14:nvPr/>
            </p14:nvContentPartPr>
            <p14:xfrm>
              <a:off x="8099172" y="2477303"/>
              <a:ext cx="3902760" cy="112428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707BB7B2-2381-4F47-1D46-80C41F514B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1172" y="2459303"/>
                <a:ext cx="3938400" cy="11599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E9031124-88E4-751F-6A9A-ED8ACD3FF6D4}"/>
              </a:ext>
            </a:extLst>
          </p:cNvPr>
          <p:cNvSpPr txBox="1"/>
          <p:nvPr/>
        </p:nvSpPr>
        <p:spPr>
          <a:xfrm>
            <a:off x="3578942" y="3952568"/>
            <a:ext cx="6647409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Me gustaría saber lo que es cada variable… Aunque ya veo que sale después en la explicación…</a:t>
            </a:r>
          </a:p>
          <a:p>
            <a:endParaRPr lang="es-ES" dirty="0"/>
          </a:p>
          <a:p>
            <a:r>
              <a:rPr lang="es-ES" dirty="0"/>
              <a:t>Sin embargo, es un poco confuso el orden de aparición y no es fácil de rellenar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FA7AA8A-4D72-B525-C30B-52FE5F2217AF}"/>
              </a:ext>
            </a:extLst>
          </p:cNvPr>
          <p:cNvCxnSpPr/>
          <p:nvPr/>
        </p:nvCxnSpPr>
        <p:spPr>
          <a:xfrm flipH="1" flipV="1">
            <a:off x="858416" y="3601583"/>
            <a:ext cx="2528596" cy="4852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2D04CAE-709B-ADCD-265F-1C62E8F68D45}"/>
              </a:ext>
            </a:extLst>
          </p:cNvPr>
          <p:cNvCxnSpPr>
            <a:cxnSpLocks/>
          </p:cNvCxnSpPr>
          <p:nvPr/>
        </p:nvCxnSpPr>
        <p:spPr>
          <a:xfrm flipH="1">
            <a:off x="666486" y="4239208"/>
            <a:ext cx="2872926" cy="2861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0D6EAD3-142A-0252-D682-76650A96B777}"/>
              </a:ext>
            </a:extLst>
          </p:cNvPr>
          <p:cNvCxnSpPr>
            <a:cxnSpLocks/>
          </p:cNvCxnSpPr>
          <p:nvPr/>
        </p:nvCxnSpPr>
        <p:spPr>
          <a:xfrm flipH="1">
            <a:off x="503853" y="4372946"/>
            <a:ext cx="2996029" cy="9423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407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590339-FB07-B6B6-FEF0-630698939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6411" y="385408"/>
            <a:ext cx="6125034" cy="484829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0DF00FE-1686-AA9B-77CB-3A5DE2AFDE6B}"/>
              </a:ext>
            </a:extLst>
          </p:cNvPr>
          <p:cNvSpPr txBox="1"/>
          <p:nvPr/>
        </p:nvSpPr>
        <p:spPr>
          <a:xfrm>
            <a:off x="317829" y="4913873"/>
            <a:ext cx="2959199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Yo aquí pondría “20” (en este caso), porque ya has sustituyes el valor de z para operar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8B501F4-CB72-0E69-6AA5-BA052775EABE}"/>
              </a:ext>
            </a:extLst>
          </p:cNvPr>
          <p:cNvCxnSpPr>
            <a:cxnSpLocks/>
          </p:cNvCxnSpPr>
          <p:nvPr/>
        </p:nvCxnSpPr>
        <p:spPr>
          <a:xfrm flipV="1">
            <a:off x="3277028" y="2174033"/>
            <a:ext cx="2782347" cy="27398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2BE0A2C-C1B8-6EE4-AC12-AFA75EF6E91E}"/>
              </a:ext>
            </a:extLst>
          </p:cNvPr>
          <p:cNvCxnSpPr>
            <a:cxnSpLocks/>
          </p:cNvCxnSpPr>
          <p:nvPr/>
        </p:nvCxnSpPr>
        <p:spPr>
          <a:xfrm flipV="1">
            <a:off x="3277028" y="2809553"/>
            <a:ext cx="3329045" cy="21043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E93FBE-3D95-20A2-E702-EA34A8F1471F}"/>
              </a:ext>
            </a:extLst>
          </p:cNvPr>
          <p:cNvSpPr txBox="1"/>
          <p:nvPr/>
        </p:nvSpPr>
        <p:spPr>
          <a:xfrm>
            <a:off x="6917682" y="5427057"/>
            <a:ext cx="2959199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Es mejor dividirlo entre 100 y, sobre todo, poner las unidades: [kN/m</a:t>
            </a:r>
            <a:r>
              <a:rPr lang="es-ES" baseline="30000" dirty="0"/>
              <a:t>2</a:t>
            </a:r>
            <a:r>
              <a:rPr lang="es-ES" dirty="0"/>
              <a:t>]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70E00D-6A81-5F86-9665-447F8E590A58}"/>
              </a:ext>
            </a:extLst>
          </p:cNvPr>
          <p:cNvCxnSpPr>
            <a:cxnSpLocks/>
          </p:cNvCxnSpPr>
          <p:nvPr/>
        </p:nvCxnSpPr>
        <p:spPr>
          <a:xfrm flipV="1">
            <a:off x="6858043" y="5075853"/>
            <a:ext cx="0" cy="900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6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E878C67-4903-517F-B22F-1EAF48737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978" y="0"/>
            <a:ext cx="8762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7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9DE0B949-2F43-7319-FD3F-2CE5C0F2D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558" y="1183259"/>
            <a:ext cx="5225806" cy="417424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4CA2510-84D5-48BB-E754-69881BC8A6FE}"/>
              </a:ext>
            </a:extLst>
          </p:cNvPr>
          <p:cNvSpPr txBox="1"/>
          <p:nvPr/>
        </p:nvSpPr>
        <p:spPr>
          <a:xfrm>
            <a:off x="330270" y="4083451"/>
            <a:ext cx="80806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z [m]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3D64723-603A-5CC1-C8B3-938FD2DA4BA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138336" y="3270381"/>
            <a:ext cx="1906222" cy="813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F851759C-DDCF-3867-11EE-68B240D603D5}"/>
              </a:ext>
            </a:extLst>
          </p:cNvPr>
          <p:cNvSpPr txBox="1"/>
          <p:nvPr/>
        </p:nvSpPr>
        <p:spPr>
          <a:xfrm>
            <a:off x="7462298" y="5650137"/>
            <a:ext cx="109387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q_p</a:t>
            </a:r>
            <a:r>
              <a:rPr lang="es-ES" dirty="0"/>
              <a:t> [kN/m2]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F46C6C1-28A6-7800-7CEB-D54C9214FE05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096000" y="5265853"/>
            <a:ext cx="1366298" cy="7074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DC764E3-7E9D-018E-3DC7-D9D9D9FA0B56}"/>
              </a:ext>
            </a:extLst>
          </p:cNvPr>
          <p:cNvSpPr txBox="1"/>
          <p:nvPr/>
        </p:nvSpPr>
        <p:spPr>
          <a:xfrm>
            <a:off x="8870891" y="2448689"/>
            <a:ext cx="3025640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Un gráfico interactivo sería la clave.</a:t>
            </a:r>
          </a:p>
          <a:p>
            <a:endParaRPr lang="es-ES" dirty="0"/>
          </a:p>
          <a:p>
            <a:r>
              <a:rPr lang="es-ES" dirty="0"/>
              <a:t>Si no, con una cuadrícula debajo e indicando valores en la gráfica, cada 10 m en cota o similar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7DFA86B-BB91-0BF9-3282-0480CE4E688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563683" y="2633355"/>
            <a:ext cx="1307208" cy="8309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08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BDC764E3-7E9D-018E-3DC7-D9D9D9FA0B56}"/>
              </a:ext>
            </a:extLst>
          </p:cNvPr>
          <p:cNvSpPr txBox="1"/>
          <p:nvPr/>
        </p:nvSpPr>
        <p:spPr>
          <a:xfrm>
            <a:off x="706605" y="731857"/>
            <a:ext cx="8754635" cy="56323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Para que esta herramienta sea realmente útil, tiene que ser capaz de exportar un fichero .</a:t>
            </a:r>
            <a:r>
              <a:rPr lang="es-ES" dirty="0" err="1"/>
              <a:t>dat</a:t>
            </a:r>
            <a:r>
              <a:rPr lang="es-ES" dirty="0"/>
              <a:t> para </a:t>
            </a:r>
            <a:r>
              <a:rPr lang="es-ES" dirty="0" err="1"/>
              <a:t>SOFiSTiK</a:t>
            </a:r>
            <a:r>
              <a:rPr lang="es-ES" dirty="0"/>
              <a:t> (básicamente es exportar la gráfica como dos vectores):</a:t>
            </a:r>
          </a:p>
          <a:p>
            <a:endParaRPr lang="es-ES" dirty="0"/>
          </a:p>
          <a:p>
            <a:r>
              <a:rPr lang="es-ES" dirty="0">
                <a:solidFill>
                  <a:srgbClr val="0070C0"/>
                </a:solidFill>
              </a:rPr>
              <a:t>$ Presión de viento correspondiente a la velocidad de pico</a:t>
            </a: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DEL#Z_W                    ;      DEL#QP_W</a:t>
            </a: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LET#Z_W(0) 0.0             ;      LET#QP_W(0) 0.8</a:t>
            </a: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LET#Z_W(1) 0.5             ;      LET#QP_W(1) 0.85</a:t>
            </a: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LET#Z_W(2) 1.0    	     ;      LET#QP_W(2) 0.9</a:t>
            </a: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LET#Z_W(3) 1.5             ;      LET#QP_W(3) 1.0</a:t>
            </a: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…                                 …</a:t>
            </a: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LET#Z_W(lo que sea) 200    ;      LET#QP_W(lo que sea) 2.7</a:t>
            </a:r>
          </a:p>
          <a:p>
            <a:endParaRPr lang="es-E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DEL#QW_TAB  $ Tabla de interpolación de viento</a:t>
            </a: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STO#QW_TAB 'TAB(Z_W,QP_W)’.</a:t>
            </a:r>
          </a:p>
          <a:p>
            <a:endParaRPr lang="es-E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$ Ejemplo de uso: queremos obtener la presión a la cota 12.3:</a:t>
            </a: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LET#QW_COTA #QW_TAB(12.3)</a:t>
            </a:r>
          </a:p>
          <a:p>
            <a:endParaRPr lang="es-ES" dirty="0">
              <a:solidFill>
                <a:srgbClr val="0070C0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398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61AA0A1-732F-401D-8D9F-D705F2BFF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669" y="452475"/>
            <a:ext cx="5421086" cy="143974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9031124-88E4-751F-6A9A-ED8ACD3FF6D4}"/>
              </a:ext>
            </a:extLst>
          </p:cNvPr>
          <p:cNvSpPr txBox="1"/>
          <p:nvPr/>
        </p:nvSpPr>
        <p:spPr>
          <a:xfrm>
            <a:off x="4323861" y="2926197"/>
            <a:ext cx="6829755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Esto no debería ser fácilmente modificable. Debería ser 0.05</a:t>
            </a:r>
          </a:p>
          <a:p>
            <a:r>
              <a:rPr lang="es-ES" dirty="0"/>
              <a:t>Lo mismo con </a:t>
            </a:r>
            <a:r>
              <a:rPr lang="es-ES" dirty="0" err="1"/>
              <a:t>z_max</a:t>
            </a:r>
            <a:r>
              <a:rPr lang="es-ES" dirty="0"/>
              <a:t>, que debería ser 200 m y difícilmente modificable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FA7AA8A-4D72-B525-C30B-52FE5F2217AF}"/>
              </a:ext>
            </a:extLst>
          </p:cNvPr>
          <p:cNvCxnSpPr>
            <a:cxnSpLocks/>
          </p:cNvCxnSpPr>
          <p:nvPr/>
        </p:nvCxnSpPr>
        <p:spPr>
          <a:xfrm flipH="1" flipV="1">
            <a:off x="1611762" y="1428187"/>
            <a:ext cx="2590123" cy="1574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70812B21-C104-A9A6-DF9C-926A54CEB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16" y="4184621"/>
            <a:ext cx="3467584" cy="78115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8A42149-5E21-2B0B-7143-74FE5FEC73CA}"/>
              </a:ext>
            </a:extLst>
          </p:cNvPr>
          <p:cNvSpPr txBox="1"/>
          <p:nvPr/>
        </p:nvSpPr>
        <p:spPr>
          <a:xfrm>
            <a:off x="4009731" y="4252034"/>
            <a:ext cx="246682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Esto no es “Base </a:t>
            </a:r>
            <a:r>
              <a:rPr lang="es-ES" dirty="0" err="1"/>
              <a:t>height</a:t>
            </a:r>
            <a:r>
              <a:rPr lang="es-ES" dirty="0"/>
              <a:t>”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EB4BE9F-3E4B-FACC-F582-0B107225A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731" y="4645612"/>
            <a:ext cx="3877216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8FF4EA-1DB6-B4CE-55D6-6F60B0BE4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331"/>
            <a:ext cx="12192000" cy="528533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4E61E43-6A49-F1E7-D099-F4950CE40C1F}"/>
              </a:ext>
            </a:extLst>
          </p:cNvPr>
          <p:cNvSpPr/>
          <p:nvPr/>
        </p:nvSpPr>
        <p:spPr>
          <a:xfrm>
            <a:off x="559837" y="1576873"/>
            <a:ext cx="923730" cy="3946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19E334-B91F-90B0-FA70-82DF7E27F189}"/>
              </a:ext>
            </a:extLst>
          </p:cNvPr>
          <p:cNvSpPr txBox="1"/>
          <p:nvPr/>
        </p:nvSpPr>
        <p:spPr>
          <a:xfrm>
            <a:off x="4211889" y="5725385"/>
            <a:ext cx="7971093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Estas deberían ser las variables. Aquí está el ejemplo de cómo se rellena fácilmente:</a:t>
            </a:r>
          </a:p>
          <a:p>
            <a:endParaRPr lang="es-ES" dirty="0"/>
          </a:p>
          <a:p>
            <a:r>
              <a:rPr lang="es-ES" dirty="0"/>
              <a:t>https://eurocodeapplied.com/design/en1991/wind-peak-velocity-pressure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0835086-1FAA-27C0-FBD2-FB6A8B69F135}"/>
              </a:ext>
            </a:extLst>
          </p:cNvPr>
          <p:cNvCxnSpPr>
            <a:cxnSpLocks/>
          </p:cNvCxnSpPr>
          <p:nvPr/>
        </p:nvCxnSpPr>
        <p:spPr>
          <a:xfrm flipH="1" flipV="1">
            <a:off x="1509121" y="4469970"/>
            <a:ext cx="2590123" cy="1574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6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A62A6C6-1C03-4861-F944-6651D9A92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05" y="412241"/>
            <a:ext cx="6340389" cy="5753599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1773393-32E5-7923-A2CD-ABC506D659C2}"/>
              </a:ext>
            </a:extLst>
          </p:cNvPr>
          <p:cNvCxnSpPr>
            <a:cxnSpLocks/>
          </p:cNvCxnSpPr>
          <p:nvPr/>
        </p:nvCxnSpPr>
        <p:spPr>
          <a:xfrm flipH="1" flipV="1">
            <a:off x="4525347" y="1138335"/>
            <a:ext cx="951722" cy="4758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71852874-11FC-ABA2-767B-F8994B1E7550}"/>
              </a:ext>
            </a:extLst>
          </p:cNvPr>
          <p:cNvSpPr txBox="1"/>
          <p:nvPr/>
        </p:nvSpPr>
        <p:spPr>
          <a:xfrm>
            <a:off x="4911690" y="6253709"/>
            <a:ext cx="298780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/>
              <a:t>Vb</a:t>
            </a:r>
            <a:r>
              <a:rPr lang="es-ES" dirty="0"/>
              <a:t> = vb0*</a:t>
            </a:r>
            <a:r>
              <a:rPr lang="es-ES" dirty="0" err="1"/>
              <a:t>cdir</a:t>
            </a:r>
            <a:r>
              <a:rPr lang="es-ES" dirty="0"/>
              <a:t>*</a:t>
            </a:r>
            <a:r>
              <a:rPr lang="es-ES" dirty="0" err="1"/>
              <a:t>cseason</a:t>
            </a:r>
            <a:r>
              <a:rPr lang="es-ES" dirty="0"/>
              <a:t>*</a:t>
            </a:r>
            <a:r>
              <a:rPr lang="es-ES" dirty="0" err="1"/>
              <a:t>cprob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829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2D7EF700-F321-04BA-AFB2-C75CECCEE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00" y="4332010"/>
            <a:ext cx="9373908" cy="174331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5590339-FB07-B6B6-FEF0-630698939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00" y="808653"/>
            <a:ext cx="9964541" cy="319132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1773393-32E5-7923-A2CD-ABC506D659C2}"/>
              </a:ext>
            </a:extLst>
          </p:cNvPr>
          <p:cNvCxnSpPr>
            <a:cxnSpLocks/>
          </p:cNvCxnSpPr>
          <p:nvPr/>
        </p:nvCxnSpPr>
        <p:spPr>
          <a:xfrm flipH="1" flipV="1">
            <a:off x="2379306" y="3522179"/>
            <a:ext cx="3480318" cy="28851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71852874-11FC-ABA2-767B-F8994B1E7550}"/>
              </a:ext>
            </a:extLst>
          </p:cNvPr>
          <p:cNvSpPr txBox="1"/>
          <p:nvPr/>
        </p:nvSpPr>
        <p:spPr>
          <a:xfrm>
            <a:off x="5613918" y="6294803"/>
            <a:ext cx="233826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Todo puntos decimales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6F271EC-BE27-DA40-5BB5-DF18B34B9B93}"/>
              </a:ext>
            </a:extLst>
          </p:cNvPr>
          <p:cNvCxnSpPr>
            <a:cxnSpLocks/>
          </p:cNvCxnSpPr>
          <p:nvPr/>
        </p:nvCxnSpPr>
        <p:spPr>
          <a:xfrm flipV="1">
            <a:off x="5980922" y="3187205"/>
            <a:ext cx="3359021" cy="30665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0BB0B69-751D-AD55-F2C8-4DC5254C4B9D}"/>
              </a:ext>
            </a:extLst>
          </p:cNvPr>
          <p:cNvCxnSpPr>
            <a:cxnSpLocks/>
          </p:cNvCxnSpPr>
          <p:nvPr/>
        </p:nvCxnSpPr>
        <p:spPr>
          <a:xfrm flipV="1">
            <a:off x="5859624" y="1474237"/>
            <a:ext cx="0" cy="47794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0FA2B56-A7F0-0E12-E430-46F6333B6F08}"/>
              </a:ext>
            </a:extLst>
          </p:cNvPr>
          <p:cNvCxnSpPr>
            <a:cxnSpLocks/>
          </p:cNvCxnSpPr>
          <p:nvPr/>
        </p:nvCxnSpPr>
        <p:spPr>
          <a:xfrm flipH="1" flipV="1">
            <a:off x="2161592" y="5915608"/>
            <a:ext cx="3380792" cy="5328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23C77478-EA90-3403-EA31-36211C970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92" y="98308"/>
            <a:ext cx="6601746" cy="657317"/>
          </a:xfrm>
          <a:prstGeom prst="rect">
            <a:avLst/>
          </a:prstGeom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7FE8894-1D0C-9FE3-C531-E78C7DEF9BEA}"/>
              </a:ext>
            </a:extLst>
          </p:cNvPr>
          <p:cNvCxnSpPr>
            <a:cxnSpLocks/>
          </p:cNvCxnSpPr>
          <p:nvPr/>
        </p:nvCxnSpPr>
        <p:spPr>
          <a:xfrm flipH="1" flipV="1">
            <a:off x="4254759" y="578390"/>
            <a:ext cx="1440025" cy="60224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77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590339-FB07-B6B6-FEF0-630698939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8195" y="808653"/>
            <a:ext cx="5501151" cy="319132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852874-11FC-ABA2-767B-F8994B1E7550}"/>
              </a:ext>
            </a:extLst>
          </p:cNvPr>
          <p:cNvSpPr txBox="1"/>
          <p:nvPr/>
        </p:nvSpPr>
        <p:spPr>
          <a:xfrm>
            <a:off x="1101601" y="5156468"/>
            <a:ext cx="2959199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Yo aquí pondría “20” ( en este caso), porque ya has sustituyes el valor de z para operar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0BB0B69-751D-AD55-F2C8-4DC5254C4B9D}"/>
              </a:ext>
            </a:extLst>
          </p:cNvPr>
          <p:cNvCxnSpPr>
            <a:cxnSpLocks/>
          </p:cNvCxnSpPr>
          <p:nvPr/>
        </p:nvCxnSpPr>
        <p:spPr>
          <a:xfrm flipV="1">
            <a:off x="5777203" y="3312367"/>
            <a:ext cx="1799254" cy="26032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A25E1CB-7CCA-8033-6897-36C117F419F9}"/>
              </a:ext>
            </a:extLst>
          </p:cNvPr>
          <p:cNvCxnSpPr>
            <a:cxnSpLocks/>
          </p:cNvCxnSpPr>
          <p:nvPr/>
        </p:nvCxnSpPr>
        <p:spPr>
          <a:xfrm flipV="1">
            <a:off x="4142792" y="3332914"/>
            <a:ext cx="2329542" cy="1844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6D46116-FBED-E313-3528-D5A9B1527786}"/>
              </a:ext>
            </a:extLst>
          </p:cNvPr>
          <p:cNvCxnSpPr>
            <a:cxnSpLocks/>
          </p:cNvCxnSpPr>
          <p:nvPr/>
        </p:nvCxnSpPr>
        <p:spPr>
          <a:xfrm flipV="1">
            <a:off x="4142792" y="2710874"/>
            <a:ext cx="2211354" cy="2445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40D58E0-11FA-2004-3BF9-8232FC06FF0B}"/>
              </a:ext>
            </a:extLst>
          </p:cNvPr>
          <p:cNvCxnSpPr>
            <a:cxnSpLocks/>
          </p:cNvCxnSpPr>
          <p:nvPr/>
        </p:nvCxnSpPr>
        <p:spPr>
          <a:xfrm flipV="1">
            <a:off x="4060800" y="2088834"/>
            <a:ext cx="2520391" cy="30676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751F627-5C69-73F0-2A9D-45161B1D4F93}"/>
              </a:ext>
            </a:extLst>
          </p:cNvPr>
          <p:cNvCxnSpPr>
            <a:cxnSpLocks/>
          </p:cNvCxnSpPr>
          <p:nvPr/>
        </p:nvCxnSpPr>
        <p:spPr>
          <a:xfrm flipV="1">
            <a:off x="4142792" y="2202024"/>
            <a:ext cx="3135086" cy="2974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FA3C731-62B1-37E1-CADA-0D712D3F64DC}"/>
              </a:ext>
            </a:extLst>
          </p:cNvPr>
          <p:cNvSpPr txBox="1"/>
          <p:nvPr/>
        </p:nvSpPr>
        <p:spPr>
          <a:xfrm>
            <a:off x="5413899" y="6049347"/>
            <a:ext cx="79095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m/s</a:t>
            </a:r>
          </a:p>
        </p:txBody>
      </p:sp>
    </p:spTree>
    <p:extLst>
      <p:ext uri="{BB962C8B-B14F-4D97-AF65-F5344CB8AC3E}">
        <p14:creationId xmlns:p14="http://schemas.microsoft.com/office/powerpoint/2010/main" val="52607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590339-FB07-B6B6-FEF0-630698939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8195" y="1016308"/>
            <a:ext cx="5501151" cy="277600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852874-11FC-ABA2-767B-F8994B1E7550}"/>
              </a:ext>
            </a:extLst>
          </p:cNvPr>
          <p:cNvSpPr txBox="1"/>
          <p:nvPr/>
        </p:nvSpPr>
        <p:spPr>
          <a:xfrm>
            <a:off x="1101601" y="5156468"/>
            <a:ext cx="2959199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Yo aquí pondría “20” ( en este caso), porque ya has sustituyes el valor de z para operar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0BB0B69-751D-AD55-F2C8-4DC5254C4B9D}"/>
              </a:ext>
            </a:extLst>
          </p:cNvPr>
          <p:cNvCxnSpPr>
            <a:cxnSpLocks/>
          </p:cNvCxnSpPr>
          <p:nvPr/>
        </p:nvCxnSpPr>
        <p:spPr>
          <a:xfrm flipH="1" flipV="1">
            <a:off x="6343849" y="2597261"/>
            <a:ext cx="1408922" cy="24367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A25E1CB-7CCA-8033-6897-36C117F419F9}"/>
              </a:ext>
            </a:extLst>
          </p:cNvPr>
          <p:cNvCxnSpPr>
            <a:cxnSpLocks/>
          </p:cNvCxnSpPr>
          <p:nvPr/>
        </p:nvCxnSpPr>
        <p:spPr>
          <a:xfrm flipV="1">
            <a:off x="4142792" y="3332914"/>
            <a:ext cx="2329542" cy="1844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6D46116-FBED-E313-3528-D5A9B1527786}"/>
              </a:ext>
            </a:extLst>
          </p:cNvPr>
          <p:cNvCxnSpPr>
            <a:cxnSpLocks/>
          </p:cNvCxnSpPr>
          <p:nvPr/>
        </p:nvCxnSpPr>
        <p:spPr>
          <a:xfrm flipV="1">
            <a:off x="4142792" y="3610947"/>
            <a:ext cx="1271107" cy="15455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40D58E0-11FA-2004-3BF9-8232FC06FF0B}"/>
              </a:ext>
            </a:extLst>
          </p:cNvPr>
          <p:cNvCxnSpPr>
            <a:cxnSpLocks/>
          </p:cNvCxnSpPr>
          <p:nvPr/>
        </p:nvCxnSpPr>
        <p:spPr>
          <a:xfrm flipV="1">
            <a:off x="4060800" y="3219061"/>
            <a:ext cx="856433" cy="19374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751F627-5C69-73F0-2A9D-45161B1D4F93}"/>
              </a:ext>
            </a:extLst>
          </p:cNvPr>
          <p:cNvCxnSpPr>
            <a:cxnSpLocks/>
          </p:cNvCxnSpPr>
          <p:nvPr/>
        </p:nvCxnSpPr>
        <p:spPr>
          <a:xfrm flipH="1" flipV="1">
            <a:off x="6343849" y="2258008"/>
            <a:ext cx="1408922" cy="27058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FA3C731-62B1-37E1-CADA-0D712D3F64DC}"/>
              </a:ext>
            </a:extLst>
          </p:cNvPr>
          <p:cNvSpPr txBox="1"/>
          <p:nvPr/>
        </p:nvSpPr>
        <p:spPr>
          <a:xfrm>
            <a:off x="7752771" y="4920850"/>
            <a:ext cx="208319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Yo aquí pondría “z”</a:t>
            </a:r>
          </a:p>
        </p:txBody>
      </p:sp>
    </p:spTree>
    <p:extLst>
      <p:ext uri="{BB962C8B-B14F-4D97-AF65-F5344CB8AC3E}">
        <p14:creationId xmlns:p14="http://schemas.microsoft.com/office/powerpoint/2010/main" val="316535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590339-FB07-B6B6-FEF0-630698939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0204" y="1569868"/>
            <a:ext cx="5501151" cy="166888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852874-11FC-ABA2-767B-F8994B1E7550}"/>
              </a:ext>
            </a:extLst>
          </p:cNvPr>
          <p:cNvSpPr txBox="1"/>
          <p:nvPr/>
        </p:nvSpPr>
        <p:spPr>
          <a:xfrm>
            <a:off x="1101601" y="5156468"/>
            <a:ext cx="2959199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Yo aquí pondría “20” ( en este caso), porque ya has sustituyes el valor de z para operar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40D58E0-11FA-2004-3BF9-8232FC06FF0B}"/>
              </a:ext>
            </a:extLst>
          </p:cNvPr>
          <p:cNvCxnSpPr>
            <a:cxnSpLocks/>
          </p:cNvCxnSpPr>
          <p:nvPr/>
        </p:nvCxnSpPr>
        <p:spPr>
          <a:xfrm flipV="1">
            <a:off x="4060800" y="3132618"/>
            <a:ext cx="1787352" cy="2023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3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590339-FB07-B6B6-FEF0-630698939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8195" y="1275964"/>
            <a:ext cx="5501151" cy="225669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852874-11FC-ABA2-767B-F8994B1E7550}"/>
              </a:ext>
            </a:extLst>
          </p:cNvPr>
          <p:cNvSpPr txBox="1"/>
          <p:nvPr/>
        </p:nvSpPr>
        <p:spPr>
          <a:xfrm>
            <a:off x="1480457" y="335902"/>
            <a:ext cx="70410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sobra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0BB0B69-751D-AD55-F2C8-4DC5254C4B9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84561" y="520568"/>
            <a:ext cx="2471414" cy="12522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20DF00FE-1686-AA9B-77CB-3A5DE2AFDE6B}"/>
              </a:ext>
            </a:extLst>
          </p:cNvPr>
          <p:cNvSpPr txBox="1"/>
          <p:nvPr/>
        </p:nvSpPr>
        <p:spPr>
          <a:xfrm>
            <a:off x="317829" y="4913873"/>
            <a:ext cx="2959199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Yo aquí pondría “20” (en este caso), porque ya has sustituyes el valor de z para operar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8B501F4-CB72-0E69-6AA5-BA052775EABE}"/>
              </a:ext>
            </a:extLst>
          </p:cNvPr>
          <p:cNvCxnSpPr>
            <a:cxnSpLocks/>
          </p:cNvCxnSpPr>
          <p:nvPr/>
        </p:nvCxnSpPr>
        <p:spPr>
          <a:xfrm flipV="1">
            <a:off x="3277028" y="2890023"/>
            <a:ext cx="1787352" cy="2023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2BE0A2C-C1B8-6EE4-AC12-AFA75EF6E91E}"/>
              </a:ext>
            </a:extLst>
          </p:cNvPr>
          <p:cNvCxnSpPr>
            <a:cxnSpLocks/>
          </p:cNvCxnSpPr>
          <p:nvPr/>
        </p:nvCxnSpPr>
        <p:spPr>
          <a:xfrm flipV="1">
            <a:off x="3277028" y="3429000"/>
            <a:ext cx="2675903" cy="14848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E93FBE-3D95-20A2-E702-EA34A8F1471F}"/>
              </a:ext>
            </a:extLst>
          </p:cNvPr>
          <p:cNvSpPr txBox="1"/>
          <p:nvPr/>
        </p:nvSpPr>
        <p:spPr>
          <a:xfrm>
            <a:off x="5872653" y="4913873"/>
            <a:ext cx="2959199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Es mejor dividirlo entre 100 y, sobre todo, poner las unidades: [kN/m</a:t>
            </a:r>
            <a:r>
              <a:rPr lang="es-ES" baseline="30000" dirty="0"/>
              <a:t>2</a:t>
            </a:r>
            <a:r>
              <a:rPr lang="es-ES" dirty="0"/>
              <a:t>]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70E00D-6A81-5F86-9665-447F8E590A58}"/>
              </a:ext>
            </a:extLst>
          </p:cNvPr>
          <p:cNvCxnSpPr>
            <a:cxnSpLocks/>
          </p:cNvCxnSpPr>
          <p:nvPr/>
        </p:nvCxnSpPr>
        <p:spPr>
          <a:xfrm flipH="1" flipV="1">
            <a:off x="6606073" y="3429000"/>
            <a:ext cx="155131" cy="14848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25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506</Words>
  <Application>Microsoft Office PowerPoint</Application>
  <PresentationFormat>Panorámica</PresentationFormat>
  <Paragraphs>43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Marinas Sanz</dc:creator>
  <cp:lastModifiedBy>Gonzalo Marinas Sanz</cp:lastModifiedBy>
  <cp:revision>2</cp:revision>
  <dcterms:created xsi:type="dcterms:W3CDTF">2023-11-30T16:12:44Z</dcterms:created>
  <dcterms:modified xsi:type="dcterms:W3CDTF">2023-11-30T17:38:38Z</dcterms:modified>
</cp:coreProperties>
</file>