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8" r:id="rId4"/>
    <p:sldId id="277" r:id="rId5"/>
    <p:sldId id="275" r:id="rId6"/>
    <p:sldId id="276" r:id="rId7"/>
    <p:sldId id="259" r:id="rId8"/>
    <p:sldId id="260" r:id="rId9"/>
    <p:sldId id="261" r:id="rId10"/>
    <p:sldId id="262" r:id="rId11"/>
    <p:sldId id="263" r:id="rId12"/>
    <p:sldId id="270" r:id="rId13"/>
    <p:sldId id="264" r:id="rId14"/>
    <p:sldId id="265" r:id="rId15"/>
    <p:sldId id="266" r:id="rId16"/>
    <p:sldId id="274" r:id="rId17"/>
    <p:sldId id="267" r:id="rId18"/>
    <p:sldId id="268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7"/>
    <p:restoredTop sz="94651"/>
  </p:normalViewPr>
  <p:slideViewPr>
    <p:cSldViewPr snapToGrid="0" snapToObjects="1">
      <p:cViewPr varScale="1">
        <p:scale>
          <a:sx n="138" d="100"/>
          <a:sy n="138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779B7-288C-A94C-8FEB-4B2686EA099A}" type="datetimeFigureOut">
              <a:rPr lang="en-US" smtClean="0"/>
              <a:t>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8ACA0-37AF-7346-B36F-AA5C8937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5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8ACA0-37AF-7346-B36F-AA5C89373C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0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5BD-5BAA-AA4F-AFB1-75DE72340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710A3-CCF2-0642-9E6D-E955A16B7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517A3-65EB-4D48-8141-12782099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87A1-6121-F040-817F-5D17D85C05FF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3AF2F-AA5E-284E-AC97-A25D97EF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25F28-2C10-2045-B8BA-B900BCAA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C25E-2D41-7D42-90DB-5C4CB916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1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387D-6F41-F047-BBB1-CE2CB001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32533-8F6F-C04E-8EAE-1A381EC8D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6C277-802A-DA4D-AAA4-B71782DE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87A1-6121-F040-817F-5D17D85C05FF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D5AE7-F30C-8647-BD27-EC225B18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2B7E7-59F0-EF4A-B94B-AB3DED36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C25E-2D41-7D42-90DB-5C4CB916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0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0B8B76-6B7E-9C47-B0CF-0B59D7C98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2CE59-F120-2648-A925-C454A6358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04DDE-CD2E-8441-8A00-A53B688A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87A1-6121-F040-817F-5D17D85C05FF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283F7-AAB7-2644-ADA5-1AAA8C44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4971C-7FEB-BE44-AC8D-F18B36C5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C25E-2D41-7D42-90DB-5C4CB916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4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4111-ED9D-A146-9B29-3B4435B2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9BDB-77FB-CF42-9987-8F0C78613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6DF6C-B945-2B4D-9778-DCF1B077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87A1-6121-F040-817F-5D17D85C05FF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8765A-73F6-9240-81A6-ECA3FCF6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1E79E-BE2C-8343-A787-127CDD79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C25E-2D41-7D42-90DB-5C4CB916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1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375B-98C3-3948-8540-DAD3C184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E031B-AA62-614C-9766-F9EF7C16F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258C7-16D9-964E-97FF-206972A0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87A1-6121-F040-817F-5D17D85C05FF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F081F-714E-5A46-916E-52AF7804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FB519-41CB-4F42-92AE-F254A29C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C25E-2D41-7D42-90DB-5C4CB916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4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671E-06F2-7944-895E-822280AF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2774F-32F7-0840-8BC6-052ED0438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6CDDB-66EE-8547-AC92-53C439569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B658C-7F19-534D-B54C-55AA278D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87A1-6121-F040-817F-5D17D85C05FF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7AFA3-D197-B647-9311-A7992F11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E7CBF-E875-964A-9228-55FC065A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C25E-2D41-7D42-90DB-5C4CB916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5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1842-1654-AE48-A210-DF899967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DA416-C201-F645-9FEA-2F15B8B5F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8B38E-DD75-7F4A-A3A8-1768696B5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9DA0D-26B1-B840-BAF5-9CAB6F85E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819A6-0474-FA4A-9FD8-C05904510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E3929-216A-E14D-83E5-D355B84C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87A1-6121-F040-817F-5D17D85C05FF}" type="datetimeFigureOut">
              <a:rPr lang="en-US" smtClean="0"/>
              <a:t>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1BFF4-3952-3540-B3CA-6681EAF5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B8F07-9093-2C43-B6F6-FC7826E4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C25E-2D41-7D42-90DB-5C4CB916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438C-24B2-224F-AD36-2ABF8E8A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D35B2-7AD5-0A47-8E26-9D69C082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87A1-6121-F040-817F-5D17D85C05FF}" type="datetimeFigureOut">
              <a:rPr lang="en-US" smtClean="0"/>
              <a:t>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F467C-8216-8B49-9EE0-A8D5EB54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AF13A-17DE-B74B-B28E-E0D6950D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C25E-2D41-7D42-90DB-5C4CB916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0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91478-4879-5447-8760-D8497FF7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87A1-6121-F040-817F-5D17D85C05FF}" type="datetimeFigureOut">
              <a:rPr lang="en-US" smtClean="0"/>
              <a:t>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73B7D-DF4A-0342-ADA4-4B6BA1C8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06793-02DA-BD49-8CE1-94702F2D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C25E-2D41-7D42-90DB-5C4CB916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0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DE9E-5A3F-4742-9BFB-321683F8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7FF27-A481-B04A-96F3-739B21D6D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0D23E-A4A0-8D4D-BEA2-3B6AA17F7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1FFC9-E6B4-554D-A124-8B3D33E9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87A1-6121-F040-817F-5D17D85C05FF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E7824-FEBF-E945-A3A4-EAB834E4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410F5-610B-5945-B45B-E0FC260E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C25E-2D41-7D42-90DB-5C4CB916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5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624D-DC89-7244-BCE4-F2242988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3A93D-31C5-4944-A342-4074DC2FD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747BE-CD6C-5045-A472-124F040BF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1994B-5D4A-084A-ACFC-3F9FE3D6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87A1-6121-F040-817F-5D17D85C05FF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C3D0C-73EC-154E-9C4E-C7FFDCDF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6A671-1069-5E43-95B3-41DB8970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C25E-2D41-7D42-90DB-5C4CB916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0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A10CA-E709-AD44-B66A-55E76FD1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51535-0CB1-1349-864D-E855D1920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18EE2-F6BC-144F-88DF-C8F7542A0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887A1-6121-F040-817F-5D17D85C05FF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EC7E1-7A92-5D44-A840-1F46B784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59D9-3B5C-3342-9381-4AACD9E0E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C25E-2D41-7D42-90DB-5C4CB916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dheer-wrf/wrf-bplume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5A1A95-0767-3745-803A-9077C5242A7F}"/>
              </a:ext>
            </a:extLst>
          </p:cNvPr>
          <p:cNvSpPr txBox="1"/>
          <p:nvPr/>
        </p:nvSpPr>
        <p:spPr>
          <a:xfrm>
            <a:off x="4040629" y="2203341"/>
            <a:ext cx="4110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WRF-</a:t>
            </a:r>
            <a:r>
              <a:rPr lang="en-US" sz="3600" dirty="0" err="1"/>
              <a:t>bPlume</a:t>
            </a:r>
            <a:r>
              <a:rPr lang="en-US" sz="3600"/>
              <a:t> tutorial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C2974-706B-5D4A-B95B-BEF9FA20A364}"/>
              </a:ext>
            </a:extLst>
          </p:cNvPr>
          <p:cNvSpPr txBox="1"/>
          <p:nvPr/>
        </p:nvSpPr>
        <p:spPr>
          <a:xfrm>
            <a:off x="4571799" y="3429000"/>
            <a:ext cx="3048399" cy="1429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/>
              <a:t>Sudheer R Bhimireddy</a:t>
            </a:r>
          </a:p>
          <a:p>
            <a:pPr algn="ctr">
              <a:lnSpc>
                <a:spcPct val="150000"/>
              </a:lnSpc>
            </a:pPr>
            <a:r>
              <a:rPr lang="en-US" sz="2000"/>
              <a:t>UTSA (2015-2020)</a:t>
            </a:r>
          </a:p>
          <a:p>
            <a:pPr algn="ctr">
              <a:lnSpc>
                <a:spcPct val="150000"/>
              </a:lnSpc>
            </a:pPr>
            <a:r>
              <a:rPr lang="en-US" sz="2000"/>
              <a:t>email: fhl598@my.utsa.edu</a:t>
            </a:r>
          </a:p>
        </p:txBody>
      </p:sp>
    </p:spTree>
    <p:extLst>
      <p:ext uri="{BB962C8B-B14F-4D97-AF65-F5344CB8AC3E}">
        <p14:creationId xmlns:p14="http://schemas.microsoft.com/office/powerpoint/2010/main" val="1894700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38E8E0-3FDF-B34C-A415-B1AB5FABF090}"/>
              </a:ext>
            </a:extLst>
          </p:cNvPr>
          <p:cNvSpPr txBox="1"/>
          <p:nvPr/>
        </p:nvSpPr>
        <p:spPr>
          <a:xfrm>
            <a:off x="4787885" y="182880"/>
            <a:ext cx="26162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Setting Simulation physics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527B35-130D-9841-8638-F25CB52CB958}"/>
              </a:ext>
            </a:extLst>
          </p:cNvPr>
          <p:cNvSpPr/>
          <p:nvPr/>
        </p:nvSpPr>
        <p:spPr>
          <a:xfrm>
            <a:off x="441960" y="2243941"/>
            <a:ext cx="6096000" cy="36625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&amp;physics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mp_physics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                          = 0,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ra_lw_physics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= 0,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ra_sw_physics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= 0,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radt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        = 0,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sf_sfclay_physics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= 1,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sf_surface_physics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= 0,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bl_pbl_physics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= 0,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bldt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        = 0,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cu_physics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  = 0,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cudt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        = 0,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isfflx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      = 2,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ideal_xland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= 1,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num_soil_layers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= 5,</a:t>
            </a:r>
            <a:endParaRPr lang="en-US" sz="160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177B0-2EE6-B741-B5AA-CA397DC1FBD9}"/>
              </a:ext>
            </a:extLst>
          </p:cNvPr>
          <p:cNvSpPr txBox="1"/>
          <p:nvPr/>
        </p:nvSpPr>
        <p:spPr>
          <a:xfrm>
            <a:off x="542924" y="997446"/>
            <a:ext cx="11106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Large-eddy simulations, no need to use PBL or </a:t>
            </a:r>
            <a:r>
              <a:rPr lang="en-US" dirty="0" err="1"/>
              <a:t>Cummulus</a:t>
            </a:r>
            <a:r>
              <a:rPr lang="en-US" dirty="0"/>
              <a:t> schemes.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mp_physics</a:t>
            </a:r>
            <a:r>
              <a:rPr lang="en-US" dirty="0"/>
              <a:t> is the key that invokes which microphysics variables are to be considered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Buoyant gas in bPlume model is part of such schemes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C9FD9-1D22-2C42-9D75-46C4E7E1063E}"/>
              </a:ext>
            </a:extLst>
          </p:cNvPr>
          <p:cNvSpPr txBox="1"/>
          <p:nvPr/>
        </p:nvSpPr>
        <p:spPr>
          <a:xfrm>
            <a:off x="7219951" y="2955250"/>
            <a:ext cx="4770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mp_physics</a:t>
            </a:r>
            <a:r>
              <a:rPr lang="en-US"/>
              <a:t> = 0 tells WRF to resolve only water vapor ratios and plume mixing ratios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1982F3-E394-B349-893C-9A5C548ADBB6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543551" y="2651762"/>
            <a:ext cx="1676400" cy="626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91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6EF180-AF7C-0140-B45F-B5B6AE88DBE1}"/>
              </a:ext>
            </a:extLst>
          </p:cNvPr>
          <p:cNvSpPr txBox="1"/>
          <p:nvPr/>
        </p:nvSpPr>
        <p:spPr>
          <a:xfrm>
            <a:off x="4682087" y="262890"/>
            <a:ext cx="28278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Setting Simulation dynamics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BB1595-2F18-4D43-9DDB-37483B52C4F0}"/>
              </a:ext>
            </a:extLst>
          </p:cNvPr>
          <p:cNvSpPr/>
          <p:nvPr/>
        </p:nvSpPr>
        <p:spPr>
          <a:xfrm>
            <a:off x="542924" y="1578352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&amp;dynamics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hybrid_opt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  = 0,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rk_ord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      = 3,</a:t>
            </a:r>
          </a:p>
          <a:p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diff_opt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                            = 2,</a:t>
            </a:r>
          </a:p>
          <a:p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km_opt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                              = 2,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damp_opt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    = 0,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zdamp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= 200.,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dampcoef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    = 0.2,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khdif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= 1.,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kvdif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= 1.,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c_s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  = 0.18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c_k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  = 0.10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mix_isotropic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= 1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smdiv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= 0.1,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emdiv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= 0.01,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epssm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= 0.1,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.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.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.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/</a:t>
            </a:r>
            <a:endParaRPr lang="en-US" sz="160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5C2C3-B6F7-4B45-AAD4-64E34AB3D77A}"/>
              </a:ext>
            </a:extLst>
          </p:cNvPr>
          <p:cNvSpPr txBox="1"/>
          <p:nvPr/>
        </p:nvSpPr>
        <p:spPr>
          <a:xfrm>
            <a:off x="542924" y="997446"/>
            <a:ext cx="1110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Dynamics module is the place where all the plume related inputs are given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3B18B-D368-BB47-AF89-7B6A27E27933}"/>
              </a:ext>
            </a:extLst>
          </p:cNvPr>
          <p:cNvSpPr txBox="1"/>
          <p:nvPr/>
        </p:nvSpPr>
        <p:spPr>
          <a:xfrm>
            <a:off x="7421881" y="2920960"/>
            <a:ext cx="477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Tells which sub-grid scale model is to be used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63D7B5-2D0C-FB42-AD1E-FBC6855F36DA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749290" y="2743200"/>
            <a:ext cx="1672591" cy="362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47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6EF180-AF7C-0140-B45F-B5B6AE88DBE1}"/>
              </a:ext>
            </a:extLst>
          </p:cNvPr>
          <p:cNvSpPr txBox="1"/>
          <p:nvPr/>
        </p:nvSpPr>
        <p:spPr>
          <a:xfrm>
            <a:off x="4682087" y="262890"/>
            <a:ext cx="28278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Setting Simulation dynamics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BB1595-2F18-4D43-9DDB-37483B52C4F0}"/>
              </a:ext>
            </a:extLst>
          </p:cNvPr>
          <p:cNvSpPr/>
          <p:nvPr/>
        </p:nvSpPr>
        <p:spPr>
          <a:xfrm>
            <a:off x="554353" y="1085910"/>
            <a:ext cx="695555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&amp;dynamics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tke_heat_flux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= 0.24,</a:t>
            </a:r>
          </a:p>
          <a:p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tke_heat_flux_hot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                  = 0.24,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heat_flux_len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= 1.,</a:t>
            </a:r>
          </a:p>
          <a:p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heat_flux_wait_mins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                = 35.,</a:t>
            </a:r>
          </a:p>
          <a:p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heat_flux_run_mins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                  = 180.,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density_current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= 0.,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axisymmetric_plume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= 1.,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lock_length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= 100.,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lock_height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= 50.,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lock_mixture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= 0.0,</a:t>
            </a:r>
          </a:p>
          <a:p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plume_gas_constant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                  = 488.92,</a:t>
            </a:r>
          </a:p>
          <a:p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plume_surface_flux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                  = -10.,(g/kg m/s)</a:t>
            </a:r>
          </a:p>
          <a:p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source_dia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                          = 400.,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time_step_sound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= 6,</a:t>
            </a:r>
          </a:p>
          <a:p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pert_coriolis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                      = .false.,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use_theta_m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= 1,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sfs_opt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= 1,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m_opt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= 1,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tke_drag_coefficient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          = 0.005,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top_lid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= .false.,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/</a:t>
            </a:r>
            <a:endParaRPr lang="en-US" sz="160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1BA0F-05F8-9949-BEC5-FEDB06A7C39F}"/>
              </a:ext>
            </a:extLst>
          </p:cNvPr>
          <p:cNvSpPr txBox="1"/>
          <p:nvPr/>
        </p:nvSpPr>
        <p:spPr>
          <a:xfrm>
            <a:off x="7216141" y="1085910"/>
            <a:ext cx="4770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Used to control the heat-flux at plume source</a:t>
            </a:r>
          </a:p>
          <a:p>
            <a:r>
              <a:rPr lang="en-US"/>
              <a:t>Total source heat-flux = sum of both </a:t>
            </a:r>
            <a:r>
              <a:rPr lang="en-US" err="1"/>
              <a:t>heat_flux</a:t>
            </a:r>
            <a:r>
              <a:rPr lang="en-US"/>
              <a:t>*</a:t>
            </a:r>
          </a:p>
          <a:p>
            <a:r>
              <a:rPr lang="en-US"/>
              <a:t>As long as it is 0, </a:t>
            </a:r>
            <a:r>
              <a:rPr lang="en-US" err="1"/>
              <a:t>heat_flux_len</a:t>
            </a:r>
            <a:r>
              <a:rPr lang="en-US"/>
              <a:t> will have no effect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8C9538-1456-C74C-9DF5-F53BD2AF2DD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096001" y="1686075"/>
            <a:ext cx="1120140" cy="5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3ED513-4F65-C042-8388-26D7286CE82A}"/>
              </a:ext>
            </a:extLst>
          </p:cNvPr>
          <p:cNvSpPr txBox="1"/>
          <p:nvPr/>
        </p:nvSpPr>
        <p:spPr>
          <a:xfrm>
            <a:off x="7216140" y="2325498"/>
            <a:ext cx="4770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Tells when to start releasing the plume and how long to keep the source ”ON”</a:t>
            </a:r>
          </a:p>
          <a:p>
            <a:r>
              <a:rPr lang="en-US"/>
              <a:t>Minutes are calculated from the simulation start time (not the restart time)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EB4701-1754-874A-949B-D9BEFEE1F648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096000" y="2349255"/>
            <a:ext cx="1120140" cy="576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934787-2E2A-C945-A535-2212431030B6}"/>
              </a:ext>
            </a:extLst>
          </p:cNvPr>
          <p:cNvSpPr txBox="1"/>
          <p:nvPr/>
        </p:nvSpPr>
        <p:spPr>
          <a:xfrm>
            <a:off x="8003772" y="3951914"/>
            <a:ext cx="4770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Plume source details</a:t>
            </a:r>
          </a:p>
          <a:p>
            <a:r>
              <a:rPr lang="en-US"/>
              <a:t>-</a:t>
            </a:r>
            <a:r>
              <a:rPr lang="en-US" err="1"/>
              <a:t>ve</a:t>
            </a:r>
            <a:r>
              <a:rPr lang="en-US"/>
              <a:t> for buoyant gas and +</a:t>
            </a:r>
            <a:r>
              <a:rPr lang="en-US" err="1"/>
              <a:t>ve</a:t>
            </a:r>
            <a:r>
              <a:rPr lang="en-US"/>
              <a:t> for dense gas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5040B2-E121-C044-AF1E-861F45D1CCC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509912" y="4177182"/>
            <a:ext cx="493860" cy="97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CE0409-2E52-0C46-A7FC-9EDDE0B089A8}"/>
              </a:ext>
            </a:extLst>
          </p:cNvPr>
          <p:cNvSpPr txBox="1"/>
          <p:nvPr/>
        </p:nvSpPr>
        <p:spPr>
          <a:xfrm>
            <a:off x="7509912" y="4905647"/>
            <a:ext cx="477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Trigger to turn Coriolis balance on/off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F3D9D6-B9D6-F142-B578-F9998CCF8130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474143" y="4989344"/>
            <a:ext cx="1035769" cy="100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7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D156D5-C310-184D-AA00-75A3897852DB}"/>
              </a:ext>
            </a:extLst>
          </p:cNvPr>
          <p:cNvSpPr txBox="1"/>
          <p:nvPr/>
        </p:nvSpPr>
        <p:spPr>
          <a:xfrm>
            <a:off x="4682215" y="194310"/>
            <a:ext cx="2827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Setting boundary conditions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954C7D-8702-C141-89D1-D46EC7BFF180}"/>
              </a:ext>
            </a:extLst>
          </p:cNvPr>
          <p:cNvSpPr/>
          <p:nvPr/>
        </p:nvSpPr>
        <p:spPr>
          <a:xfrm>
            <a:off x="601980" y="161311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bdy_control</a:t>
            </a:r>
            <a:endParaRPr lang="en-US" sz="16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periodic_x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  = .true.,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symmetric_xs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= .false.,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symmetric_xe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= .false.,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open_xs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= .false.,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open_xe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= .false.,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periodic_y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  = .true.,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symmetric_ys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= .false.,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symmetric_ye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= .false.,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open_ys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= .false.,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open_ye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= .false.,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8DC95-A0FA-D449-8C89-333BCC60C6AD}"/>
              </a:ext>
            </a:extLst>
          </p:cNvPr>
          <p:cNvSpPr txBox="1"/>
          <p:nvPr/>
        </p:nvSpPr>
        <p:spPr>
          <a:xfrm>
            <a:off x="542924" y="997446"/>
            <a:ext cx="1110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For LES runs, periodic in horizontal boundary condition is used</a:t>
            </a:r>
          </a:p>
        </p:txBody>
      </p:sp>
    </p:spTree>
    <p:extLst>
      <p:ext uri="{BB962C8B-B14F-4D97-AF65-F5344CB8AC3E}">
        <p14:creationId xmlns:p14="http://schemas.microsoft.com/office/powerpoint/2010/main" val="2676955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C7E262-2E65-5E4B-B812-262CECBE6CDE}"/>
              </a:ext>
            </a:extLst>
          </p:cNvPr>
          <p:cNvSpPr txBox="1"/>
          <p:nvPr/>
        </p:nvSpPr>
        <p:spPr>
          <a:xfrm>
            <a:off x="4874351" y="217170"/>
            <a:ext cx="2443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Setting initial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CDB37-4F9E-1048-ACB9-1428D390D5CA}"/>
              </a:ext>
            </a:extLst>
          </p:cNvPr>
          <p:cNvSpPr txBox="1"/>
          <p:nvPr/>
        </p:nvSpPr>
        <p:spPr>
          <a:xfrm>
            <a:off x="542924" y="997446"/>
            <a:ext cx="1110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For LES runs, initial sounding profiles are required as initial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These are given through </a:t>
            </a:r>
            <a:r>
              <a:rPr lang="en-US" err="1"/>
              <a:t>input_sounding</a:t>
            </a:r>
            <a:r>
              <a:rPr lang="en-US"/>
              <a:t> file in the same directory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04939E-FC19-7B4B-B35D-89777FC7CFE1}"/>
              </a:ext>
            </a:extLst>
          </p:cNvPr>
          <p:cNvSpPr/>
          <p:nvPr/>
        </p:nvSpPr>
        <p:spPr>
          <a:xfrm>
            <a:off x="542924" y="2141161"/>
            <a:ext cx="70216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1000.00     305.00      14.00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  25.00     300.00      10.00       10.00       0.00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  75.00     300.00      10.00       10.00       0.00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125.00     300.00      10.00       10.00       0.00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175.00     300.00      10.00       10.00       0.00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225.00     300.00      10.00       10.00       0.00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275.00     300.00      10.00       10.00       0.00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325.00     300.00      10.00       10.00       0.00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375.00     300.00      10.00       10.00       0.00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A5FC9-E0C0-3D40-BCEA-8AEE68EC92BE}"/>
              </a:ext>
            </a:extLst>
          </p:cNvPr>
          <p:cNvSpPr/>
          <p:nvPr/>
        </p:nvSpPr>
        <p:spPr>
          <a:xfrm>
            <a:off x="542924" y="4336138"/>
            <a:ext cx="702165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1725.00     300.00      10.00       10.00       0.00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1975.00     302.43      10.00       10.00       0.00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2025.00     305.63       4.00       10.00       0.00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2075.00     308.05       4.00       10.00       0.00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2125.00     308.20       4.00       10.00       0.00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2175.00     308.35       4.00       10.00       0.00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2225.00     308.50       4.00       10.00       0.00</a:t>
            </a:r>
            <a:endParaRPr lang="en-US" sz="160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60F3A-07AB-304E-B0F3-06584054EC72}"/>
              </a:ext>
            </a:extLst>
          </p:cNvPr>
          <p:cNvSpPr txBox="1"/>
          <p:nvPr/>
        </p:nvSpPr>
        <p:spPr>
          <a:xfrm>
            <a:off x="7198994" y="1643777"/>
            <a:ext cx="4770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First line gives the temperature and moisture mixing ratio at the surface level (1000 corresponds to pressure)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752E6D-2BF7-514F-8141-9276B1280AC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503420" y="2105442"/>
            <a:ext cx="2695574" cy="138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B181AE-305E-D34D-A35B-42E668544FF9}"/>
              </a:ext>
            </a:extLst>
          </p:cNvPr>
          <p:cNvSpPr txBox="1"/>
          <p:nvPr/>
        </p:nvSpPr>
        <p:spPr>
          <a:xfrm>
            <a:off x="8412480" y="3482058"/>
            <a:ext cx="3360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Required inputs are temperature, moisture, U and V wind components</a:t>
            </a:r>
          </a:p>
          <a:p>
            <a:r>
              <a:rPr lang="en-US"/>
              <a:t>This example has no mean wind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DDD8DF-77EF-0848-9D9C-0B30429D445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198996" y="4082223"/>
            <a:ext cx="121348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0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8A22D7-7705-2247-844D-474ADF602BFE}"/>
              </a:ext>
            </a:extLst>
          </p:cNvPr>
          <p:cNvSpPr txBox="1"/>
          <p:nvPr/>
        </p:nvSpPr>
        <p:spPr>
          <a:xfrm>
            <a:off x="4365622" y="240030"/>
            <a:ext cx="3460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Setting Convective Boundary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E81B5-B69F-4E44-972E-F17B70C38EB9}"/>
              </a:ext>
            </a:extLst>
          </p:cNvPr>
          <p:cNvSpPr txBox="1"/>
          <p:nvPr/>
        </p:nvSpPr>
        <p:spPr>
          <a:xfrm>
            <a:off x="542925" y="1214962"/>
            <a:ext cx="1110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For practice with CBL runs, a good place to start - /</a:t>
            </a:r>
            <a:r>
              <a:rPr lang="en-US" err="1"/>
              <a:t>Build_WRF</a:t>
            </a:r>
            <a:r>
              <a:rPr lang="en-US"/>
              <a:t>/WRF-4.0.3/test/</a:t>
            </a:r>
            <a:r>
              <a:rPr lang="en-US" err="1"/>
              <a:t>em_les</a:t>
            </a:r>
            <a:r>
              <a:rPr lang="en-US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BD13EE5-F16F-5D45-911F-649CDD0C1369}"/>
              </a:ext>
            </a:extLst>
          </p:cNvPr>
          <p:cNvGrpSpPr/>
          <p:nvPr/>
        </p:nvGrpSpPr>
        <p:grpSpPr>
          <a:xfrm>
            <a:off x="918996" y="2566872"/>
            <a:ext cx="10505964" cy="2385399"/>
            <a:chOff x="480585" y="2817394"/>
            <a:chExt cx="10505964" cy="23853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D3823A-BB7D-B146-A398-6699032641F5}"/>
                </a:ext>
              </a:extLst>
            </p:cNvPr>
            <p:cNvSpPr/>
            <p:nvPr/>
          </p:nvSpPr>
          <p:spPr>
            <a:xfrm>
              <a:off x="542924" y="2823210"/>
              <a:ext cx="2737486" cy="12001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E742F2-6C15-8044-ABB7-5C7E6CB770F4}"/>
                </a:ext>
              </a:extLst>
            </p:cNvPr>
            <p:cNvSpPr/>
            <p:nvPr/>
          </p:nvSpPr>
          <p:spPr>
            <a:xfrm>
              <a:off x="3975734" y="2823210"/>
              <a:ext cx="2737486" cy="12001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21054D-8003-7F4D-819A-E9B8341C9344}"/>
                </a:ext>
              </a:extLst>
            </p:cNvPr>
            <p:cNvSpPr txBox="1"/>
            <p:nvPr/>
          </p:nvSpPr>
          <p:spPr>
            <a:xfrm>
              <a:off x="480585" y="4279463"/>
              <a:ext cx="2995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Initialize domain with surface heat-flux and soundings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440A71-B65D-E749-9737-271F1E1E0ECA}"/>
                </a:ext>
              </a:extLst>
            </p:cNvPr>
            <p:cNvSpPr txBox="1"/>
            <p:nvPr/>
          </p:nvSpPr>
          <p:spPr>
            <a:xfrm>
              <a:off x="3893267" y="4279463"/>
              <a:ext cx="33783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Run until boundary layer develops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Write restart files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D91CFF-C72B-5346-8E87-0FE76DAF4361}"/>
                </a:ext>
              </a:extLst>
            </p:cNvPr>
            <p:cNvSpPr txBox="1"/>
            <p:nvPr/>
          </p:nvSpPr>
          <p:spPr>
            <a:xfrm>
              <a:off x="7608237" y="4279463"/>
              <a:ext cx="33783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Restart the simulation and start releasing the plume using </a:t>
              </a:r>
              <a:r>
                <a:rPr lang="en-US" sz="1600" err="1">
                  <a:solidFill>
                    <a:srgbClr val="000000"/>
                  </a:solidFill>
                  <a:highlight>
                    <a:srgbClr val="FFFF00"/>
                  </a:highlight>
                  <a:latin typeface="Menlo" panose="020B0609030804020204" pitchFamily="49" charset="0"/>
                </a:rPr>
                <a:t>heat_flux_wait_mins</a:t>
              </a:r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D1CE3C6-41AC-B742-9626-69A595E98A43}"/>
                </a:ext>
              </a:extLst>
            </p:cNvPr>
            <p:cNvSpPr/>
            <p:nvPr/>
          </p:nvSpPr>
          <p:spPr>
            <a:xfrm>
              <a:off x="769963" y="3863340"/>
              <a:ext cx="34290" cy="160020"/>
            </a:xfrm>
            <a:custGeom>
              <a:avLst/>
              <a:gdLst>
                <a:gd name="connsiteX0" fmla="*/ 34290 w 34290"/>
                <a:gd name="connsiteY0" fmla="*/ 0 h 160020"/>
                <a:gd name="connsiteX1" fmla="*/ 22860 w 34290"/>
                <a:gd name="connsiteY1" fmla="*/ 57150 h 160020"/>
                <a:gd name="connsiteX2" fmla="*/ 0 w 34290"/>
                <a:gd name="connsiteY2" fmla="*/ 125730 h 160020"/>
                <a:gd name="connsiteX3" fmla="*/ 34290 w 34290"/>
                <a:gd name="connsiteY3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160020">
                  <a:moveTo>
                    <a:pt x="34290" y="0"/>
                  </a:moveTo>
                  <a:cubicBezTo>
                    <a:pt x="30480" y="19050"/>
                    <a:pt x="27972" y="38407"/>
                    <a:pt x="22860" y="57150"/>
                  </a:cubicBezTo>
                  <a:cubicBezTo>
                    <a:pt x="16520" y="80397"/>
                    <a:pt x="0" y="125730"/>
                    <a:pt x="0" y="125730"/>
                  </a:cubicBezTo>
                  <a:lnTo>
                    <a:pt x="34290" y="16002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1380027-D822-3945-B8D1-12FA19CE6C22}"/>
                </a:ext>
              </a:extLst>
            </p:cNvPr>
            <p:cNvSpPr/>
            <p:nvPr/>
          </p:nvSpPr>
          <p:spPr>
            <a:xfrm>
              <a:off x="956653" y="3867150"/>
              <a:ext cx="34290" cy="160020"/>
            </a:xfrm>
            <a:custGeom>
              <a:avLst/>
              <a:gdLst>
                <a:gd name="connsiteX0" fmla="*/ 34290 w 34290"/>
                <a:gd name="connsiteY0" fmla="*/ 0 h 160020"/>
                <a:gd name="connsiteX1" fmla="*/ 22860 w 34290"/>
                <a:gd name="connsiteY1" fmla="*/ 57150 h 160020"/>
                <a:gd name="connsiteX2" fmla="*/ 0 w 34290"/>
                <a:gd name="connsiteY2" fmla="*/ 125730 h 160020"/>
                <a:gd name="connsiteX3" fmla="*/ 34290 w 34290"/>
                <a:gd name="connsiteY3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160020">
                  <a:moveTo>
                    <a:pt x="34290" y="0"/>
                  </a:moveTo>
                  <a:cubicBezTo>
                    <a:pt x="30480" y="19050"/>
                    <a:pt x="27972" y="38407"/>
                    <a:pt x="22860" y="57150"/>
                  </a:cubicBezTo>
                  <a:cubicBezTo>
                    <a:pt x="16520" y="80397"/>
                    <a:pt x="0" y="125730"/>
                    <a:pt x="0" y="125730"/>
                  </a:cubicBezTo>
                  <a:lnTo>
                    <a:pt x="34290" y="16002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8CC45E4-E784-7649-83B7-15847087DB0E}"/>
                </a:ext>
              </a:extLst>
            </p:cNvPr>
            <p:cNvSpPr/>
            <p:nvPr/>
          </p:nvSpPr>
          <p:spPr>
            <a:xfrm>
              <a:off x="1127760" y="3869055"/>
              <a:ext cx="34290" cy="160020"/>
            </a:xfrm>
            <a:custGeom>
              <a:avLst/>
              <a:gdLst>
                <a:gd name="connsiteX0" fmla="*/ 34290 w 34290"/>
                <a:gd name="connsiteY0" fmla="*/ 0 h 160020"/>
                <a:gd name="connsiteX1" fmla="*/ 22860 w 34290"/>
                <a:gd name="connsiteY1" fmla="*/ 57150 h 160020"/>
                <a:gd name="connsiteX2" fmla="*/ 0 w 34290"/>
                <a:gd name="connsiteY2" fmla="*/ 125730 h 160020"/>
                <a:gd name="connsiteX3" fmla="*/ 34290 w 34290"/>
                <a:gd name="connsiteY3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160020">
                  <a:moveTo>
                    <a:pt x="34290" y="0"/>
                  </a:moveTo>
                  <a:cubicBezTo>
                    <a:pt x="30480" y="19050"/>
                    <a:pt x="27972" y="38407"/>
                    <a:pt x="22860" y="57150"/>
                  </a:cubicBezTo>
                  <a:cubicBezTo>
                    <a:pt x="16520" y="80397"/>
                    <a:pt x="0" y="125730"/>
                    <a:pt x="0" y="125730"/>
                  </a:cubicBezTo>
                  <a:lnTo>
                    <a:pt x="34290" y="16002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08BF9FB-8F87-144D-BF4E-EFB96E0C6D21}"/>
                </a:ext>
              </a:extLst>
            </p:cNvPr>
            <p:cNvSpPr/>
            <p:nvPr/>
          </p:nvSpPr>
          <p:spPr>
            <a:xfrm>
              <a:off x="1297304" y="3869055"/>
              <a:ext cx="34290" cy="160020"/>
            </a:xfrm>
            <a:custGeom>
              <a:avLst/>
              <a:gdLst>
                <a:gd name="connsiteX0" fmla="*/ 34290 w 34290"/>
                <a:gd name="connsiteY0" fmla="*/ 0 h 160020"/>
                <a:gd name="connsiteX1" fmla="*/ 22860 w 34290"/>
                <a:gd name="connsiteY1" fmla="*/ 57150 h 160020"/>
                <a:gd name="connsiteX2" fmla="*/ 0 w 34290"/>
                <a:gd name="connsiteY2" fmla="*/ 125730 h 160020"/>
                <a:gd name="connsiteX3" fmla="*/ 34290 w 34290"/>
                <a:gd name="connsiteY3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160020">
                  <a:moveTo>
                    <a:pt x="34290" y="0"/>
                  </a:moveTo>
                  <a:cubicBezTo>
                    <a:pt x="30480" y="19050"/>
                    <a:pt x="27972" y="38407"/>
                    <a:pt x="22860" y="57150"/>
                  </a:cubicBezTo>
                  <a:cubicBezTo>
                    <a:pt x="16520" y="80397"/>
                    <a:pt x="0" y="125730"/>
                    <a:pt x="0" y="125730"/>
                  </a:cubicBezTo>
                  <a:lnTo>
                    <a:pt x="34290" y="16002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BE14573-C3E1-CC47-B2A4-E044386001FA}"/>
                </a:ext>
              </a:extLst>
            </p:cNvPr>
            <p:cNvSpPr/>
            <p:nvPr/>
          </p:nvSpPr>
          <p:spPr>
            <a:xfrm>
              <a:off x="1483994" y="3872865"/>
              <a:ext cx="34290" cy="160020"/>
            </a:xfrm>
            <a:custGeom>
              <a:avLst/>
              <a:gdLst>
                <a:gd name="connsiteX0" fmla="*/ 34290 w 34290"/>
                <a:gd name="connsiteY0" fmla="*/ 0 h 160020"/>
                <a:gd name="connsiteX1" fmla="*/ 22860 w 34290"/>
                <a:gd name="connsiteY1" fmla="*/ 57150 h 160020"/>
                <a:gd name="connsiteX2" fmla="*/ 0 w 34290"/>
                <a:gd name="connsiteY2" fmla="*/ 125730 h 160020"/>
                <a:gd name="connsiteX3" fmla="*/ 34290 w 34290"/>
                <a:gd name="connsiteY3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160020">
                  <a:moveTo>
                    <a:pt x="34290" y="0"/>
                  </a:moveTo>
                  <a:cubicBezTo>
                    <a:pt x="30480" y="19050"/>
                    <a:pt x="27972" y="38407"/>
                    <a:pt x="22860" y="57150"/>
                  </a:cubicBezTo>
                  <a:cubicBezTo>
                    <a:pt x="16520" y="80397"/>
                    <a:pt x="0" y="125730"/>
                    <a:pt x="0" y="125730"/>
                  </a:cubicBezTo>
                  <a:lnTo>
                    <a:pt x="34290" y="16002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0B7B4F4-497E-714F-9BC4-6A7D10EBF6E2}"/>
                </a:ext>
              </a:extLst>
            </p:cNvPr>
            <p:cNvSpPr/>
            <p:nvPr/>
          </p:nvSpPr>
          <p:spPr>
            <a:xfrm>
              <a:off x="1670684" y="3863340"/>
              <a:ext cx="34290" cy="160020"/>
            </a:xfrm>
            <a:custGeom>
              <a:avLst/>
              <a:gdLst>
                <a:gd name="connsiteX0" fmla="*/ 34290 w 34290"/>
                <a:gd name="connsiteY0" fmla="*/ 0 h 160020"/>
                <a:gd name="connsiteX1" fmla="*/ 22860 w 34290"/>
                <a:gd name="connsiteY1" fmla="*/ 57150 h 160020"/>
                <a:gd name="connsiteX2" fmla="*/ 0 w 34290"/>
                <a:gd name="connsiteY2" fmla="*/ 125730 h 160020"/>
                <a:gd name="connsiteX3" fmla="*/ 34290 w 34290"/>
                <a:gd name="connsiteY3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160020">
                  <a:moveTo>
                    <a:pt x="34290" y="0"/>
                  </a:moveTo>
                  <a:cubicBezTo>
                    <a:pt x="30480" y="19050"/>
                    <a:pt x="27972" y="38407"/>
                    <a:pt x="22860" y="57150"/>
                  </a:cubicBezTo>
                  <a:cubicBezTo>
                    <a:pt x="16520" y="80397"/>
                    <a:pt x="0" y="125730"/>
                    <a:pt x="0" y="125730"/>
                  </a:cubicBezTo>
                  <a:lnTo>
                    <a:pt x="34290" y="16002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7700722-22A6-5244-A587-B6FC104E3650}"/>
                </a:ext>
              </a:extLst>
            </p:cNvPr>
            <p:cNvSpPr/>
            <p:nvPr/>
          </p:nvSpPr>
          <p:spPr>
            <a:xfrm>
              <a:off x="1814999" y="3867150"/>
              <a:ext cx="34290" cy="160020"/>
            </a:xfrm>
            <a:custGeom>
              <a:avLst/>
              <a:gdLst>
                <a:gd name="connsiteX0" fmla="*/ 34290 w 34290"/>
                <a:gd name="connsiteY0" fmla="*/ 0 h 160020"/>
                <a:gd name="connsiteX1" fmla="*/ 22860 w 34290"/>
                <a:gd name="connsiteY1" fmla="*/ 57150 h 160020"/>
                <a:gd name="connsiteX2" fmla="*/ 0 w 34290"/>
                <a:gd name="connsiteY2" fmla="*/ 125730 h 160020"/>
                <a:gd name="connsiteX3" fmla="*/ 34290 w 34290"/>
                <a:gd name="connsiteY3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160020">
                  <a:moveTo>
                    <a:pt x="34290" y="0"/>
                  </a:moveTo>
                  <a:cubicBezTo>
                    <a:pt x="30480" y="19050"/>
                    <a:pt x="27972" y="38407"/>
                    <a:pt x="22860" y="57150"/>
                  </a:cubicBezTo>
                  <a:cubicBezTo>
                    <a:pt x="16520" y="80397"/>
                    <a:pt x="0" y="125730"/>
                    <a:pt x="0" y="125730"/>
                  </a:cubicBezTo>
                  <a:lnTo>
                    <a:pt x="34290" y="16002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271A2D1-A25E-6541-8FCE-328A2B4F7926}"/>
                </a:ext>
              </a:extLst>
            </p:cNvPr>
            <p:cNvSpPr/>
            <p:nvPr/>
          </p:nvSpPr>
          <p:spPr>
            <a:xfrm>
              <a:off x="2001689" y="3870960"/>
              <a:ext cx="34290" cy="160020"/>
            </a:xfrm>
            <a:custGeom>
              <a:avLst/>
              <a:gdLst>
                <a:gd name="connsiteX0" fmla="*/ 34290 w 34290"/>
                <a:gd name="connsiteY0" fmla="*/ 0 h 160020"/>
                <a:gd name="connsiteX1" fmla="*/ 22860 w 34290"/>
                <a:gd name="connsiteY1" fmla="*/ 57150 h 160020"/>
                <a:gd name="connsiteX2" fmla="*/ 0 w 34290"/>
                <a:gd name="connsiteY2" fmla="*/ 125730 h 160020"/>
                <a:gd name="connsiteX3" fmla="*/ 34290 w 34290"/>
                <a:gd name="connsiteY3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160020">
                  <a:moveTo>
                    <a:pt x="34290" y="0"/>
                  </a:moveTo>
                  <a:cubicBezTo>
                    <a:pt x="30480" y="19050"/>
                    <a:pt x="27972" y="38407"/>
                    <a:pt x="22860" y="57150"/>
                  </a:cubicBezTo>
                  <a:cubicBezTo>
                    <a:pt x="16520" y="80397"/>
                    <a:pt x="0" y="125730"/>
                    <a:pt x="0" y="125730"/>
                  </a:cubicBezTo>
                  <a:lnTo>
                    <a:pt x="34290" y="16002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87FD9FB-C063-CC4F-B6A3-44302009EE8C}"/>
                </a:ext>
              </a:extLst>
            </p:cNvPr>
            <p:cNvSpPr/>
            <p:nvPr/>
          </p:nvSpPr>
          <p:spPr>
            <a:xfrm>
              <a:off x="2188379" y="3861435"/>
              <a:ext cx="34290" cy="160020"/>
            </a:xfrm>
            <a:custGeom>
              <a:avLst/>
              <a:gdLst>
                <a:gd name="connsiteX0" fmla="*/ 34290 w 34290"/>
                <a:gd name="connsiteY0" fmla="*/ 0 h 160020"/>
                <a:gd name="connsiteX1" fmla="*/ 22860 w 34290"/>
                <a:gd name="connsiteY1" fmla="*/ 57150 h 160020"/>
                <a:gd name="connsiteX2" fmla="*/ 0 w 34290"/>
                <a:gd name="connsiteY2" fmla="*/ 125730 h 160020"/>
                <a:gd name="connsiteX3" fmla="*/ 34290 w 34290"/>
                <a:gd name="connsiteY3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160020">
                  <a:moveTo>
                    <a:pt x="34290" y="0"/>
                  </a:moveTo>
                  <a:cubicBezTo>
                    <a:pt x="30480" y="19050"/>
                    <a:pt x="27972" y="38407"/>
                    <a:pt x="22860" y="57150"/>
                  </a:cubicBezTo>
                  <a:cubicBezTo>
                    <a:pt x="16520" y="80397"/>
                    <a:pt x="0" y="125730"/>
                    <a:pt x="0" y="125730"/>
                  </a:cubicBezTo>
                  <a:lnTo>
                    <a:pt x="34290" y="16002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1BB5BEE-3D7A-2248-A5DB-CAC14B26D948}"/>
                </a:ext>
              </a:extLst>
            </p:cNvPr>
            <p:cNvSpPr/>
            <p:nvPr/>
          </p:nvSpPr>
          <p:spPr>
            <a:xfrm>
              <a:off x="2343904" y="3866198"/>
              <a:ext cx="34290" cy="160020"/>
            </a:xfrm>
            <a:custGeom>
              <a:avLst/>
              <a:gdLst>
                <a:gd name="connsiteX0" fmla="*/ 34290 w 34290"/>
                <a:gd name="connsiteY0" fmla="*/ 0 h 160020"/>
                <a:gd name="connsiteX1" fmla="*/ 22860 w 34290"/>
                <a:gd name="connsiteY1" fmla="*/ 57150 h 160020"/>
                <a:gd name="connsiteX2" fmla="*/ 0 w 34290"/>
                <a:gd name="connsiteY2" fmla="*/ 125730 h 160020"/>
                <a:gd name="connsiteX3" fmla="*/ 34290 w 34290"/>
                <a:gd name="connsiteY3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160020">
                  <a:moveTo>
                    <a:pt x="34290" y="0"/>
                  </a:moveTo>
                  <a:cubicBezTo>
                    <a:pt x="30480" y="19050"/>
                    <a:pt x="27972" y="38407"/>
                    <a:pt x="22860" y="57150"/>
                  </a:cubicBezTo>
                  <a:cubicBezTo>
                    <a:pt x="16520" y="80397"/>
                    <a:pt x="0" y="125730"/>
                    <a:pt x="0" y="125730"/>
                  </a:cubicBezTo>
                  <a:lnTo>
                    <a:pt x="34290" y="16002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ED0A79B-71BB-174A-95D4-6DB436C9EA31}"/>
                </a:ext>
              </a:extLst>
            </p:cNvPr>
            <p:cNvSpPr/>
            <p:nvPr/>
          </p:nvSpPr>
          <p:spPr>
            <a:xfrm>
              <a:off x="2530594" y="3870008"/>
              <a:ext cx="34290" cy="160020"/>
            </a:xfrm>
            <a:custGeom>
              <a:avLst/>
              <a:gdLst>
                <a:gd name="connsiteX0" fmla="*/ 34290 w 34290"/>
                <a:gd name="connsiteY0" fmla="*/ 0 h 160020"/>
                <a:gd name="connsiteX1" fmla="*/ 22860 w 34290"/>
                <a:gd name="connsiteY1" fmla="*/ 57150 h 160020"/>
                <a:gd name="connsiteX2" fmla="*/ 0 w 34290"/>
                <a:gd name="connsiteY2" fmla="*/ 125730 h 160020"/>
                <a:gd name="connsiteX3" fmla="*/ 34290 w 34290"/>
                <a:gd name="connsiteY3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160020">
                  <a:moveTo>
                    <a:pt x="34290" y="0"/>
                  </a:moveTo>
                  <a:cubicBezTo>
                    <a:pt x="30480" y="19050"/>
                    <a:pt x="27972" y="38407"/>
                    <a:pt x="22860" y="57150"/>
                  </a:cubicBezTo>
                  <a:cubicBezTo>
                    <a:pt x="16520" y="80397"/>
                    <a:pt x="0" y="125730"/>
                    <a:pt x="0" y="125730"/>
                  </a:cubicBezTo>
                  <a:lnTo>
                    <a:pt x="34290" y="16002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6D04748-FCFD-0641-9285-76009FCD0407}"/>
                </a:ext>
              </a:extLst>
            </p:cNvPr>
            <p:cNvSpPr/>
            <p:nvPr/>
          </p:nvSpPr>
          <p:spPr>
            <a:xfrm>
              <a:off x="2717284" y="3860483"/>
              <a:ext cx="34290" cy="160020"/>
            </a:xfrm>
            <a:custGeom>
              <a:avLst/>
              <a:gdLst>
                <a:gd name="connsiteX0" fmla="*/ 34290 w 34290"/>
                <a:gd name="connsiteY0" fmla="*/ 0 h 160020"/>
                <a:gd name="connsiteX1" fmla="*/ 22860 w 34290"/>
                <a:gd name="connsiteY1" fmla="*/ 57150 h 160020"/>
                <a:gd name="connsiteX2" fmla="*/ 0 w 34290"/>
                <a:gd name="connsiteY2" fmla="*/ 125730 h 160020"/>
                <a:gd name="connsiteX3" fmla="*/ 34290 w 34290"/>
                <a:gd name="connsiteY3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160020">
                  <a:moveTo>
                    <a:pt x="34290" y="0"/>
                  </a:moveTo>
                  <a:cubicBezTo>
                    <a:pt x="30480" y="19050"/>
                    <a:pt x="27972" y="38407"/>
                    <a:pt x="22860" y="57150"/>
                  </a:cubicBezTo>
                  <a:cubicBezTo>
                    <a:pt x="16520" y="80397"/>
                    <a:pt x="0" y="125730"/>
                    <a:pt x="0" y="125730"/>
                  </a:cubicBezTo>
                  <a:lnTo>
                    <a:pt x="34290" y="16002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2CB123D-291A-B445-B00E-62C25B58DF83}"/>
                </a:ext>
              </a:extLst>
            </p:cNvPr>
            <p:cNvSpPr/>
            <p:nvPr/>
          </p:nvSpPr>
          <p:spPr>
            <a:xfrm>
              <a:off x="2871245" y="3863340"/>
              <a:ext cx="34290" cy="160020"/>
            </a:xfrm>
            <a:custGeom>
              <a:avLst/>
              <a:gdLst>
                <a:gd name="connsiteX0" fmla="*/ 34290 w 34290"/>
                <a:gd name="connsiteY0" fmla="*/ 0 h 160020"/>
                <a:gd name="connsiteX1" fmla="*/ 22860 w 34290"/>
                <a:gd name="connsiteY1" fmla="*/ 57150 h 160020"/>
                <a:gd name="connsiteX2" fmla="*/ 0 w 34290"/>
                <a:gd name="connsiteY2" fmla="*/ 125730 h 160020"/>
                <a:gd name="connsiteX3" fmla="*/ 34290 w 34290"/>
                <a:gd name="connsiteY3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160020">
                  <a:moveTo>
                    <a:pt x="34290" y="0"/>
                  </a:moveTo>
                  <a:cubicBezTo>
                    <a:pt x="30480" y="19050"/>
                    <a:pt x="27972" y="38407"/>
                    <a:pt x="22860" y="57150"/>
                  </a:cubicBezTo>
                  <a:cubicBezTo>
                    <a:pt x="16520" y="80397"/>
                    <a:pt x="0" y="125730"/>
                    <a:pt x="0" y="125730"/>
                  </a:cubicBezTo>
                  <a:lnTo>
                    <a:pt x="34290" y="16002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86CF5FB-358F-B443-B507-68CA8A82CF52}"/>
                </a:ext>
              </a:extLst>
            </p:cNvPr>
            <p:cNvSpPr/>
            <p:nvPr/>
          </p:nvSpPr>
          <p:spPr>
            <a:xfrm>
              <a:off x="4207858" y="3398645"/>
              <a:ext cx="186117" cy="619051"/>
            </a:xfrm>
            <a:custGeom>
              <a:avLst/>
              <a:gdLst>
                <a:gd name="connsiteX0" fmla="*/ 186117 w 186117"/>
                <a:gd name="connsiteY0" fmla="*/ 619051 h 619051"/>
                <a:gd name="connsiteX1" fmla="*/ 153749 w 186117"/>
                <a:gd name="connsiteY1" fmla="*/ 610959 h 619051"/>
                <a:gd name="connsiteX2" fmla="*/ 141611 w 186117"/>
                <a:gd name="connsiteY2" fmla="*/ 602867 h 619051"/>
                <a:gd name="connsiteX3" fmla="*/ 133519 w 186117"/>
                <a:gd name="connsiteY3" fmla="*/ 594774 h 619051"/>
                <a:gd name="connsiteX4" fmla="*/ 121381 w 186117"/>
                <a:gd name="connsiteY4" fmla="*/ 590728 h 619051"/>
                <a:gd name="connsiteX5" fmla="*/ 93059 w 186117"/>
                <a:gd name="connsiteY5" fmla="*/ 562406 h 619051"/>
                <a:gd name="connsiteX6" fmla="*/ 80921 w 186117"/>
                <a:gd name="connsiteY6" fmla="*/ 550268 h 619051"/>
                <a:gd name="connsiteX7" fmla="*/ 52599 w 186117"/>
                <a:gd name="connsiteY7" fmla="*/ 517900 h 619051"/>
                <a:gd name="connsiteX8" fmla="*/ 44507 w 186117"/>
                <a:gd name="connsiteY8" fmla="*/ 505762 h 619051"/>
                <a:gd name="connsiteX9" fmla="*/ 40461 w 186117"/>
                <a:gd name="connsiteY9" fmla="*/ 493624 h 619051"/>
                <a:gd name="connsiteX10" fmla="*/ 28323 w 186117"/>
                <a:gd name="connsiteY10" fmla="*/ 477440 h 619051"/>
                <a:gd name="connsiteX11" fmla="*/ 20230 w 186117"/>
                <a:gd name="connsiteY11" fmla="*/ 445072 h 619051"/>
                <a:gd name="connsiteX12" fmla="*/ 12138 w 186117"/>
                <a:gd name="connsiteY12" fmla="*/ 420796 h 619051"/>
                <a:gd name="connsiteX13" fmla="*/ 8092 w 186117"/>
                <a:gd name="connsiteY13" fmla="*/ 408658 h 619051"/>
                <a:gd name="connsiteX14" fmla="*/ 0 w 186117"/>
                <a:gd name="connsiteY14" fmla="*/ 376290 h 619051"/>
                <a:gd name="connsiteX15" fmla="*/ 4046 w 186117"/>
                <a:gd name="connsiteY15" fmla="*/ 234679 h 619051"/>
                <a:gd name="connsiteX16" fmla="*/ 20230 w 186117"/>
                <a:gd name="connsiteY16" fmla="*/ 169943 h 619051"/>
                <a:gd name="connsiteX17" fmla="*/ 32369 w 186117"/>
                <a:gd name="connsiteY17" fmla="*/ 137574 h 619051"/>
                <a:gd name="connsiteX18" fmla="*/ 36415 w 186117"/>
                <a:gd name="connsiteY18" fmla="*/ 125436 h 619051"/>
                <a:gd name="connsiteX19" fmla="*/ 44507 w 186117"/>
                <a:gd name="connsiteY19" fmla="*/ 113298 h 619051"/>
                <a:gd name="connsiteX20" fmla="*/ 48553 w 186117"/>
                <a:gd name="connsiteY20" fmla="*/ 101160 h 619051"/>
                <a:gd name="connsiteX21" fmla="*/ 56645 w 186117"/>
                <a:gd name="connsiteY21" fmla="*/ 89022 h 619051"/>
                <a:gd name="connsiteX22" fmla="*/ 60691 w 186117"/>
                <a:gd name="connsiteY22" fmla="*/ 76884 h 619051"/>
                <a:gd name="connsiteX23" fmla="*/ 72829 w 186117"/>
                <a:gd name="connsiteY23" fmla="*/ 64746 h 619051"/>
                <a:gd name="connsiteX24" fmla="*/ 80921 w 186117"/>
                <a:gd name="connsiteY24" fmla="*/ 52608 h 619051"/>
                <a:gd name="connsiteX25" fmla="*/ 109243 w 186117"/>
                <a:gd name="connsiteY25" fmla="*/ 28332 h 619051"/>
                <a:gd name="connsiteX26" fmla="*/ 157795 w 186117"/>
                <a:gd name="connsiteY26" fmla="*/ 4056 h 619051"/>
                <a:gd name="connsiteX27" fmla="*/ 173979 w 186117"/>
                <a:gd name="connsiteY27" fmla="*/ 10 h 619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6117" h="619051">
                  <a:moveTo>
                    <a:pt x="186117" y="619051"/>
                  </a:moveTo>
                  <a:cubicBezTo>
                    <a:pt x="178422" y="617512"/>
                    <a:pt x="162043" y="615106"/>
                    <a:pt x="153749" y="610959"/>
                  </a:cubicBezTo>
                  <a:cubicBezTo>
                    <a:pt x="149400" y="608784"/>
                    <a:pt x="145408" y="605905"/>
                    <a:pt x="141611" y="602867"/>
                  </a:cubicBezTo>
                  <a:cubicBezTo>
                    <a:pt x="138632" y="600484"/>
                    <a:pt x="136790" y="596737"/>
                    <a:pt x="133519" y="594774"/>
                  </a:cubicBezTo>
                  <a:cubicBezTo>
                    <a:pt x="129862" y="592580"/>
                    <a:pt x="125427" y="592077"/>
                    <a:pt x="121381" y="590728"/>
                  </a:cubicBezTo>
                  <a:lnTo>
                    <a:pt x="93059" y="562406"/>
                  </a:lnTo>
                  <a:cubicBezTo>
                    <a:pt x="89013" y="558360"/>
                    <a:pt x="84095" y="555029"/>
                    <a:pt x="80921" y="550268"/>
                  </a:cubicBezTo>
                  <a:cubicBezTo>
                    <a:pt x="62040" y="521946"/>
                    <a:pt x="72829" y="531387"/>
                    <a:pt x="52599" y="517900"/>
                  </a:cubicBezTo>
                  <a:cubicBezTo>
                    <a:pt x="49902" y="513854"/>
                    <a:pt x="46682" y="510111"/>
                    <a:pt x="44507" y="505762"/>
                  </a:cubicBezTo>
                  <a:cubicBezTo>
                    <a:pt x="42600" y="501947"/>
                    <a:pt x="42577" y="497327"/>
                    <a:pt x="40461" y="493624"/>
                  </a:cubicBezTo>
                  <a:cubicBezTo>
                    <a:pt x="37115" y="487769"/>
                    <a:pt x="32369" y="482835"/>
                    <a:pt x="28323" y="477440"/>
                  </a:cubicBezTo>
                  <a:cubicBezTo>
                    <a:pt x="25625" y="466651"/>
                    <a:pt x="23747" y="455623"/>
                    <a:pt x="20230" y="445072"/>
                  </a:cubicBezTo>
                  <a:lnTo>
                    <a:pt x="12138" y="420796"/>
                  </a:lnTo>
                  <a:cubicBezTo>
                    <a:pt x="10789" y="416750"/>
                    <a:pt x="8928" y="412840"/>
                    <a:pt x="8092" y="408658"/>
                  </a:cubicBezTo>
                  <a:cubicBezTo>
                    <a:pt x="3210" y="384246"/>
                    <a:pt x="6221" y="394952"/>
                    <a:pt x="0" y="376290"/>
                  </a:cubicBezTo>
                  <a:cubicBezTo>
                    <a:pt x="1349" y="329086"/>
                    <a:pt x="905" y="281797"/>
                    <a:pt x="4046" y="234679"/>
                  </a:cubicBezTo>
                  <a:cubicBezTo>
                    <a:pt x="6756" y="194025"/>
                    <a:pt x="12164" y="202200"/>
                    <a:pt x="20230" y="169943"/>
                  </a:cubicBezTo>
                  <a:cubicBezTo>
                    <a:pt x="27692" y="140103"/>
                    <a:pt x="19673" y="167198"/>
                    <a:pt x="32369" y="137574"/>
                  </a:cubicBezTo>
                  <a:cubicBezTo>
                    <a:pt x="34049" y="133654"/>
                    <a:pt x="34508" y="129251"/>
                    <a:pt x="36415" y="125436"/>
                  </a:cubicBezTo>
                  <a:cubicBezTo>
                    <a:pt x="38590" y="121087"/>
                    <a:pt x="42332" y="117647"/>
                    <a:pt x="44507" y="113298"/>
                  </a:cubicBezTo>
                  <a:cubicBezTo>
                    <a:pt x="46414" y="109483"/>
                    <a:pt x="46646" y="104975"/>
                    <a:pt x="48553" y="101160"/>
                  </a:cubicBezTo>
                  <a:cubicBezTo>
                    <a:pt x="50728" y="96811"/>
                    <a:pt x="54470" y="93371"/>
                    <a:pt x="56645" y="89022"/>
                  </a:cubicBezTo>
                  <a:cubicBezTo>
                    <a:pt x="58552" y="85207"/>
                    <a:pt x="58325" y="80433"/>
                    <a:pt x="60691" y="76884"/>
                  </a:cubicBezTo>
                  <a:cubicBezTo>
                    <a:pt x="63865" y="72123"/>
                    <a:pt x="69166" y="69142"/>
                    <a:pt x="72829" y="64746"/>
                  </a:cubicBezTo>
                  <a:cubicBezTo>
                    <a:pt x="75942" y="61010"/>
                    <a:pt x="77808" y="56344"/>
                    <a:pt x="80921" y="52608"/>
                  </a:cubicBezTo>
                  <a:cubicBezTo>
                    <a:pt x="89303" y="42550"/>
                    <a:pt x="98527" y="35833"/>
                    <a:pt x="109243" y="28332"/>
                  </a:cubicBezTo>
                  <a:cubicBezTo>
                    <a:pt x="137764" y="8367"/>
                    <a:pt x="126794" y="14390"/>
                    <a:pt x="157795" y="4056"/>
                  </a:cubicBezTo>
                  <a:cubicBezTo>
                    <a:pt x="171212" y="-416"/>
                    <a:pt x="165668" y="10"/>
                    <a:pt x="173979" y="10"/>
                  </a:cubicBezTo>
                </a:path>
              </a:pathLst>
            </a:custGeom>
            <a:ln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1DDA847-EE88-C043-88E8-3AD7A74DDB70}"/>
                </a:ext>
              </a:extLst>
            </p:cNvPr>
            <p:cNvSpPr/>
            <p:nvPr/>
          </p:nvSpPr>
          <p:spPr>
            <a:xfrm rot="10800000">
              <a:off x="4532138" y="3398594"/>
              <a:ext cx="186117" cy="619051"/>
            </a:xfrm>
            <a:custGeom>
              <a:avLst/>
              <a:gdLst>
                <a:gd name="connsiteX0" fmla="*/ 186117 w 186117"/>
                <a:gd name="connsiteY0" fmla="*/ 619051 h 619051"/>
                <a:gd name="connsiteX1" fmla="*/ 153749 w 186117"/>
                <a:gd name="connsiteY1" fmla="*/ 610959 h 619051"/>
                <a:gd name="connsiteX2" fmla="*/ 141611 w 186117"/>
                <a:gd name="connsiteY2" fmla="*/ 602867 h 619051"/>
                <a:gd name="connsiteX3" fmla="*/ 133519 w 186117"/>
                <a:gd name="connsiteY3" fmla="*/ 594774 h 619051"/>
                <a:gd name="connsiteX4" fmla="*/ 121381 w 186117"/>
                <a:gd name="connsiteY4" fmla="*/ 590728 h 619051"/>
                <a:gd name="connsiteX5" fmla="*/ 93059 w 186117"/>
                <a:gd name="connsiteY5" fmla="*/ 562406 h 619051"/>
                <a:gd name="connsiteX6" fmla="*/ 80921 w 186117"/>
                <a:gd name="connsiteY6" fmla="*/ 550268 h 619051"/>
                <a:gd name="connsiteX7" fmla="*/ 52599 w 186117"/>
                <a:gd name="connsiteY7" fmla="*/ 517900 h 619051"/>
                <a:gd name="connsiteX8" fmla="*/ 44507 w 186117"/>
                <a:gd name="connsiteY8" fmla="*/ 505762 h 619051"/>
                <a:gd name="connsiteX9" fmla="*/ 40461 w 186117"/>
                <a:gd name="connsiteY9" fmla="*/ 493624 h 619051"/>
                <a:gd name="connsiteX10" fmla="*/ 28323 w 186117"/>
                <a:gd name="connsiteY10" fmla="*/ 477440 h 619051"/>
                <a:gd name="connsiteX11" fmla="*/ 20230 w 186117"/>
                <a:gd name="connsiteY11" fmla="*/ 445072 h 619051"/>
                <a:gd name="connsiteX12" fmla="*/ 12138 w 186117"/>
                <a:gd name="connsiteY12" fmla="*/ 420796 h 619051"/>
                <a:gd name="connsiteX13" fmla="*/ 8092 w 186117"/>
                <a:gd name="connsiteY13" fmla="*/ 408658 h 619051"/>
                <a:gd name="connsiteX14" fmla="*/ 0 w 186117"/>
                <a:gd name="connsiteY14" fmla="*/ 376290 h 619051"/>
                <a:gd name="connsiteX15" fmla="*/ 4046 w 186117"/>
                <a:gd name="connsiteY15" fmla="*/ 234679 h 619051"/>
                <a:gd name="connsiteX16" fmla="*/ 20230 w 186117"/>
                <a:gd name="connsiteY16" fmla="*/ 169943 h 619051"/>
                <a:gd name="connsiteX17" fmla="*/ 32369 w 186117"/>
                <a:gd name="connsiteY17" fmla="*/ 137574 h 619051"/>
                <a:gd name="connsiteX18" fmla="*/ 36415 w 186117"/>
                <a:gd name="connsiteY18" fmla="*/ 125436 h 619051"/>
                <a:gd name="connsiteX19" fmla="*/ 44507 w 186117"/>
                <a:gd name="connsiteY19" fmla="*/ 113298 h 619051"/>
                <a:gd name="connsiteX20" fmla="*/ 48553 w 186117"/>
                <a:gd name="connsiteY20" fmla="*/ 101160 h 619051"/>
                <a:gd name="connsiteX21" fmla="*/ 56645 w 186117"/>
                <a:gd name="connsiteY21" fmla="*/ 89022 h 619051"/>
                <a:gd name="connsiteX22" fmla="*/ 60691 w 186117"/>
                <a:gd name="connsiteY22" fmla="*/ 76884 h 619051"/>
                <a:gd name="connsiteX23" fmla="*/ 72829 w 186117"/>
                <a:gd name="connsiteY23" fmla="*/ 64746 h 619051"/>
                <a:gd name="connsiteX24" fmla="*/ 80921 w 186117"/>
                <a:gd name="connsiteY24" fmla="*/ 52608 h 619051"/>
                <a:gd name="connsiteX25" fmla="*/ 109243 w 186117"/>
                <a:gd name="connsiteY25" fmla="*/ 28332 h 619051"/>
                <a:gd name="connsiteX26" fmla="*/ 157795 w 186117"/>
                <a:gd name="connsiteY26" fmla="*/ 4056 h 619051"/>
                <a:gd name="connsiteX27" fmla="*/ 173979 w 186117"/>
                <a:gd name="connsiteY27" fmla="*/ 10 h 619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6117" h="619051">
                  <a:moveTo>
                    <a:pt x="186117" y="619051"/>
                  </a:moveTo>
                  <a:cubicBezTo>
                    <a:pt x="178422" y="617512"/>
                    <a:pt x="162043" y="615106"/>
                    <a:pt x="153749" y="610959"/>
                  </a:cubicBezTo>
                  <a:cubicBezTo>
                    <a:pt x="149400" y="608784"/>
                    <a:pt x="145408" y="605905"/>
                    <a:pt x="141611" y="602867"/>
                  </a:cubicBezTo>
                  <a:cubicBezTo>
                    <a:pt x="138632" y="600484"/>
                    <a:pt x="136790" y="596737"/>
                    <a:pt x="133519" y="594774"/>
                  </a:cubicBezTo>
                  <a:cubicBezTo>
                    <a:pt x="129862" y="592580"/>
                    <a:pt x="125427" y="592077"/>
                    <a:pt x="121381" y="590728"/>
                  </a:cubicBezTo>
                  <a:lnTo>
                    <a:pt x="93059" y="562406"/>
                  </a:lnTo>
                  <a:cubicBezTo>
                    <a:pt x="89013" y="558360"/>
                    <a:pt x="84095" y="555029"/>
                    <a:pt x="80921" y="550268"/>
                  </a:cubicBezTo>
                  <a:cubicBezTo>
                    <a:pt x="62040" y="521946"/>
                    <a:pt x="72829" y="531387"/>
                    <a:pt x="52599" y="517900"/>
                  </a:cubicBezTo>
                  <a:cubicBezTo>
                    <a:pt x="49902" y="513854"/>
                    <a:pt x="46682" y="510111"/>
                    <a:pt x="44507" y="505762"/>
                  </a:cubicBezTo>
                  <a:cubicBezTo>
                    <a:pt x="42600" y="501947"/>
                    <a:pt x="42577" y="497327"/>
                    <a:pt x="40461" y="493624"/>
                  </a:cubicBezTo>
                  <a:cubicBezTo>
                    <a:pt x="37115" y="487769"/>
                    <a:pt x="32369" y="482835"/>
                    <a:pt x="28323" y="477440"/>
                  </a:cubicBezTo>
                  <a:cubicBezTo>
                    <a:pt x="25625" y="466651"/>
                    <a:pt x="23747" y="455623"/>
                    <a:pt x="20230" y="445072"/>
                  </a:cubicBezTo>
                  <a:lnTo>
                    <a:pt x="12138" y="420796"/>
                  </a:lnTo>
                  <a:cubicBezTo>
                    <a:pt x="10789" y="416750"/>
                    <a:pt x="8928" y="412840"/>
                    <a:pt x="8092" y="408658"/>
                  </a:cubicBezTo>
                  <a:cubicBezTo>
                    <a:pt x="3210" y="384246"/>
                    <a:pt x="6221" y="394952"/>
                    <a:pt x="0" y="376290"/>
                  </a:cubicBezTo>
                  <a:cubicBezTo>
                    <a:pt x="1349" y="329086"/>
                    <a:pt x="905" y="281797"/>
                    <a:pt x="4046" y="234679"/>
                  </a:cubicBezTo>
                  <a:cubicBezTo>
                    <a:pt x="6756" y="194025"/>
                    <a:pt x="12164" y="202200"/>
                    <a:pt x="20230" y="169943"/>
                  </a:cubicBezTo>
                  <a:cubicBezTo>
                    <a:pt x="27692" y="140103"/>
                    <a:pt x="19673" y="167198"/>
                    <a:pt x="32369" y="137574"/>
                  </a:cubicBezTo>
                  <a:cubicBezTo>
                    <a:pt x="34049" y="133654"/>
                    <a:pt x="34508" y="129251"/>
                    <a:pt x="36415" y="125436"/>
                  </a:cubicBezTo>
                  <a:cubicBezTo>
                    <a:pt x="38590" y="121087"/>
                    <a:pt x="42332" y="117647"/>
                    <a:pt x="44507" y="113298"/>
                  </a:cubicBezTo>
                  <a:cubicBezTo>
                    <a:pt x="46414" y="109483"/>
                    <a:pt x="46646" y="104975"/>
                    <a:pt x="48553" y="101160"/>
                  </a:cubicBezTo>
                  <a:cubicBezTo>
                    <a:pt x="50728" y="96811"/>
                    <a:pt x="54470" y="93371"/>
                    <a:pt x="56645" y="89022"/>
                  </a:cubicBezTo>
                  <a:cubicBezTo>
                    <a:pt x="58552" y="85207"/>
                    <a:pt x="58325" y="80433"/>
                    <a:pt x="60691" y="76884"/>
                  </a:cubicBezTo>
                  <a:cubicBezTo>
                    <a:pt x="63865" y="72123"/>
                    <a:pt x="69166" y="69142"/>
                    <a:pt x="72829" y="64746"/>
                  </a:cubicBezTo>
                  <a:cubicBezTo>
                    <a:pt x="75942" y="61010"/>
                    <a:pt x="77808" y="56344"/>
                    <a:pt x="80921" y="52608"/>
                  </a:cubicBezTo>
                  <a:cubicBezTo>
                    <a:pt x="89303" y="42550"/>
                    <a:pt x="98527" y="35833"/>
                    <a:pt x="109243" y="28332"/>
                  </a:cubicBezTo>
                  <a:cubicBezTo>
                    <a:pt x="137764" y="8367"/>
                    <a:pt x="126794" y="14390"/>
                    <a:pt x="157795" y="4056"/>
                  </a:cubicBezTo>
                  <a:cubicBezTo>
                    <a:pt x="171212" y="-416"/>
                    <a:pt x="165668" y="10"/>
                    <a:pt x="173979" y="10"/>
                  </a:cubicBezTo>
                </a:path>
              </a:pathLst>
            </a:custGeom>
            <a:ln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BB58431-7BE7-C44B-9B7F-B8E3907C6ABC}"/>
                </a:ext>
              </a:extLst>
            </p:cNvPr>
            <p:cNvSpPr/>
            <p:nvPr/>
          </p:nvSpPr>
          <p:spPr>
            <a:xfrm>
              <a:off x="4921806" y="3398594"/>
              <a:ext cx="186117" cy="619051"/>
            </a:xfrm>
            <a:custGeom>
              <a:avLst/>
              <a:gdLst>
                <a:gd name="connsiteX0" fmla="*/ 186117 w 186117"/>
                <a:gd name="connsiteY0" fmla="*/ 619051 h 619051"/>
                <a:gd name="connsiteX1" fmla="*/ 153749 w 186117"/>
                <a:gd name="connsiteY1" fmla="*/ 610959 h 619051"/>
                <a:gd name="connsiteX2" fmla="*/ 141611 w 186117"/>
                <a:gd name="connsiteY2" fmla="*/ 602867 h 619051"/>
                <a:gd name="connsiteX3" fmla="*/ 133519 w 186117"/>
                <a:gd name="connsiteY3" fmla="*/ 594774 h 619051"/>
                <a:gd name="connsiteX4" fmla="*/ 121381 w 186117"/>
                <a:gd name="connsiteY4" fmla="*/ 590728 h 619051"/>
                <a:gd name="connsiteX5" fmla="*/ 93059 w 186117"/>
                <a:gd name="connsiteY5" fmla="*/ 562406 h 619051"/>
                <a:gd name="connsiteX6" fmla="*/ 80921 w 186117"/>
                <a:gd name="connsiteY6" fmla="*/ 550268 h 619051"/>
                <a:gd name="connsiteX7" fmla="*/ 52599 w 186117"/>
                <a:gd name="connsiteY7" fmla="*/ 517900 h 619051"/>
                <a:gd name="connsiteX8" fmla="*/ 44507 w 186117"/>
                <a:gd name="connsiteY8" fmla="*/ 505762 h 619051"/>
                <a:gd name="connsiteX9" fmla="*/ 40461 w 186117"/>
                <a:gd name="connsiteY9" fmla="*/ 493624 h 619051"/>
                <a:gd name="connsiteX10" fmla="*/ 28323 w 186117"/>
                <a:gd name="connsiteY10" fmla="*/ 477440 h 619051"/>
                <a:gd name="connsiteX11" fmla="*/ 20230 w 186117"/>
                <a:gd name="connsiteY11" fmla="*/ 445072 h 619051"/>
                <a:gd name="connsiteX12" fmla="*/ 12138 w 186117"/>
                <a:gd name="connsiteY12" fmla="*/ 420796 h 619051"/>
                <a:gd name="connsiteX13" fmla="*/ 8092 w 186117"/>
                <a:gd name="connsiteY13" fmla="*/ 408658 h 619051"/>
                <a:gd name="connsiteX14" fmla="*/ 0 w 186117"/>
                <a:gd name="connsiteY14" fmla="*/ 376290 h 619051"/>
                <a:gd name="connsiteX15" fmla="*/ 4046 w 186117"/>
                <a:gd name="connsiteY15" fmla="*/ 234679 h 619051"/>
                <a:gd name="connsiteX16" fmla="*/ 20230 w 186117"/>
                <a:gd name="connsiteY16" fmla="*/ 169943 h 619051"/>
                <a:gd name="connsiteX17" fmla="*/ 32369 w 186117"/>
                <a:gd name="connsiteY17" fmla="*/ 137574 h 619051"/>
                <a:gd name="connsiteX18" fmla="*/ 36415 w 186117"/>
                <a:gd name="connsiteY18" fmla="*/ 125436 h 619051"/>
                <a:gd name="connsiteX19" fmla="*/ 44507 w 186117"/>
                <a:gd name="connsiteY19" fmla="*/ 113298 h 619051"/>
                <a:gd name="connsiteX20" fmla="*/ 48553 w 186117"/>
                <a:gd name="connsiteY20" fmla="*/ 101160 h 619051"/>
                <a:gd name="connsiteX21" fmla="*/ 56645 w 186117"/>
                <a:gd name="connsiteY21" fmla="*/ 89022 h 619051"/>
                <a:gd name="connsiteX22" fmla="*/ 60691 w 186117"/>
                <a:gd name="connsiteY22" fmla="*/ 76884 h 619051"/>
                <a:gd name="connsiteX23" fmla="*/ 72829 w 186117"/>
                <a:gd name="connsiteY23" fmla="*/ 64746 h 619051"/>
                <a:gd name="connsiteX24" fmla="*/ 80921 w 186117"/>
                <a:gd name="connsiteY24" fmla="*/ 52608 h 619051"/>
                <a:gd name="connsiteX25" fmla="*/ 109243 w 186117"/>
                <a:gd name="connsiteY25" fmla="*/ 28332 h 619051"/>
                <a:gd name="connsiteX26" fmla="*/ 157795 w 186117"/>
                <a:gd name="connsiteY26" fmla="*/ 4056 h 619051"/>
                <a:gd name="connsiteX27" fmla="*/ 173979 w 186117"/>
                <a:gd name="connsiteY27" fmla="*/ 10 h 619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6117" h="619051">
                  <a:moveTo>
                    <a:pt x="186117" y="619051"/>
                  </a:moveTo>
                  <a:cubicBezTo>
                    <a:pt x="178422" y="617512"/>
                    <a:pt x="162043" y="615106"/>
                    <a:pt x="153749" y="610959"/>
                  </a:cubicBezTo>
                  <a:cubicBezTo>
                    <a:pt x="149400" y="608784"/>
                    <a:pt x="145408" y="605905"/>
                    <a:pt x="141611" y="602867"/>
                  </a:cubicBezTo>
                  <a:cubicBezTo>
                    <a:pt x="138632" y="600484"/>
                    <a:pt x="136790" y="596737"/>
                    <a:pt x="133519" y="594774"/>
                  </a:cubicBezTo>
                  <a:cubicBezTo>
                    <a:pt x="129862" y="592580"/>
                    <a:pt x="125427" y="592077"/>
                    <a:pt x="121381" y="590728"/>
                  </a:cubicBezTo>
                  <a:lnTo>
                    <a:pt x="93059" y="562406"/>
                  </a:lnTo>
                  <a:cubicBezTo>
                    <a:pt x="89013" y="558360"/>
                    <a:pt x="84095" y="555029"/>
                    <a:pt x="80921" y="550268"/>
                  </a:cubicBezTo>
                  <a:cubicBezTo>
                    <a:pt x="62040" y="521946"/>
                    <a:pt x="72829" y="531387"/>
                    <a:pt x="52599" y="517900"/>
                  </a:cubicBezTo>
                  <a:cubicBezTo>
                    <a:pt x="49902" y="513854"/>
                    <a:pt x="46682" y="510111"/>
                    <a:pt x="44507" y="505762"/>
                  </a:cubicBezTo>
                  <a:cubicBezTo>
                    <a:pt x="42600" y="501947"/>
                    <a:pt x="42577" y="497327"/>
                    <a:pt x="40461" y="493624"/>
                  </a:cubicBezTo>
                  <a:cubicBezTo>
                    <a:pt x="37115" y="487769"/>
                    <a:pt x="32369" y="482835"/>
                    <a:pt x="28323" y="477440"/>
                  </a:cubicBezTo>
                  <a:cubicBezTo>
                    <a:pt x="25625" y="466651"/>
                    <a:pt x="23747" y="455623"/>
                    <a:pt x="20230" y="445072"/>
                  </a:cubicBezTo>
                  <a:lnTo>
                    <a:pt x="12138" y="420796"/>
                  </a:lnTo>
                  <a:cubicBezTo>
                    <a:pt x="10789" y="416750"/>
                    <a:pt x="8928" y="412840"/>
                    <a:pt x="8092" y="408658"/>
                  </a:cubicBezTo>
                  <a:cubicBezTo>
                    <a:pt x="3210" y="384246"/>
                    <a:pt x="6221" y="394952"/>
                    <a:pt x="0" y="376290"/>
                  </a:cubicBezTo>
                  <a:cubicBezTo>
                    <a:pt x="1349" y="329086"/>
                    <a:pt x="905" y="281797"/>
                    <a:pt x="4046" y="234679"/>
                  </a:cubicBezTo>
                  <a:cubicBezTo>
                    <a:pt x="6756" y="194025"/>
                    <a:pt x="12164" y="202200"/>
                    <a:pt x="20230" y="169943"/>
                  </a:cubicBezTo>
                  <a:cubicBezTo>
                    <a:pt x="27692" y="140103"/>
                    <a:pt x="19673" y="167198"/>
                    <a:pt x="32369" y="137574"/>
                  </a:cubicBezTo>
                  <a:cubicBezTo>
                    <a:pt x="34049" y="133654"/>
                    <a:pt x="34508" y="129251"/>
                    <a:pt x="36415" y="125436"/>
                  </a:cubicBezTo>
                  <a:cubicBezTo>
                    <a:pt x="38590" y="121087"/>
                    <a:pt x="42332" y="117647"/>
                    <a:pt x="44507" y="113298"/>
                  </a:cubicBezTo>
                  <a:cubicBezTo>
                    <a:pt x="46414" y="109483"/>
                    <a:pt x="46646" y="104975"/>
                    <a:pt x="48553" y="101160"/>
                  </a:cubicBezTo>
                  <a:cubicBezTo>
                    <a:pt x="50728" y="96811"/>
                    <a:pt x="54470" y="93371"/>
                    <a:pt x="56645" y="89022"/>
                  </a:cubicBezTo>
                  <a:cubicBezTo>
                    <a:pt x="58552" y="85207"/>
                    <a:pt x="58325" y="80433"/>
                    <a:pt x="60691" y="76884"/>
                  </a:cubicBezTo>
                  <a:cubicBezTo>
                    <a:pt x="63865" y="72123"/>
                    <a:pt x="69166" y="69142"/>
                    <a:pt x="72829" y="64746"/>
                  </a:cubicBezTo>
                  <a:cubicBezTo>
                    <a:pt x="75942" y="61010"/>
                    <a:pt x="77808" y="56344"/>
                    <a:pt x="80921" y="52608"/>
                  </a:cubicBezTo>
                  <a:cubicBezTo>
                    <a:pt x="89303" y="42550"/>
                    <a:pt x="98527" y="35833"/>
                    <a:pt x="109243" y="28332"/>
                  </a:cubicBezTo>
                  <a:cubicBezTo>
                    <a:pt x="137764" y="8367"/>
                    <a:pt x="126794" y="14390"/>
                    <a:pt x="157795" y="4056"/>
                  </a:cubicBezTo>
                  <a:cubicBezTo>
                    <a:pt x="171212" y="-416"/>
                    <a:pt x="165668" y="10"/>
                    <a:pt x="173979" y="10"/>
                  </a:cubicBezTo>
                </a:path>
              </a:pathLst>
            </a:custGeom>
            <a:ln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E1A47F4-D7F3-434B-80A8-3E9818D39F13}"/>
                </a:ext>
              </a:extLst>
            </p:cNvPr>
            <p:cNvSpPr/>
            <p:nvPr/>
          </p:nvSpPr>
          <p:spPr>
            <a:xfrm rot="10800000">
              <a:off x="5246086" y="3398543"/>
              <a:ext cx="186117" cy="619051"/>
            </a:xfrm>
            <a:custGeom>
              <a:avLst/>
              <a:gdLst>
                <a:gd name="connsiteX0" fmla="*/ 186117 w 186117"/>
                <a:gd name="connsiteY0" fmla="*/ 619051 h 619051"/>
                <a:gd name="connsiteX1" fmla="*/ 153749 w 186117"/>
                <a:gd name="connsiteY1" fmla="*/ 610959 h 619051"/>
                <a:gd name="connsiteX2" fmla="*/ 141611 w 186117"/>
                <a:gd name="connsiteY2" fmla="*/ 602867 h 619051"/>
                <a:gd name="connsiteX3" fmla="*/ 133519 w 186117"/>
                <a:gd name="connsiteY3" fmla="*/ 594774 h 619051"/>
                <a:gd name="connsiteX4" fmla="*/ 121381 w 186117"/>
                <a:gd name="connsiteY4" fmla="*/ 590728 h 619051"/>
                <a:gd name="connsiteX5" fmla="*/ 93059 w 186117"/>
                <a:gd name="connsiteY5" fmla="*/ 562406 h 619051"/>
                <a:gd name="connsiteX6" fmla="*/ 80921 w 186117"/>
                <a:gd name="connsiteY6" fmla="*/ 550268 h 619051"/>
                <a:gd name="connsiteX7" fmla="*/ 52599 w 186117"/>
                <a:gd name="connsiteY7" fmla="*/ 517900 h 619051"/>
                <a:gd name="connsiteX8" fmla="*/ 44507 w 186117"/>
                <a:gd name="connsiteY8" fmla="*/ 505762 h 619051"/>
                <a:gd name="connsiteX9" fmla="*/ 40461 w 186117"/>
                <a:gd name="connsiteY9" fmla="*/ 493624 h 619051"/>
                <a:gd name="connsiteX10" fmla="*/ 28323 w 186117"/>
                <a:gd name="connsiteY10" fmla="*/ 477440 h 619051"/>
                <a:gd name="connsiteX11" fmla="*/ 20230 w 186117"/>
                <a:gd name="connsiteY11" fmla="*/ 445072 h 619051"/>
                <a:gd name="connsiteX12" fmla="*/ 12138 w 186117"/>
                <a:gd name="connsiteY12" fmla="*/ 420796 h 619051"/>
                <a:gd name="connsiteX13" fmla="*/ 8092 w 186117"/>
                <a:gd name="connsiteY13" fmla="*/ 408658 h 619051"/>
                <a:gd name="connsiteX14" fmla="*/ 0 w 186117"/>
                <a:gd name="connsiteY14" fmla="*/ 376290 h 619051"/>
                <a:gd name="connsiteX15" fmla="*/ 4046 w 186117"/>
                <a:gd name="connsiteY15" fmla="*/ 234679 h 619051"/>
                <a:gd name="connsiteX16" fmla="*/ 20230 w 186117"/>
                <a:gd name="connsiteY16" fmla="*/ 169943 h 619051"/>
                <a:gd name="connsiteX17" fmla="*/ 32369 w 186117"/>
                <a:gd name="connsiteY17" fmla="*/ 137574 h 619051"/>
                <a:gd name="connsiteX18" fmla="*/ 36415 w 186117"/>
                <a:gd name="connsiteY18" fmla="*/ 125436 h 619051"/>
                <a:gd name="connsiteX19" fmla="*/ 44507 w 186117"/>
                <a:gd name="connsiteY19" fmla="*/ 113298 h 619051"/>
                <a:gd name="connsiteX20" fmla="*/ 48553 w 186117"/>
                <a:gd name="connsiteY20" fmla="*/ 101160 h 619051"/>
                <a:gd name="connsiteX21" fmla="*/ 56645 w 186117"/>
                <a:gd name="connsiteY21" fmla="*/ 89022 h 619051"/>
                <a:gd name="connsiteX22" fmla="*/ 60691 w 186117"/>
                <a:gd name="connsiteY22" fmla="*/ 76884 h 619051"/>
                <a:gd name="connsiteX23" fmla="*/ 72829 w 186117"/>
                <a:gd name="connsiteY23" fmla="*/ 64746 h 619051"/>
                <a:gd name="connsiteX24" fmla="*/ 80921 w 186117"/>
                <a:gd name="connsiteY24" fmla="*/ 52608 h 619051"/>
                <a:gd name="connsiteX25" fmla="*/ 109243 w 186117"/>
                <a:gd name="connsiteY25" fmla="*/ 28332 h 619051"/>
                <a:gd name="connsiteX26" fmla="*/ 157795 w 186117"/>
                <a:gd name="connsiteY26" fmla="*/ 4056 h 619051"/>
                <a:gd name="connsiteX27" fmla="*/ 173979 w 186117"/>
                <a:gd name="connsiteY27" fmla="*/ 10 h 619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6117" h="619051">
                  <a:moveTo>
                    <a:pt x="186117" y="619051"/>
                  </a:moveTo>
                  <a:cubicBezTo>
                    <a:pt x="178422" y="617512"/>
                    <a:pt x="162043" y="615106"/>
                    <a:pt x="153749" y="610959"/>
                  </a:cubicBezTo>
                  <a:cubicBezTo>
                    <a:pt x="149400" y="608784"/>
                    <a:pt x="145408" y="605905"/>
                    <a:pt x="141611" y="602867"/>
                  </a:cubicBezTo>
                  <a:cubicBezTo>
                    <a:pt x="138632" y="600484"/>
                    <a:pt x="136790" y="596737"/>
                    <a:pt x="133519" y="594774"/>
                  </a:cubicBezTo>
                  <a:cubicBezTo>
                    <a:pt x="129862" y="592580"/>
                    <a:pt x="125427" y="592077"/>
                    <a:pt x="121381" y="590728"/>
                  </a:cubicBezTo>
                  <a:lnTo>
                    <a:pt x="93059" y="562406"/>
                  </a:lnTo>
                  <a:cubicBezTo>
                    <a:pt x="89013" y="558360"/>
                    <a:pt x="84095" y="555029"/>
                    <a:pt x="80921" y="550268"/>
                  </a:cubicBezTo>
                  <a:cubicBezTo>
                    <a:pt x="62040" y="521946"/>
                    <a:pt x="72829" y="531387"/>
                    <a:pt x="52599" y="517900"/>
                  </a:cubicBezTo>
                  <a:cubicBezTo>
                    <a:pt x="49902" y="513854"/>
                    <a:pt x="46682" y="510111"/>
                    <a:pt x="44507" y="505762"/>
                  </a:cubicBezTo>
                  <a:cubicBezTo>
                    <a:pt x="42600" y="501947"/>
                    <a:pt x="42577" y="497327"/>
                    <a:pt x="40461" y="493624"/>
                  </a:cubicBezTo>
                  <a:cubicBezTo>
                    <a:pt x="37115" y="487769"/>
                    <a:pt x="32369" y="482835"/>
                    <a:pt x="28323" y="477440"/>
                  </a:cubicBezTo>
                  <a:cubicBezTo>
                    <a:pt x="25625" y="466651"/>
                    <a:pt x="23747" y="455623"/>
                    <a:pt x="20230" y="445072"/>
                  </a:cubicBezTo>
                  <a:lnTo>
                    <a:pt x="12138" y="420796"/>
                  </a:lnTo>
                  <a:cubicBezTo>
                    <a:pt x="10789" y="416750"/>
                    <a:pt x="8928" y="412840"/>
                    <a:pt x="8092" y="408658"/>
                  </a:cubicBezTo>
                  <a:cubicBezTo>
                    <a:pt x="3210" y="384246"/>
                    <a:pt x="6221" y="394952"/>
                    <a:pt x="0" y="376290"/>
                  </a:cubicBezTo>
                  <a:cubicBezTo>
                    <a:pt x="1349" y="329086"/>
                    <a:pt x="905" y="281797"/>
                    <a:pt x="4046" y="234679"/>
                  </a:cubicBezTo>
                  <a:cubicBezTo>
                    <a:pt x="6756" y="194025"/>
                    <a:pt x="12164" y="202200"/>
                    <a:pt x="20230" y="169943"/>
                  </a:cubicBezTo>
                  <a:cubicBezTo>
                    <a:pt x="27692" y="140103"/>
                    <a:pt x="19673" y="167198"/>
                    <a:pt x="32369" y="137574"/>
                  </a:cubicBezTo>
                  <a:cubicBezTo>
                    <a:pt x="34049" y="133654"/>
                    <a:pt x="34508" y="129251"/>
                    <a:pt x="36415" y="125436"/>
                  </a:cubicBezTo>
                  <a:cubicBezTo>
                    <a:pt x="38590" y="121087"/>
                    <a:pt x="42332" y="117647"/>
                    <a:pt x="44507" y="113298"/>
                  </a:cubicBezTo>
                  <a:cubicBezTo>
                    <a:pt x="46414" y="109483"/>
                    <a:pt x="46646" y="104975"/>
                    <a:pt x="48553" y="101160"/>
                  </a:cubicBezTo>
                  <a:cubicBezTo>
                    <a:pt x="50728" y="96811"/>
                    <a:pt x="54470" y="93371"/>
                    <a:pt x="56645" y="89022"/>
                  </a:cubicBezTo>
                  <a:cubicBezTo>
                    <a:pt x="58552" y="85207"/>
                    <a:pt x="58325" y="80433"/>
                    <a:pt x="60691" y="76884"/>
                  </a:cubicBezTo>
                  <a:cubicBezTo>
                    <a:pt x="63865" y="72123"/>
                    <a:pt x="69166" y="69142"/>
                    <a:pt x="72829" y="64746"/>
                  </a:cubicBezTo>
                  <a:cubicBezTo>
                    <a:pt x="75942" y="61010"/>
                    <a:pt x="77808" y="56344"/>
                    <a:pt x="80921" y="52608"/>
                  </a:cubicBezTo>
                  <a:cubicBezTo>
                    <a:pt x="89303" y="42550"/>
                    <a:pt x="98527" y="35833"/>
                    <a:pt x="109243" y="28332"/>
                  </a:cubicBezTo>
                  <a:cubicBezTo>
                    <a:pt x="137764" y="8367"/>
                    <a:pt x="126794" y="14390"/>
                    <a:pt x="157795" y="4056"/>
                  </a:cubicBezTo>
                  <a:cubicBezTo>
                    <a:pt x="171212" y="-416"/>
                    <a:pt x="165668" y="10"/>
                    <a:pt x="173979" y="10"/>
                  </a:cubicBezTo>
                </a:path>
              </a:pathLst>
            </a:custGeom>
            <a:ln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43A3E4-12A6-6047-A3F3-B7DDA614CC11}"/>
                </a:ext>
              </a:extLst>
            </p:cNvPr>
            <p:cNvSpPr/>
            <p:nvPr/>
          </p:nvSpPr>
          <p:spPr>
            <a:xfrm>
              <a:off x="5678661" y="3398544"/>
              <a:ext cx="186117" cy="619051"/>
            </a:xfrm>
            <a:custGeom>
              <a:avLst/>
              <a:gdLst>
                <a:gd name="connsiteX0" fmla="*/ 186117 w 186117"/>
                <a:gd name="connsiteY0" fmla="*/ 619051 h 619051"/>
                <a:gd name="connsiteX1" fmla="*/ 153749 w 186117"/>
                <a:gd name="connsiteY1" fmla="*/ 610959 h 619051"/>
                <a:gd name="connsiteX2" fmla="*/ 141611 w 186117"/>
                <a:gd name="connsiteY2" fmla="*/ 602867 h 619051"/>
                <a:gd name="connsiteX3" fmla="*/ 133519 w 186117"/>
                <a:gd name="connsiteY3" fmla="*/ 594774 h 619051"/>
                <a:gd name="connsiteX4" fmla="*/ 121381 w 186117"/>
                <a:gd name="connsiteY4" fmla="*/ 590728 h 619051"/>
                <a:gd name="connsiteX5" fmla="*/ 93059 w 186117"/>
                <a:gd name="connsiteY5" fmla="*/ 562406 h 619051"/>
                <a:gd name="connsiteX6" fmla="*/ 80921 w 186117"/>
                <a:gd name="connsiteY6" fmla="*/ 550268 h 619051"/>
                <a:gd name="connsiteX7" fmla="*/ 52599 w 186117"/>
                <a:gd name="connsiteY7" fmla="*/ 517900 h 619051"/>
                <a:gd name="connsiteX8" fmla="*/ 44507 w 186117"/>
                <a:gd name="connsiteY8" fmla="*/ 505762 h 619051"/>
                <a:gd name="connsiteX9" fmla="*/ 40461 w 186117"/>
                <a:gd name="connsiteY9" fmla="*/ 493624 h 619051"/>
                <a:gd name="connsiteX10" fmla="*/ 28323 w 186117"/>
                <a:gd name="connsiteY10" fmla="*/ 477440 h 619051"/>
                <a:gd name="connsiteX11" fmla="*/ 20230 w 186117"/>
                <a:gd name="connsiteY11" fmla="*/ 445072 h 619051"/>
                <a:gd name="connsiteX12" fmla="*/ 12138 w 186117"/>
                <a:gd name="connsiteY12" fmla="*/ 420796 h 619051"/>
                <a:gd name="connsiteX13" fmla="*/ 8092 w 186117"/>
                <a:gd name="connsiteY13" fmla="*/ 408658 h 619051"/>
                <a:gd name="connsiteX14" fmla="*/ 0 w 186117"/>
                <a:gd name="connsiteY14" fmla="*/ 376290 h 619051"/>
                <a:gd name="connsiteX15" fmla="*/ 4046 w 186117"/>
                <a:gd name="connsiteY15" fmla="*/ 234679 h 619051"/>
                <a:gd name="connsiteX16" fmla="*/ 20230 w 186117"/>
                <a:gd name="connsiteY16" fmla="*/ 169943 h 619051"/>
                <a:gd name="connsiteX17" fmla="*/ 32369 w 186117"/>
                <a:gd name="connsiteY17" fmla="*/ 137574 h 619051"/>
                <a:gd name="connsiteX18" fmla="*/ 36415 w 186117"/>
                <a:gd name="connsiteY18" fmla="*/ 125436 h 619051"/>
                <a:gd name="connsiteX19" fmla="*/ 44507 w 186117"/>
                <a:gd name="connsiteY19" fmla="*/ 113298 h 619051"/>
                <a:gd name="connsiteX20" fmla="*/ 48553 w 186117"/>
                <a:gd name="connsiteY20" fmla="*/ 101160 h 619051"/>
                <a:gd name="connsiteX21" fmla="*/ 56645 w 186117"/>
                <a:gd name="connsiteY21" fmla="*/ 89022 h 619051"/>
                <a:gd name="connsiteX22" fmla="*/ 60691 w 186117"/>
                <a:gd name="connsiteY22" fmla="*/ 76884 h 619051"/>
                <a:gd name="connsiteX23" fmla="*/ 72829 w 186117"/>
                <a:gd name="connsiteY23" fmla="*/ 64746 h 619051"/>
                <a:gd name="connsiteX24" fmla="*/ 80921 w 186117"/>
                <a:gd name="connsiteY24" fmla="*/ 52608 h 619051"/>
                <a:gd name="connsiteX25" fmla="*/ 109243 w 186117"/>
                <a:gd name="connsiteY25" fmla="*/ 28332 h 619051"/>
                <a:gd name="connsiteX26" fmla="*/ 157795 w 186117"/>
                <a:gd name="connsiteY26" fmla="*/ 4056 h 619051"/>
                <a:gd name="connsiteX27" fmla="*/ 173979 w 186117"/>
                <a:gd name="connsiteY27" fmla="*/ 10 h 619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6117" h="619051">
                  <a:moveTo>
                    <a:pt x="186117" y="619051"/>
                  </a:moveTo>
                  <a:cubicBezTo>
                    <a:pt x="178422" y="617512"/>
                    <a:pt x="162043" y="615106"/>
                    <a:pt x="153749" y="610959"/>
                  </a:cubicBezTo>
                  <a:cubicBezTo>
                    <a:pt x="149400" y="608784"/>
                    <a:pt x="145408" y="605905"/>
                    <a:pt x="141611" y="602867"/>
                  </a:cubicBezTo>
                  <a:cubicBezTo>
                    <a:pt x="138632" y="600484"/>
                    <a:pt x="136790" y="596737"/>
                    <a:pt x="133519" y="594774"/>
                  </a:cubicBezTo>
                  <a:cubicBezTo>
                    <a:pt x="129862" y="592580"/>
                    <a:pt x="125427" y="592077"/>
                    <a:pt x="121381" y="590728"/>
                  </a:cubicBezTo>
                  <a:lnTo>
                    <a:pt x="93059" y="562406"/>
                  </a:lnTo>
                  <a:cubicBezTo>
                    <a:pt x="89013" y="558360"/>
                    <a:pt x="84095" y="555029"/>
                    <a:pt x="80921" y="550268"/>
                  </a:cubicBezTo>
                  <a:cubicBezTo>
                    <a:pt x="62040" y="521946"/>
                    <a:pt x="72829" y="531387"/>
                    <a:pt x="52599" y="517900"/>
                  </a:cubicBezTo>
                  <a:cubicBezTo>
                    <a:pt x="49902" y="513854"/>
                    <a:pt x="46682" y="510111"/>
                    <a:pt x="44507" y="505762"/>
                  </a:cubicBezTo>
                  <a:cubicBezTo>
                    <a:pt x="42600" y="501947"/>
                    <a:pt x="42577" y="497327"/>
                    <a:pt x="40461" y="493624"/>
                  </a:cubicBezTo>
                  <a:cubicBezTo>
                    <a:pt x="37115" y="487769"/>
                    <a:pt x="32369" y="482835"/>
                    <a:pt x="28323" y="477440"/>
                  </a:cubicBezTo>
                  <a:cubicBezTo>
                    <a:pt x="25625" y="466651"/>
                    <a:pt x="23747" y="455623"/>
                    <a:pt x="20230" y="445072"/>
                  </a:cubicBezTo>
                  <a:lnTo>
                    <a:pt x="12138" y="420796"/>
                  </a:lnTo>
                  <a:cubicBezTo>
                    <a:pt x="10789" y="416750"/>
                    <a:pt x="8928" y="412840"/>
                    <a:pt x="8092" y="408658"/>
                  </a:cubicBezTo>
                  <a:cubicBezTo>
                    <a:pt x="3210" y="384246"/>
                    <a:pt x="6221" y="394952"/>
                    <a:pt x="0" y="376290"/>
                  </a:cubicBezTo>
                  <a:cubicBezTo>
                    <a:pt x="1349" y="329086"/>
                    <a:pt x="905" y="281797"/>
                    <a:pt x="4046" y="234679"/>
                  </a:cubicBezTo>
                  <a:cubicBezTo>
                    <a:pt x="6756" y="194025"/>
                    <a:pt x="12164" y="202200"/>
                    <a:pt x="20230" y="169943"/>
                  </a:cubicBezTo>
                  <a:cubicBezTo>
                    <a:pt x="27692" y="140103"/>
                    <a:pt x="19673" y="167198"/>
                    <a:pt x="32369" y="137574"/>
                  </a:cubicBezTo>
                  <a:cubicBezTo>
                    <a:pt x="34049" y="133654"/>
                    <a:pt x="34508" y="129251"/>
                    <a:pt x="36415" y="125436"/>
                  </a:cubicBezTo>
                  <a:cubicBezTo>
                    <a:pt x="38590" y="121087"/>
                    <a:pt x="42332" y="117647"/>
                    <a:pt x="44507" y="113298"/>
                  </a:cubicBezTo>
                  <a:cubicBezTo>
                    <a:pt x="46414" y="109483"/>
                    <a:pt x="46646" y="104975"/>
                    <a:pt x="48553" y="101160"/>
                  </a:cubicBezTo>
                  <a:cubicBezTo>
                    <a:pt x="50728" y="96811"/>
                    <a:pt x="54470" y="93371"/>
                    <a:pt x="56645" y="89022"/>
                  </a:cubicBezTo>
                  <a:cubicBezTo>
                    <a:pt x="58552" y="85207"/>
                    <a:pt x="58325" y="80433"/>
                    <a:pt x="60691" y="76884"/>
                  </a:cubicBezTo>
                  <a:cubicBezTo>
                    <a:pt x="63865" y="72123"/>
                    <a:pt x="69166" y="69142"/>
                    <a:pt x="72829" y="64746"/>
                  </a:cubicBezTo>
                  <a:cubicBezTo>
                    <a:pt x="75942" y="61010"/>
                    <a:pt x="77808" y="56344"/>
                    <a:pt x="80921" y="52608"/>
                  </a:cubicBezTo>
                  <a:cubicBezTo>
                    <a:pt x="89303" y="42550"/>
                    <a:pt x="98527" y="35833"/>
                    <a:pt x="109243" y="28332"/>
                  </a:cubicBezTo>
                  <a:cubicBezTo>
                    <a:pt x="137764" y="8367"/>
                    <a:pt x="126794" y="14390"/>
                    <a:pt x="157795" y="4056"/>
                  </a:cubicBezTo>
                  <a:cubicBezTo>
                    <a:pt x="171212" y="-416"/>
                    <a:pt x="165668" y="10"/>
                    <a:pt x="173979" y="10"/>
                  </a:cubicBezTo>
                </a:path>
              </a:pathLst>
            </a:custGeom>
            <a:ln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B7D83767-FC8E-AD42-A594-FD4E52A0AA8B}"/>
                </a:ext>
              </a:extLst>
            </p:cNvPr>
            <p:cNvSpPr/>
            <p:nvPr/>
          </p:nvSpPr>
          <p:spPr>
            <a:xfrm rot="10800000">
              <a:off x="6002941" y="3398493"/>
              <a:ext cx="186117" cy="619051"/>
            </a:xfrm>
            <a:custGeom>
              <a:avLst/>
              <a:gdLst>
                <a:gd name="connsiteX0" fmla="*/ 186117 w 186117"/>
                <a:gd name="connsiteY0" fmla="*/ 619051 h 619051"/>
                <a:gd name="connsiteX1" fmla="*/ 153749 w 186117"/>
                <a:gd name="connsiteY1" fmla="*/ 610959 h 619051"/>
                <a:gd name="connsiteX2" fmla="*/ 141611 w 186117"/>
                <a:gd name="connsiteY2" fmla="*/ 602867 h 619051"/>
                <a:gd name="connsiteX3" fmla="*/ 133519 w 186117"/>
                <a:gd name="connsiteY3" fmla="*/ 594774 h 619051"/>
                <a:gd name="connsiteX4" fmla="*/ 121381 w 186117"/>
                <a:gd name="connsiteY4" fmla="*/ 590728 h 619051"/>
                <a:gd name="connsiteX5" fmla="*/ 93059 w 186117"/>
                <a:gd name="connsiteY5" fmla="*/ 562406 h 619051"/>
                <a:gd name="connsiteX6" fmla="*/ 80921 w 186117"/>
                <a:gd name="connsiteY6" fmla="*/ 550268 h 619051"/>
                <a:gd name="connsiteX7" fmla="*/ 52599 w 186117"/>
                <a:gd name="connsiteY7" fmla="*/ 517900 h 619051"/>
                <a:gd name="connsiteX8" fmla="*/ 44507 w 186117"/>
                <a:gd name="connsiteY8" fmla="*/ 505762 h 619051"/>
                <a:gd name="connsiteX9" fmla="*/ 40461 w 186117"/>
                <a:gd name="connsiteY9" fmla="*/ 493624 h 619051"/>
                <a:gd name="connsiteX10" fmla="*/ 28323 w 186117"/>
                <a:gd name="connsiteY10" fmla="*/ 477440 h 619051"/>
                <a:gd name="connsiteX11" fmla="*/ 20230 w 186117"/>
                <a:gd name="connsiteY11" fmla="*/ 445072 h 619051"/>
                <a:gd name="connsiteX12" fmla="*/ 12138 w 186117"/>
                <a:gd name="connsiteY12" fmla="*/ 420796 h 619051"/>
                <a:gd name="connsiteX13" fmla="*/ 8092 w 186117"/>
                <a:gd name="connsiteY13" fmla="*/ 408658 h 619051"/>
                <a:gd name="connsiteX14" fmla="*/ 0 w 186117"/>
                <a:gd name="connsiteY14" fmla="*/ 376290 h 619051"/>
                <a:gd name="connsiteX15" fmla="*/ 4046 w 186117"/>
                <a:gd name="connsiteY15" fmla="*/ 234679 h 619051"/>
                <a:gd name="connsiteX16" fmla="*/ 20230 w 186117"/>
                <a:gd name="connsiteY16" fmla="*/ 169943 h 619051"/>
                <a:gd name="connsiteX17" fmla="*/ 32369 w 186117"/>
                <a:gd name="connsiteY17" fmla="*/ 137574 h 619051"/>
                <a:gd name="connsiteX18" fmla="*/ 36415 w 186117"/>
                <a:gd name="connsiteY18" fmla="*/ 125436 h 619051"/>
                <a:gd name="connsiteX19" fmla="*/ 44507 w 186117"/>
                <a:gd name="connsiteY19" fmla="*/ 113298 h 619051"/>
                <a:gd name="connsiteX20" fmla="*/ 48553 w 186117"/>
                <a:gd name="connsiteY20" fmla="*/ 101160 h 619051"/>
                <a:gd name="connsiteX21" fmla="*/ 56645 w 186117"/>
                <a:gd name="connsiteY21" fmla="*/ 89022 h 619051"/>
                <a:gd name="connsiteX22" fmla="*/ 60691 w 186117"/>
                <a:gd name="connsiteY22" fmla="*/ 76884 h 619051"/>
                <a:gd name="connsiteX23" fmla="*/ 72829 w 186117"/>
                <a:gd name="connsiteY23" fmla="*/ 64746 h 619051"/>
                <a:gd name="connsiteX24" fmla="*/ 80921 w 186117"/>
                <a:gd name="connsiteY24" fmla="*/ 52608 h 619051"/>
                <a:gd name="connsiteX25" fmla="*/ 109243 w 186117"/>
                <a:gd name="connsiteY25" fmla="*/ 28332 h 619051"/>
                <a:gd name="connsiteX26" fmla="*/ 157795 w 186117"/>
                <a:gd name="connsiteY26" fmla="*/ 4056 h 619051"/>
                <a:gd name="connsiteX27" fmla="*/ 173979 w 186117"/>
                <a:gd name="connsiteY27" fmla="*/ 10 h 619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6117" h="619051">
                  <a:moveTo>
                    <a:pt x="186117" y="619051"/>
                  </a:moveTo>
                  <a:cubicBezTo>
                    <a:pt x="178422" y="617512"/>
                    <a:pt x="162043" y="615106"/>
                    <a:pt x="153749" y="610959"/>
                  </a:cubicBezTo>
                  <a:cubicBezTo>
                    <a:pt x="149400" y="608784"/>
                    <a:pt x="145408" y="605905"/>
                    <a:pt x="141611" y="602867"/>
                  </a:cubicBezTo>
                  <a:cubicBezTo>
                    <a:pt x="138632" y="600484"/>
                    <a:pt x="136790" y="596737"/>
                    <a:pt x="133519" y="594774"/>
                  </a:cubicBezTo>
                  <a:cubicBezTo>
                    <a:pt x="129862" y="592580"/>
                    <a:pt x="125427" y="592077"/>
                    <a:pt x="121381" y="590728"/>
                  </a:cubicBezTo>
                  <a:lnTo>
                    <a:pt x="93059" y="562406"/>
                  </a:lnTo>
                  <a:cubicBezTo>
                    <a:pt x="89013" y="558360"/>
                    <a:pt x="84095" y="555029"/>
                    <a:pt x="80921" y="550268"/>
                  </a:cubicBezTo>
                  <a:cubicBezTo>
                    <a:pt x="62040" y="521946"/>
                    <a:pt x="72829" y="531387"/>
                    <a:pt x="52599" y="517900"/>
                  </a:cubicBezTo>
                  <a:cubicBezTo>
                    <a:pt x="49902" y="513854"/>
                    <a:pt x="46682" y="510111"/>
                    <a:pt x="44507" y="505762"/>
                  </a:cubicBezTo>
                  <a:cubicBezTo>
                    <a:pt x="42600" y="501947"/>
                    <a:pt x="42577" y="497327"/>
                    <a:pt x="40461" y="493624"/>
                  </a:cubicBezTo>
                  <a:cubicBezTo>
                    <a:pt x="37115" y="487769"/>
                    <a:pt x="32369" y="482835"/>
                    <a:pt x="28323" y="477440"/>
                  </a:cubicBezTo>
                  <a:cubicBezTo>
                    <a:pt x="25625" y="466651"/>
                    <a:pt x="23747" y="455623"/>
                    <a:pt x="20230" y="445072"/>
                  </a:cubicBezTo>
                  <a:lnTo>
                    <a:pt x="12138" y="420796"/>
                  </a:lnTo>
                  <a:cubicBezTo>
                    <a:pt x="10789" y="416750"/>
                    <a:pt x="8928" y="412840"/>
                    <a:pt x="8092" y="408658"/>
                  </a:cubicBezTo>
                  <a:cubicBezTo>
                    <a:pt x="3210" y="384246"/>
                    <a:pt x="6221" y="394952"/>
                    <a:pt x="0" y="376290"/>
                  </a:cubicBezTo>
                  <a:cubicBezTo>
                    <a:pt x="1349" y="329086"/>
                    <a:pt x="905" y="281797"/>
                    <a:pt x="4046" y="234679"/>
                  </a:cubicBezTo>
                  <a:cubicBezTo>
                    <a:pt x="6756" y="194025"/>
                    <a:pt x="12164" y="202200"/>
                    <a:pt x="20230" y="169943"/>
                  </a:cubicBezTo>
                  <a:cubicBezTo>
                    <a:pt x="27692" y="140103"/>
                    <a:pt x="19673" y="167198"/>
                    <a:pt x="32369" y="137574"/>
                  </a:cubicBezTo>
                  <a:cubicBezTo>
                    <a:pt x="34049" y="133654"/>
                    <a:pt x="34508" y="129251"/>
                    <a:pt x="36415" y="125436"/>
                  </a:cubicBezTo>
                  <a:cubicBezTo>
                    <a:pt x="38590" y="121087"/>
                    <a:pt x="42332" y="117647"/>
                    <a:pt x="44507" y="113298"/>
                  </a:cubicBezTo>
                  <a:cubicBezTo>
                    <a:pt x="46414" y="109483"/>
                    <a:pt x="46646" y="104975"/>
                    <a:pt x="48553" y="101160"/>
                  </a:cubicBezTo>
                  <a:cubicBezTo>
                    <a:pt x="50728" y="96811"/>
                    <a:pt x="54470" y="93371"/>
                    <a:pt x="56645" y="89022"/>
                  </a:cubicBezTo>
                  <a:cubicBezTo>
                    <a:pt x="58552" y="85207"/>
                    <a:pt x="58325" y="80433"/>
                    <a:pt x="60691" y="76884"/>
                  </a:cubicBezTo>
                  <a:cubicBezTo>
                    <a:pt x="63865" y="72123"/>
                    <a:pt x="69166" y="69142"/>
                    <a:pt x="72829" y="64746"/>
                  </a:cubicBezTo>
                  <a:cubicBezTo>
                    <a:pt x="75942" y="61010"/>
                    <a:pt x="77808" y="56344"/>
                    <a:pt x="80921" y="52608"/>
                  </a:cubicBezTo>
                  <a:cubicBezTo>
                    <a:pt x="89303" y="42550"/>
                    <a:pt x="98527" y="35833"/>
                    <a:pt x="109243" y="28332"/>
                  </a:cubicBezTo>
                  <a:cubicBezTo>
                    <a:pt x="137764" y="8367"/>
                    <a:pt x="126794" y="14390"/>
                    <a:pt x="157795" y="4056"/>
                  </a:cubicBezTo>
                  <a:cubicBezTo>
                    <a:pt x="171212" y="-416"/>
                    <a:pt x="165668" y="10"/>
                    <a:pt x="173979" y="10"/>
                  </a:cubicBezTo>
                </a:path>
              </a:pathLst>
            </a:custGeom>
            <a:ln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BFDEB820-AF0D-8545-B042-CB8F4DE8980C}"/>
                </a:ext>
              </a:extLst>
            </p:cNvPr>
            <p:cNvSpPr/>
            <p:nvPr/>
          </p:nvSpPr>
          <p:spPr>
            <a:xfrm>
              <a:off x="3995866" y="3348062"/>
              <a:ext cx="2686556" cy="44615"/>
            </a:xfrm>
            <a:custGeom>
              <a:avLst/>
              <a:gdLst>
                <a:gd name="connsiteX0" fmla="*/ 0 w 2686556"/>
                <a:gd name="connsiteY0" fmla="*/ 36414 h 44615"/>
                <a:gd name="connsiteX1" fmla="*/ 20231 w 2686556"/>
                <a:gd name="connsiteY1" fmla="*/ 44506 h 44615"/>
                <a:gd name="connsiteX2" fmla="*/ 60691 w 2686556"/>
                <a:gd name="connsiteY2" fmla="*/ 40460 h 44615"/>
                <a:gd name="connsiteX3" fmla="*/ 89013 w 2686556"/>
                <a:gd name="connsiteY3" fmla="*/ 44506 h 44615"/>
                <a:gd name="connsiteX4" fmla="*/ 202301 w 2686556"/>
                <a:gd name="connsiteY4" fmla="*/ 32368 h 44615"/>
                <a:gd name="connsiteX5" fmla="*/ 275130 w 2686556"/>
                <a:gd name="connsiteY5" fmla="*/ 36414 h 44615"/>
                <a:gd name="connsiteX6" fmla="*/ 388418 w 2686556"/>
                <a:gd name="connsiteY6" fmla="*/ 28322 h 44615"/>
                <a:gd name="connsiteX7" fmla="*/ 457200 w 2686556"/>
                <a:gd name="connsiteY7" fmla="*/ 32368 h 44615"/>
                <a:gd name="connsiteX8" fmla="*/ 481477 w 2686556"/>
                <a:gd name="connsiteY8" fmla="*/ 28322 h 44615"/>
                <a:gd name="connsiteX9" fmla="*/ 558351 w 2686556"/>
                <a:gd name="connsiteY9" fmla="*/ 24276 h 44615"/>
                <a:gd name="connsiteX10" fmla="*/ 578581 w 2686556"/>
                <a:gd name="connsiteY10" fmla="*/ 20230 h 44615"/>
                <a:gd name="connsiteX11" fmla="*/ 610949 w 2686556"/>
                <a:gd name="connsiteY11" fmla="*/ 8092 h 44615"/>
                <a:gd name="connsiteX12" fmla="*/ 635225 w 2686556"/>
                <a:gd name="connsiteY12" fmla="*/ 0 h 44615"/>
                <a:gd name="connsiteX13" fmla="*/ 724238 w 2686556"/>
                <a:gd name="connsiteY13" fmla="*/ 8092 h 44615"/>
                <a:gd name="connsiteX14" fmla="*/ 744468 w 2686556"/>
                <a:gd name="connsiteY14" fmla="*/ 12138 h 44615"/>
                <a:gd name="connsiteX15" fmla="*/ 760652 w 2686556"/>
                <a:gd name="connsiteY15" fmla="*/ 16184 h 44615"/>
                <a:gd name="connsiteX16" fmla="*/ 797066 w 2686556"/>
                <a:gd name="connsiteY16" fmla="*/ 20230 h 44615"/>
                <a:gd name="connsiteX17" fmla="*/ 825388 w 2686556"/>
                <a:gd name="connsiteY17" fmla="*/ 24276 h 44615"/>
                <a:gd name="connsiteX18" fmla="*/ 1035781 w 2686556"/>
                <a:gd name="connsiteY18" fmla="*/ 20230 h 44615"/>
                <a:gd name="connsiteX19" fmla="*/ 1096471 w 2686556"/>
                <a:gd name="connsiteY19" fmla="*/ 8092 h 44615"/>
                <a:gd name="connsiteX20" fmla="*/ 1116701 w 2686556"/>
                <a:gd name="connsiteY20" fmla="*/ 4046 h 44615"/>
                <a:gd name="connsiteX21" fmla="*/ 1197622 w 2686556"/>
                <a:gd name="connsiteY21" fmla="*/ 8092 h 44615"/>
                <a:gd name="connsiteX22" fmla="*/ 1238082 w 2686556"/>
                <a:gd name="connsiteY22" fmla="*/ 12138 h 44615"/>
                <a:gd name="connsiteX23" fmla="*/ 1266404 w 2686556"/>
                <a:gd name="connsiteY23" fmla="*/ 16184 h 44615"/>
                <a:gd name="connsiteX24" fmla="*/ 1395877 w 2686556"/>
                <a:gd name="connsiteY24" fmla="*/ 20230 h 44615"/>
                <a:gd name="connsiteX25" fmla="*/ 1897583 w 2686556"/>
                <a:gd name="connsiteY25" fmla="*/ 20230 h 44615"/>
                <a:gd name="connsiteX26" fmla="*/ 1921859 w 2686556"/>
                <a:gd name="connsiteY26" fmla="*/ 24276 h 44615"/>
                <a:gd name="connsiteX27" fmla="*/ 1950181 w 2686556"/>
                <a:gd name="connsiteY27" fmla="*/ 28322 h 44615"/>
                <a:gd name="connsiteX28" fmla="*/ 1970411 w 2686556"/>
                <a:gd name="connsiteY28" fmla="*/ 32368 h 44615"/>
                <a:gd name="connsiteX29" fmla="*/ 2002779 w 2686556"/>
                <a:gd name="connsiteY29" fmla="*/ 36414 h 44615"/>
                <a:gd name="connsiteX30" fmla="*/ 2221264 w 2686556"/>
                <a:gd name="connsiteY30" fmla="*/ 24276 h 44615"/>
                <a:gd name="connsiteX31" fmla="*/ 2237448 w 2686556"/>
                <a:gd name="connsiteY31" fmla="*/ 20230 h 44615"/>
                <a:gd name="connsiteX32" fmla="*/ 2358829 w 2686556"/>
                <a:gd name="connsiteY32" fmla="*/ 28322 h 44615"/>
                <a:gd name="connsiteX33" fmla="*/ 2419519 w 2686556"/>
                <a:gd name="connsiteY33" fmla="*/ 24276 h 44615"/>
                <a:gd name="connsiteX34" fmla="*/ 2443795 w 2686556"/>
                <a:gd name="connsiteY34" fmla="*/ 20230 h 44615"/>
                <a:gd name="connsiteX35" fmla="*/ 2488301 w 2686556"/>
                <a:gd name="connsiteY35" fmla="*/ 8092 h 44615"/>
                <a:gd name="connsiteX36" fmla="*/ 2528762 w 2686556"/>
                <a:gd name="connsiteY36" fmla="*/ 12138 h 44615"/>
                <a:gd name="connsiteX37" fmla="*/ 2540900 w 2686556"/>
                <a:gd name="connsiteY37" fmla="*/ 16184 h 44615"/>
                <a:gd name="connsiteX38" fmla="*/ 2633958 w 2686556"/>
                <a:gd name="connsiteY38" fmla="*/ 24276 h 44615"/>
                <a:gd name="connsiteX39" fmla="*/ 2670372 w 2686556"/>
                <a:gd name="connsiteY39" fmla="*/ 16184 h 44615"/>
                <a:gd name="connsiteX40" fmla="*/ 2686556 w 2686556"/>
                <a:gd name="connsiteY40" fmla="*/ 12138 h 4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86556" h="44615">
                  <a:moveTo>
                    <a:pt x="0" y="36414"/>
                  </a:moveTo>
                  <a:cubicBezTo>
                    <a:pt x="6744" y="39111"/>
                    <a:pt x="12984" y="44023"/>
                    <a:pt x="20231" y="44506"/>
                  </a:cubicBezTo>
                  <a:cubicBezTo>
                    <a:pt x="33755" y="45408"/>
                    <a:pt x="47137" y="40460"/>
                    <a:pt x="60691" y="40460"/>
                  </a:cubicBezTo>
                  <a:cubicBezTo>
                    <a:pt x="70228" y="40460"/>
                    <a:pt x="79572" y="43157"/>
                    <a:pt x="89013" y="44506"/>
                  </a:cubicBezTo>
                  <a:cubicBezTo>
                    <a:pt x="188922" y="35818"/>
                    <a:pt x="151539" y="42520"/>
                    <a:pt x="202301" y="32368"/>
                  </a:cubicBezTo>
                  <a:cubicBezTo>
                    <a:pt x="226577" y="33717"/>
                    <a:pt x="250816" y="36414"/>
                    <a:pt x="275130" y="36414"/>
                  </a:cubicBezTo>
                  <a:cubicBezTo>
                    <a:pt x="304655" y="36414"/>
                    <a:pt x="356147" y="31256"/>
                    <a:pt x="388418" y="28322"/>
                  </a:cubicBezTo>
                  <a:cubicBezTo>
                    <a:pt x="411345" y="29671"/>
                    <a:pt x="434233" y="32368"/>
                    <a:pt x="457200" y="32368"/>
                  </a:cubicBezTo>
                  <a:cubicBezTo>
                    <a:pt x="465404" y="32368"/>
                    <a:pt x="473299" y="28976"/>
                    <a:pt x="481477" y="28322"/>
                  </a:cubicBezTo>
                  <a:cubicBezTo>
                    <a:pt x="507055" y="26276"/>
                    <a:pt x="532726" y="25625"/>
                    <a:pt x="558351" y="24276"/>
                  </a:cubicBezTo>
                  <a:cubicBezTo>
                    <a:pt x="565094" y="22927"/>
                    <a:pt x="571909" y="21898"/>
                    <a:pt x="578581" y="20230"/>
                  </a:cubicBezTo>
                  <a:cubicBezTo>
                    <a:pt x="588201" y="17825"/>
                    <a:pt x="602781" y="11062"/>
                    <a:pt x="610949" y="8092"/>
                  </a:cubicBezTo>
                  <a:cubicBezTo>
                    <a:pt x="618965" y="5177"/>
                    <a:pt x="635225" y="0"/>
                    <a:pt x="635225" y="0"/>
                  </a:cubicBezTo>
                  <a:cubicBezTo>
                    <a:pt x="664896" y="2697"/>
                    <a:pt x="695023" y="2249"/>
                    <a:pt x="724238" y="8092"/>
                  </a:cubicBezTo>
                  <a:cubicBezTo>
                    <a:pt x="730981" y="9441"/>
                    <a:pt x="737755" y="10646"/>
                    <a:pt x="744468" y="12138"/>
                  </a:cubicBezTo>
                  <a:cubicBezTo>
                    <a:pt x="749896" y="13344"/>
                    <a:pt x="755156" y="15338"/>
                    <a:pt x="760652" y="16184"/>
                  </a:cubicBezTo>
                  <a:cubicBezTo>
                    <a:pt x="772723" y="18041"/>
                    <a:pt x="784948" y="18715"/>
                    <a:pt x="797066" y="20230"/>
                  </a:cubicBezTo>
                  <a:cubicBezTo>
                    <a:pt x="806529" y="21413"/>
                    <a:pt x="815947" y="22927"/>
                    <a:pt x="825388" y="24276"/>
                  </a:cubicBezTo>
                  <a:cubicBezTo>
                    <a:pt x="895519" y="22927"/>
                    <a:pt x="965714" y="23514"/>
                    <a:pt x="1035781" y="20230"/>
                  </a:cubicBezTo>
                  <a:cubicBezTo>
                    <a:pt x="1101149" y="17166"/>
                    <a:pt x="1065490" y="15837"/>
                    <a:pt x="1096471" y="8092"/>
                  </a:cubicBezTo>
                  <a:cubicBezTo>
                    <a:pt x="1103143" y="6424"/>
                    <a:pt x="1109958" y="5395"/>
                    <a:pt x="1116701" y="4046"/>
                  </a:cubicBezTo>
                  <a:lnTo>
                    <a:pt x="1197622" y="8092"/>
                  </a:lnTo>
                  <a:cubicBezTo>
                    <a:pt x="1211146" y="8994"/>
                    <a:pt x="1224621" y="10554"/>
                    <a:pt x="1238082" y="12138"/>
                  </a:cubicBezTo>
                  <a:cubicBezTo>
                    <a:pt x="1247553" y="13252"/>
                    <a:pt x="1256880" y="15696"/>
                    <a:pt x="1266404" y="16184"/>
                  </a:cubicBezTo>
                  <a:cubicBezTo>
                    <a:pt x="1309526" y="18395"/>
                    <a:pt x="1352719" y="18881"/>
                    <a:pt x="1395877" y="20230"/>
                  </a:cubicBezTo>
                  <a:cubicBezTo>
                    <a:pt x="1621611" y="17138"/>
                    <a:pt x="1689502" y="12929"/>
                    <a:pt x="1897583" y="20230"/>
                  </a:cubicBezTo>
                  <a:cubicBezTo>
                    <a:pt x="1905782" y="20518"/>
                    <a:pt x="1913751" y="23029"/>
                    <a:pt x="1921859" y="24276"/>
                  </a:cubicBezTo>
                  <a:cubicBezTo>
                    <a:pt x="1931285" y="25726"/>
                    <a:pt x="1940774" y="26754"/>
                    <a:pt x="1950181" y="28322"/>
                  </a:cubicBezTo>
                  <a:cubicBezTo>
                    <a:pt x="1956964" y="29453"/>
                    <a:pt x="1963614" y="31322"/>
                    <a:pt x="1970411" y="32368"/>
                  </a:cubicBezTo>
                  <a:cubicBezTo>
                    <a:pt x="1981158" y="34021"/>
                    <a:pt x="1991990" y="35065"/>
                    <a:pt x="2002779" y="36414"/>
                  </a:cubicBezTo>
                  <a:cubicBezTo>
                    <a:pt x="2186230" y="27465"/>
                    <a:pt x="2113468" y="32568"/>
                    <a:pt x="2221264" y="24276"/>
                  </a:cubicBezTo>
                  <a:cubicBezTo>
                    <a:pt x="2226659" y="22927"/>
                    <a:pt x="2231887" y="20230"/>
                    <a:pt x="2237448" y="20230"/>
                  </a:cubicBezTo>
                  <a:cubicBezTo>
                    <a:pt x="2301005" y="20230"/>
                    <a:pt x="2310284" y="22254"/>
                    <a:pt x="2358829" y="28322"/>
                  </a:cubicBezTo>
                  <a:cubicBezTo>
                    <a:pt x="2379059" y="26973"/>
                    <a:pt x="2399335" y="26198"/>
                    <a:pt x="2419519" y="24276"/>
                  </a:cubicBezTo>
                  <a:cubicBezTo>
                    <a:pt x="2427686" y="23498"/>
                    <a:pt x="2435773" y="21949"/>
                    <a:pt x="2443795" y="20230"/>
                  </a:cubicBezTo>
                  <a:cubicBezTo>
                    <a:pt x="2469349" y="14754"/>
                    <a:pt x="2469812" y="14255"/>
                    <a:pt x="2488301" y="8092"/>
                  </a:cubicBezTo>
                  <a:cubicBezTo>
                    <a:pt x="2501788" y="9441"/>
                    <a:pt x="2515365" y="10077"/>
                    <a:pt x="2528762" y="12138"/>
                  </a:cubicBezTo>
                  <a:cubicBezTo>
                    <a:pt x="2532977" y="12786"/>
                    <a:pt x="2536704" y="15421"/>
                    <a:pt x="2540900" y="16184"/>
                  </a:cubicBezTo>
                  <a:cubicBezTo>
                    <a:pt x="2567488" y="21018"/>
                    <a:pt x="2610709" y="22726"/>
                    <a:pt x="2633958" y="24276"/>
                  </a:cubicBezTo>
                  <a:cubicBezTo>
                    <a:pt x="2677768" y="16974"/>
                    <a:pt x="2642483" y="24152"/>
                    <a:pt x="2670372" y="16184"/>
                  </a:cubicBezTo>
                  <a:cubicBezTo>
                    <a:pt x="2675719" y="14656"/>
                    <a:pt x="2686556" y="12138"/>
                    <a:pt x="2686556" y="12138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327A7FB-6BF5-224D-A26F-D653F2685767}"/>
                </a:ext>
              </a:extLst>
            </p:cNvPr>
            <p:cNvSpPr/>
            <p:nvPr/>
          </p:nvSpPr>
          <p:spPr>
            <a:xfrm>
              <a:off x="6392438" y="2840304"/>
              <a:ext cx="230974" cy="1189678"/>
            </a:xfrm>
            <a:custGeom>
              <a:avLst/>
              <a:gdLst>
                <a:gd name="connsiteX0" fmla="*/ 226847 w 230974"/>
                <a:gd name="connsiteY0" fmla="*/ 1185484 h 1189678"/>
                <a:gd name="connsiteX1" fmla="*/ 182341 w 230974"/>
                <a:gd name="connsiteY1" fmla="*/ 1181438 h 1189678"/>
                <a:gd name="connsiteX2" fmla="*/ 137835 w 230974"/>
                <a:gd name="connsiteY2" fmla="*/ 1173346 h 1189678"/>
                <a:gd name="connsiteX3" fmla="*/ 113558 w 230974"/>
                <a:gd name="connsiteY3" fmla="*/ 1165254 h 1189678"/>
                <a:gd name="connsiteX4" fmla="*/ 97374 w 230974"/>
                <a:gd name="connsiteY4" fmla="*/ 1161208 h 1189678"/>
                <a:gd name="connsiteX5" fmla="*/ 81190 w 230974"/>
                <a:gd name="connsiteY5" fmla="*/ 1153115 h 1189678"/>
                <a:gd name="connsiteX6" fmla="*/ 69052 w 230974"/>
                <a:gd name="connsiteY6" fmla="*/ 1149069 h 1189678"/>
                <a:gd name="connsiteX7" fmla="*/ 44776 w 230974"/>
                <a:gd name="connsiteY7" fmla="*/ 1132885 h 1189678"/>
                <a:gd name="connsiteX8" fmla="*/ 32638 w 230974"/>
                <a:gd name="connsiteY8" fmla="*/ 1108609 h 1189678"/>
                <a:gd name="connsiteX9" fmla="*/ 24546 w 230974"/>
                <a:gd name="connsiteY9" fmla="*/ 1084333 h 1189678"/>
                <a:gd name="connsiteX10" fmla="*/ 20500 w 230974"/>
                <a:gd name="connsiteY10" fmla="*/ 1072195 h 1189678"/>
                <a:gd name="connsiteX11" fmla="*/ 12408 w 230974"/>
                <a:gd name="connsiteY11" fmla="*/ 1031735 h 1189678"/>
                <a:gd name="connsiteX12" fmla="*/ 8362 w 230974"/>
                <a:gd name="connsiteY12" fmla="*/ 1011505 h 1189678"/>
                <a:gd name="connsiteX13" fmla="*/ 4316 w 230974"/>
                <a:gd name="connsiteY13" fmla="*/ 752560 h 1189678"/>
                <a:gd name="connsiteX14" fmla="*/ 4316 w 230974"/>
                <a:gd name="connsiteY14" fmla="*/ 562397 h 1189678"/>
                <a:gd name="connsiteX15" fmla="*/ 12408 w 230974"/>
                <a:gd name="connsiteY15" fmla="*/ 525983 h 1189678"/>
                <a:gd name="connsiteX16" fmla="*/ 28592 w 230974"/>
                <a:gd name="connsiteY16" fmla="*/ 501707 h 1189678"/>
                <a:gd name="connsiteX17" fmla="*/ 32638 w 230974"/>
                <a:gd name="connsiteY17" fmla="*/ 489569 h 1189678"/>
                <a:gd name="connsiteX18" fmla="*/ 44776 w 230974"/>
                <a:gd name="connsiteY18" fmla="*/ 485523 h 1189678"/>
                <a:gd name="connsiteX19" fmla="*/ 56914 w 230974"/>
                <a:gd name="connsiteY19" fmla="*/ 473384 h 1189678"/>
                <a:gd name="connsiteX20" fmla="*/ 81190 w 230974"/>
                <a:gd name="connsiteY20" fmla="*/ 457200 h 1189678"/>
                <a:gd name="connsiteX21" fmla="*/ 117604 w 230974"/>
                <a:gd name="connsiteY21" fmla="*/ 416740 h 1189678"/>
                <a:gd name="connsiteX22" fmla="*/ 129743 w 230974"/>
                <a:gd name="connsiteY22" fmla="*/ 408648 h 1189678"/>
                <a:gd name="connsiteX23" fmla="*/ 137835 w 230974"/>
                <a:gd name="connsiteY23" fmla="*/ 396510 h 1189678"/>
                <a:gd name="connsiteX24" fmla="*/ 162111 w 230974"/>
                <a:gd name="connsiteY24" fmla="*/ 380326 h 1189678"/>
                <a:gd name="connsiteX25" fmla="*/ 190433 w 230974"/>
                <a:gd name="connsiteY25" fmla="*/ 343912 h 1189678"/>
                <a:gd name="connsiteX26" fmla="*/ 194479 w 230974"/>
                <a:gd name="connsiteY26" fmla="*/ 331774 h 1189678"/>
                <a:gd name="connsiteX27" fmla="*/ 218755 w 230974"/>
                <a:gd name="connsiteY27" fmla="*/ 283222 h 1189678"/>
                <a:gd name="connsiteX28" fmla="*/ 226847 w 230974"/>
                <a:gd name="connsiteY28" fmla="*/ 234669 h 1189678"/>
                <a:gd name="connsiteX29" fmla="*/ 222801 w 230974"/>
                <a:gd name="connsiteY29" fmla="*/ 113289 h 1189678"/>
                <a:gd name="connsiteX30" fmla="*/ 226847 w 230974"/>
                <a:gd name="connsiteY30" fmla="*/ 84967 h 1189678"/>
                <a:gd name="connsiteX31" fmla="*/ 230893 w 230974"/>
                <a:gd name="connsiteY31" fmla="*/ 0 h 118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0974" h="1189678">
                  <a:moveTo>
                    <a:pt x="226847" y="1185484"/>
                  </a:moveTo>
                  <a:cubicBezTo>
                    <a:pt x="186966" y="1193460"/>
                    <a:pt x="227141" y="1188905"/>
                    <a:pt x="182341" y="1181438"/>
                  </a:cubicBezTo>
                  <a:cubicBezTo>
                    <a:pt x="174410" y="1180116"/>
                    <a:pt x="146722" y="1175770"/>
                    <a:pt x="137835" y="1173346"/>
                  </a:cubicBezTo>
                  <a:cubicBezTo>
                    <a:pt x="129606" y="1171102"/>
                    <a:pt x="121833" y="1167323"/>
                    <a:pt x="113558" y="1165254"/>
                  </a:cubicBezTo>
                  <a:lnTo>
                    <a:pt x="97374" y="1161208"/>
                  </a:lnTo>
                  <a:cubicBezTo>
                    <a:pt x="91979" y="1158510"/>
                    <a:pt x="86734" y="1155491"/>
                    <a:pt x="81190" y="1153115"/>
                  </a:cubicBezTo>
                  <a:cubicBezTo>
                    <a:pt x="77270" y="1151435"/>
                    <a:pt x="72780" y="1151140"/>
                    <a:pt x="69052" y="1149069"/>
                  </a:cubicBezTo>
                  <a:cubicBezTo>
                    <a:pt x="60550" y="1144346"/>
                    <a:pt x="44776" y="1132885"/>
                    <a:pt x="44776" y="1132885"/>
                  </a:cubicBezTo>
                  <a:cubicBezTo>
                    <a:pt x="30020" y="1088618"/>
                    <a:pt x="53553" y="1155669"/>
                    <a:pt x="32638" y="1108609"/>
                  </a:cubicBezTo>
                  <a:cubicBezTo>
                    <a:pt x="29174" y="1100814"/>
                    <a:pt x="27243" y="1092425"/>
                    <a:pt x="24546" y="1084333"/>
                  </a:cubicBezTo>
                  <a:cubicBezTo>
                    <a:pt x="23197" y="1080287"/>
                    <a:pt x="21336" y="1076377"/>
                    <a:pt x="20500" y="1072195"/>
                  </a:cubicBezTo>
                  <a:lnTo>
                    <a:pt x="12408" y="1031735"/>
                  </a:lnTo>
                  <a:lnTo>
                    <a:pt x="8362" y="1011505"/>
                  </a:lnTo>
                  <a:cubicBezTo>
                    <a:pt x="7013" y="925190"/>
                    <a:pt x="6300" y="838863"/>
                    <a:pt x="4316" y="752560"/>
                  </a:cubicBezTo>
                  <a:cubicBezTo>
                    <a:pt x="1561" y="632713"/>
                    <a:pt x="-3838" y="684703"/>
                    <a:pt x="4316" y="562397"/>
                  </a:cubicBezTo>
                  <a:cubicBezTo>
                    <a:pt x="4665" y="557158"/>
                    <a:pt x="8054" y="533820"/>
                    <a:pt x="12408" y="525983"/>
                  </a:cubicBezTo>
                  <a:cubicBezTo>
                    <a:pt x="17131" y="517481"/>
                    <a:pt x="25517" y="510933"/>
                    <a:pt x="28592" y="501707"/>
                  </a:cubicBezTo>
                  <a:cubicBezTo>
                    <a:pt x="29941" y="497661"/>
                    <a:pt x="29622" y="492585"/>
                    <a:pt x="32638" y="489569"/>
                  </a:cubicBezTo>
                  <a:cubicBezTo>
                    <a:pt x="35654" y="486553"/>
                    <a:pt x="40730" y="486872"/>
                    <a:pt x="44776" y="485523"/>
                  </a:cubicBezTo>
                  <a:cubicBezTo>
                    <a:pt x="48822" y="481477"/>
                    <a:pt x="52397" y="476897"/>
                    <a:pt x="56914" y="473384"/>
                  </a:cubicBezTo>
                  <a:cubicBezTo>
                    <a:pt x="64591" y="467413"/>
                    <a:pt x="75355" y="464980"/>
                    <a:pt x="81190" y="457200"/>
                  </a:cubicBezTo>
                  <a:cubicBezTo>
                    <a:pt x="91636" y="443272"/>
                    <a:pt x="103083" y="426420"/>
                    <a:pt x="117604" y="416740"/>
                  </a:cubicBezTo>
                  <a:lnTo>
                    <a:pt x="129743" y="408648"/>
                  </a:lnTo>
                  <a:cubicBezTo>
                    <a:pt x="132440" y="404602"/>
                    <a:pt x="134175" y="399712"/>
                    <a:pt x="137835" y="396510"/>
                  </a:cubicBezTo>
                  <a:cubicBezTo>
                    <a:pt x="145154" y="390106"/>
                    <a:pt x="162111" y="380326"/>
                    <a:pt x="162111" y="380326"/>
                  </a:cubicBezTo>
                  <a:cubicBezTo>
                    <a:pt x="181469" y="351289"/>
                    <a:pt x="171418" y="362927"/>
                    <a:pt x="190433" y="343912"/>
                  </a:cubicBezTo>
                  <a:cubicBezTo>
                    <a:pt x="191782" y="339866"/>
                    <a:pt x="192408" y="335502"/>
                    <a:pt x="194479" y="331774"/>
                  </a:cubicBezTo>
                  <a:cubicBezTo>
                    <a:pt x="207793" y="307808"/>
                    <a:pt x="214254" y="310228"/>
                    <a:pt x="218755" y="283222"/>
                  </a:cubicBezTo>
                  <a:lnTo>
                    <a:pt x="226847" y="234669"/>
                  </a:lnTo>
                  <a:cubicBezTo>
                    <a:pt x="225498" y="194209"/>
                    <a:pt x="222801" y="153771"/>
                    <a:pt x="222801" y="113289"/>
                  </a:cubicBezTo>
                  <a:cubicBezTo>
                    <a:pt x="222801" y="103752"/>
                    <a:pt x="225849" y="94451"/>
                    <a:pt x="226847" y="84967"/>
                  </a:cubicBezTo>
                  <a:cubicBezTo>
                    <a:pt x="231901" y="36954"/>
                    <a:pt x="230893" y="43211"/>
                    <a:pt x="230893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1127A24-3DC1-A74E-A9FF-8A2B8F2814F8}"/>
                </a:ext>
              </a:extLst>
            </p:cNvPr>
            <p:cNvSpPr/>
            <p:nvPr/>
          </p:nvSpPr>
          <p:spPr>
            <a:xfrm>
              <a:off x="2965581" y="2824120"/>
              <a:ext cx="271233" cy="1201668"/>
            </a:xfrm>
            <a:custGeom>
              <a:avLst/>
              <a:gdLst>
                <a:gd name="connsiteX0" fmla="*/ 234819 w 271233"/>
                <a:gd name="connsiteY0" fmla="*/ 1201668 h 1201668"/>
                <a:gd name="connsiteX1" fmla="*/ 194359 w 271233"/>
                <a:gd name="connsiteY1" fmla="*/ 1193576 h 1201668"/>
                <a:gd name="connsiteX2" fmla="*/ 178175 w 271233"/>
                <a:gd name="connsiteY2" fmla="*/ 1189530 h 1201668"/>
                <a:gd name="connsiteX3" fmla="*/ 137714 w 271233"/>
                <a:gd name="connsiteY3" fmla="*/ 1181438 h 1201668"/>
                <a:gd name="connsiteX4" fmla="*/ 113438 w 271233"/>
                <a:gd name="connsiteY4" fmla="*/ 1173346 h 1201668"/>
                <a:gd name="connsiteX5" fmla="*/ 101300 w 271233"/>
                <a:gd name="connsiteY5" fmla="*/ 1169299 h 1201668"/>
                <a:gd name="connsiteX6" fmla="*/ 81070 w 271233"/>
                <a:gd name="connsiteY6" fmla="*/ 1165253 h 1201668"/>
                <a:gd name="connsiteX7" fmla="*/ 56794 w 271233"/>
                <a:gd name="connsiteY7" fmla="*/ 1161207 h 1201668"/>
                <a:gd name="connsiteX8" fmla="*/ 20380 w 271233"/>
                <a:gd name="connsiteY8" fmla="*/ 1153115 h 1201668"/>
                <a:gd name="connsiteX9" fmla="*/ 8242 w 271233"/>
                <a:gd name="connsiteY9" fmla="*/ 1149069 h 1201668"/>
                <a:gd name="connsiteX10" fmla="*/ 4196 w 271233"/>
                <a:gd name="connsiteY10" fmla="*/ 1136931 h 1201668"/>
                <a:gd name="connsiteX11" fmla="*/ 4196 w 271233"/>
                <a:gd name="connsiteY11" fmla="*/ 1007459 h 1201668"/>
                <a:gd name="connsiteX12" fmla="*/ 150 w 271233"/>
                <a:gd name="connsiteY12" fmla="*/ 938676 h 1201668"/>
                <a:gd name="connsiteX13" fmla="*/ 150 w 271233"/>
                <a:gd name="connsiteY13" fmla="*/ 708053 h 1201668"/>
                <a:gd name="connsiteX14" fmla="*/ 4196 w 271233"/>
                <a:gd name="connsiteY14" fmla="*/ 679731 h 1201668"/>
                <a:gd name="connsiteX15" fmla="*/ 8242 w 271233"/>
                <a:gd name="connsiteY15" fmla="*/ 530029 h 1201668"/>
                <a:gd name="connsiteX16" fmla="*/ 20380 w 271233"/>
                <a:gd name="connsiteY16" fmla="*/ 525983 h 1201668"/>
                <a:gd name="connsiteX17" fmla="*/ 40610 w 271233"/>
                <a:gd name="connsiteY17" fmla="*/ 521937 h 1201668"/>
                <a:gd name="connsiteX18" fmla="*/ 77024 w 271233"/>
                <a:gd name="connsiteY18" fmla="*/ 501707 h 1201668"/>
                <a:gd name="connsiteX19" fmla="*/ 89162 w 271233"/>
                <a:gd name="connsiteY19" fmla="*/ 493615 h 1201668"/>
                <a:gd name="connsiteX20" fmla="*/ 109392 w 271233"/>
                <a:gd name="connsiteY20" fmla="*/ 473384 h 1201668"/>
                <a:gd name="connsiteX21" fmla="*/ 121530 w 271233"/>
                <a:gd name="connsiteY21" fmla="*/ 461246 h 1201668"/>
                <a:gd name="connsiteX22" fmla="*/ 145806 w 271233"/>
                <a:gd name="connsiteY22" fmla="*/ 445062 h 1201668"/>
                <a:gd name="connsiteX23" fmla="*/ 157945 w 271233"/>
                <a:gd name="connsiteY23" fmla="*/ 436970 h 1201668"/>
                <a:gd name="connsiteX24" fmla="*/ 198405 w 271233"/>
                <a:gd name="connsiteY24" fmla="*/ 388418 h 1201668"/>
                <a:gd name="connsiteX25" fmla="*/ 206497 w 271233"/>
                <a:gd name="connsiteY25" fmla="*/ 376280 h 1201668"/>
                <a:gd name="connsiteX26" fmla="*/ 230773 w 271233"/>
                <a:gd name="connsiteY26" fmla="*/ 356050 h 1201668"/>
                <a:gd name="connsiteX27" fmla="*/ 255049 w 271233"/>
                <a:gd name="connsiteY27" fmla="*/ 347958 h 1201668"/>
                <a:gd name="connsiteX28" fmla="*/ 263141 w 271233"/>
                <a:gd name="connsiteY28" fmla="*/ 331774 h 1201668"/>
                <a:gd name="connsiteX29" fmla="*/ 271233 w 271233"/>
                <a:gd name="connsiteY29" fmla="*/ 275130 h 1201668"/>
                <a:gd name="connsiteX30" fmla="*/ 267187 w 271233"/>
                <a:gd name="connsiteY30" fmla="*/ 238715 h 1201668"/>
                <a:gd name="connsiteX31" fmla="*/ 263141 w 271233"/>
                <a:gd name="connsiteY31" fmla="*/ 222531 h 1201668"/>
                <a:gd name="connsiteX32" fmla="*/ 267187 w 271233"/>
                <a:gd name="connsiteY32" fmla="*/ 0 h 1201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71233" h="1201668">
                  <a:moveTo>
                    <a:pt x="234819" y="1201668"/>
                  </a:moveTo>
                  <a:cubicBezTo>
                    <a:pt x="221332" y="1198971"/>
                    <a:pt x="207702" y="1196912"/>
                    <a:pt x="194359" y="1193576"/>
                  </a:cubicBezTo>
                  <a:cubicBezTo>
                    <a:pt x="188964" y="1192227"/>
                    <a:pt x="183628" y="1190621"/>
                    <a:pt x="178175" y="1189530"/>
                  </a:cubicBezTo>
                  <a:cubicBezTo>
                    <a:pt x="156305" y="1185156"/>
                    <a:pt x="156508" y="1187076"/>
                    <a:pt x="137714" y="1181438"/>
                  </a:cubicBezTo>
                  <a:cubicBezTo>
                    <a:pt x="129544" y="1178987"/>
                    <a:pt x="121530" y="1176044"/>
                    <a:pt x="113438" y="1173346"/>
                  </a:cubicBezTo>
                  <a:cubicBezTo>
                    <a:pt x="109392" y="1171997"/>
                    <a:pt x="105482" y="1170135"/>
                    <a:pt x="101300" y="1169299"/>
                  </a:cubicBezTo>
                  <a:lnTo>
                    <a:pt x="81070" y="1165253"/>
                  </a:lnTo>
                  <a:cubicBezTo>
                    <a:pt x="72999" y="1163785"/>
                    <a:pt x="64865" y="1162675"/>
                    <a:pt x="56794" y="1161207"/>
                  </a:cubicBezTo>
                  <a:cubicBezTo>
                    <a:pt x="45322" y="1159121"/>
                    <a:pt x="31745" y="1156362"/>
                    <a:pt x="20380" y="1153115"/>
                  </a:cubicBezTo>
                  <a:cubicBezTo>
                    <a:pt x="16279" y="1151943"/>
                    <a:pt x="12288" y="1150418"/>
                    <a:pt x="8242" y="1149069"/>
                  </a:cubicBezTo>
                  <a:cubicBezTo>
                    <a:pt x="6893" y="1145023"/>
                    <a:pt x="4845" y="1141146"/>
                    <a:pt x="4196" y="1136931"/>
                  </a:cubicBezTo>
                  <a:cubicBezTo>
                    <a:pt x="-3665" y="1085833"/>
                    <a:pt x="1419" y="1068559"/>
                    <a:pt x="4196" y="1007459"/>
                  </a:cubicBezTo>
                  <a:cubicBezTo>
                    <a:pt x="2847" y="984531"/>
                    <a:pt x="150" y="961643"/>
                    <a:pt x="150" y="938676"/>
                  </a:cubicBezTo>
                  <a:cubicBezTo>
                    <a:pt x="150" y="698886"/>
                    <a:pt x="16007" y="803199"/>
                    <a:pt x="150" y="708053"/>
                  </a:cubicBezTo>
                  <a:cubicBezTo>
                    <a:pt x="1499" y="698612"/>
                    <a:pt x="3763" y="689258"/>
                    <a:pt x="4196" y="679731"/>
                  </a:cubicBezTo>
                  <a:cubicBezTo>
                    <a:pt x="6463" y="629864"/>
                    <a:pt x="3016" y="579674"/>
                    <a:pt x="8242" y="530029"/>
                  </a:cubicBezTo>
                  <a:cubicBezTo>
                    <a:pt x="8688" y="525788"/>
                    <a:pt x="16242" y="527017"/>
                    <a:pt x="20380" y="525983"/>
                  </a:cubicBezTo>
                  <a:cubicBezTo>
                    <a:pt x="27052" y="524315"/>
                    <a:pt x="33938" y="523605"/>
                    <a:pt x="40610" y="521937"/>
                  </a:cubicBezTo>
                  <a:cubicBezTo>
                    <a:pt x="57701" y="517664"/>
                    <a:pt x="58943" y="513761"/>
                    <a:pt x="77024" y="501707"/>
                  </a:cubicBezTo>
                  <a:cubicBezTo>
                    <a:pt x="81070" y="499010"/>
                    <a:pt x="85724" y="497054"/>
                    <a:pt x="89162" y="493615"/>
                  </a:cubicBezTo>
                  <a:lnTo>
                    <a:pt x="109392" y="473384"/>
                  </a:lnTo>
                  <a:cubicBezTo>
                    <a:pt x="113438" y="469338"/>
                    <a:pt x="116769" y="464420"/>
                    <a:pt x="121530" y="461246"/>
                  </a:cubicBezTo>
                  <a:lnTo>
                    <a:pt x="145806" y="445062"/>
                  </a:lnTo>
                  <a:cubicBezTo>
                    <a:pt x="149852" y="442365"/>
                    <a:pt x="154506" y="440409"/>
                    <a:pt x="157945" y="436970"/>
                  </a:cubicBezTo>
                  <a:cubicBezTo>
                    <a:pt x="189098" y="405817"/>
                    <a:pt x="175873" y="422216"/>
                    <a:pt x="198405" y="388418"/>
                  </a:cubicBezTo>
                  <a:cubicBezTo>
                    <a:pt x="201102" y="384372"/>
                    <a:pt x="203059" y="379718"/>
                    <a:pt x="206497" y="376280"/>
                  </a:cubicBezTo>
                  <a:cubicBezTo>
                    <a:pt x="214119" y="368658"/>
                    <a:pt x="220634" y="360556"/>
                    <a:pt x="230773" y="356050"/>
                  </a:cubicBezTo>
                  <a:cubicBezTo>
                    <a:pt x="238568" y="352586"/>
                    <a:pt x="255049" y="347958"/>
                    <a:pt x="255049" y="347958"/>
                  </a:cubicBezTo>
                  <a:cubicBezTo>
                    <a:pt x="257746" y="342563"/>
                    <a:pt x="260765" y="337318"/>
                    <a:pt x="263141" y="331774"/>
                  </a:cubicBezTo>
                  <a:cubicBezTo>
                    <a:pt x="271224" y="312913"/>
                    <a:pt x="269154" y="298003"/>
                    <a:pt x="271233" y="275130"/>
                  </a:cubicBezTo>
                  <a:cubicBezTo>
                    <a:pt x="269884" y="262992"/>
                    <a:pt x="269044" y="250786"/>
                    <a:pt x="267187" y="238715"/>
                  </a:cubicBezTo>
                  <a:cubicBezTo>
                    <a:pt x="266341" y="233219"/>
                    <a:pt x="263141" y="228092"/>
                    <a:pt x="263141" y="222531"/>
                  </a:cubicBezTo>
                  <a:cubicBezTo>
                    <a:pt x="263141" y="148342"/>
                    <a:pt x="267187" y="74189"/>
                    <a:pt x="267187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4916867C-F35F-4043-AABB-4AACB4AFB52A}"/>
                </a:ext>
              </a:extLst>
            </p:cNvPr>
            <p:cNvSpPr/>
            <p:nvPr/>
          </p:nvSpPr>
          <p:spPr>
            <a:xfrm>
              <a:off x="3444658" y="3244241"/>
              <a:ext cx="400832" cy="3632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ight Arrow 37">
              <a:extLst>
                <a:ext uri="{FF2B5EF4-FFF2-40B4-BE49-F238E27FC236}">
                  <a16:creationId xmlns:a16="http://schemas.microsoft.com/office/drawing/2014/main" id="{42A5875F-0EC7-5942-A45C-846F5E43F2E9}"/>
                </a:ext>
              </a:extLst>
            </p:cNvPr>
            <p:cNvSpPr/>
            <p:nvPr/>
          </p:nvSpPr>
          <p:spPr>
            <a:xfrm>
              <a:off x="6965520" y="3269293"/>
              <a:ext cx="400832" cy="3632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8ACE8F4-AA5C-2348-95B3-187BDF05CF3C}"/>
                </a:ext>
              </a:extLst>
            </p:cNvPr>
            <p:cNvGrpSpPr/>
            <p:nvPr/>
          </p:nvGrpSpPr>
          <p:grpSpPr>
            <a:xfrm>
              <a:off x="7608237" y="2817394"/>
              <a:ext cx="2737486" cy="1206772"/>
              <a:chOff x="7608237" y="2817394"/>
              <a:chExt cx="2737486" cy="120677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F0BC041-A8A4-6F4F-96A4-A82240BF421C}"/>
                  </a:ext>
                </a:extLst>
              </p:cNvPr>
              <p:cNvSpPr/>
              <p:nvPr/>
            </p:nvSpPr>
            <p:spPr>
              <a:xfrm>
                <a:off x="7608237" y="2817394"/>
                <a:ext cx="2737486" cy="12001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B9BD618C-8B0A-5942-9793-503FAE83B0D5}"/>
                  </a:ext>
                </a:extLst>
              </p:cNvPr>
              <p:cNvSpPr/>
              <p:nvPr/>
            </p:nvSpPr>
            <p:spPr>
              <a:xfrm>
                <a:off x="7840361" y="3392829"/>
                <a:ext cx="186117" cy="619051"/>
              </a:xfrm>
              <a:custGeom>
                <a:avLst/>
                <a:gdLst>
                  <a:gd name="connsiteX0" fmla="*/ 186117 w 186117"/>
                  <a:gd name="connsiteY0" fmla="*/ 619051 h 619051"/>
                  <a:gd name="connsiteX1" fmla="*/ 153749 w 186117"/>
                  <a:gd name="connsiteY1" fmla="*/ 610959 h 619051"/>
                  <a:gd name="connsiteX2" fmla="*/ 141611 w 186117"/>
                  <a:gd name="connsiteY2" fmla="*/ 602867 h 619051"/>
                  <a:gd name="connsiteX3" fmla="*/ 133519 w 186117"/>
                  <a:gd name="connsiteY3" fmla="*/ 594774 h 619051"/>
                  <a:gd name="connsiteX4" fmla="*/ 121381 w 186117"/>
                  <a:gd name="connsiteY4" fmla="*/ 590728 h 619051"/>
                  <a:gd name="connsiteX5" fmla="*/ 93059 w 186117"/>
                  <a:gd name="connsiteY5" fmla="*/ 562406 h 619051"/>
                  <a:gd name="connsiteX6" fmla="*/ 80921 w 186117"/>
                  <a:gd name="connsiteY6" fmla="*/ 550268 h 619051"/>
                  <a:gd name="connsiteX7" fmla="*/ 52599 w 186117"/>
                  <a:gd name="connsiteY7" fmla="*/ 517900 h 619051"/>
                  <a:gd name="connsiteX8" fmla="*/ 44507 w 186117"/>
                  <a:gd name="connsiteY8" fmla="*/ 505762 h 619051"/>
                  <a:gd name="connsiteX9" fmla="*/ 40461 w 186117"/>
                  <a:gd name="connsiteY9" fmla="*/ 493624 h 619051"/>
                  <a:gd name="connsiteX10" fmla="*/ 28323 w 186117"/>
                  <a:gd name="connsiteY10" fmla="*/ 477440 h 619051"/>
                  <a:gd name="connsiteX11" fmla="*/ 20230 w 186117"/>
                  <a:gd name="connsiteY11" fmla="*/ 445072 h 619051"/>
                  <a:gd name="connsiteX12" fmla="*/ 12138 w 186117"/>
                  <a:gd name="connsiteY12" fmla="*/ 420796 h 619051"/>
                  <a:gd name="connsiteX13" fmla="*/ 8092 w 186117"/>
                  <a:gd name="connsiteY13" fmla="*/ 408658 h 619051"/>
                  <a:gd name="connsiteX14" fmla="*/ 0 w 186117"/>
                  <a:gd name="connsiteY14" fmla="*/ 376290 h 619051"/>
                  <a:gd name="connsiteX15" fmla="*/ 4046 w 186117"/>
                  <a:gd name="connsiteY15" fmla="*/ 234679 h 619051"/>
                  <a:gd name="connsiteX16" fmla="*/ 20230 w 186117"/>
                  <a:gd name="connsiteY16" fmla="*/ 169943 h 619051"/>
                  <a:gd name="connsiteX17" fmla="*/ 32369 w 186117"/>
                  <a:gd name="connsiteY17" fmla="*/ 137574 h 619051"/>
                  <a:gd name="connsiteX18" fmla="*/ 36415 w 186117"/>
                  <a:gd name="connsiteY18" fmla="*/ 125436 h 619051"/>
                  <a:gd name="connsiteX19" fmla="*/ 44507 w 186117"/>
                  <a:gd name="connsiteY19" fmla="*/ 113298 h 619051"/>
                  <a:gd name="connsiteX20" fmla="*/ 48553 w 186117"/>
                  <a:gd name="connsiteY20" fmla="*/ 101160 h 619051"/>
                  <a:gd name="connsiteX21" fmla="*/ 56645 w 186117"/>
                  <a:gd name="connsiteY21" fmla="*/ 89022 h 619051"/>
                  <a:gd name="connsiteX22" fmla="*/ 60691 w 186117"/>
                  <a:gd name="connsiteY22" fmla="*/ 76884 h 619051"/>
                  <a:gd name="connsiteX23" fmla="*/ 72829 w 186117"/>
                  <a:gd name="connsiteY23" fmla="*/ 64746 h 619051"/>
                  <a:gd name="connsiteX24" fmla="*/ 80921 w 186117"/>
                  <a:gd name="connsiteY24" fmla="*/ 52608 h 619051"/>
                  <a:gd name="connsiteX25" fmla="*/ 109243 w 186117"/>
                  <a:gd name="connsiteY25" fmla="*/ 28332 h 619051"/>
                  <a:gd name="connsiteX26" fmla="*/ 157795 w 186117"/>
                  <a:gd name="connsiteY26" fmla="*/ 4056 h 619051"/>
                  <a:gd name="connsiteX27" fmla="*/ 173979 w 186117"/>
                  <a:gd name="connsiteY27" fmla="*/ 10 h 61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86117" h="619051">
                    <a:moveTo>
                      <a:pt x="186117" y="619051"/>
                    </a:moveTo>
                    <a:cubicBezTo>
                      <a:pt x="178422" y="617512"/>
                      <a:pt x="162043" y="615106"/>
                      <a:pt x="153749" y="610959"/>
                    </a:cubicBezTo>
                    <a:cubicBezTo>
                      <a:pt x="149400" y="608784"/>
                      <a:pt x="145408" y="605905"/>
                      <a:pt x="141611" y="602867"/>
                    </a:cubicBezTo>
                    <a:cubicBezTo>
                      <a:pt x="138632" y="600484"/>
                      <a:pt x="136790" y="596737"/>
                      <a:pt x="133519" y="594774"/>
                    </a:cubicBezTo>
                    <a:cubicBezTo>
                      <a:pt x="129862" y="592580"/>
                      <a:pt x="125427" y="592077"/>
                      <a:pt x="121381" y="590728"/>
                    </a:cubicBezTo>
                    <a:lnTo>
                      <a:pt x="93059" y="562406"/>
                    </a:lnTo>
                    <a:cubicBezTo>
                      <a:pt x="89013" y="558360"/>
                      <a:pt x="84095" y="555029"/>
                      <a:pt x="80921" y="550268"/>
                    </a:cubicBezTo>
                    <a:cubicBezTo>
                      <a:pt x="62040" y="521946"/>
                      <a:pt x="72829" y="531387"/>
                      <a:pt x="52599" y="517900"/>
                    </a:cubicBezTo>
                    <a:cubicBezTo>
                      <a:pt x="49902" y="513854"/>
                      <a:pt x="46682" y="510111"/>
                      <a:pt x="44507" y="505762"/>
                    </a:cubicBezTo>
                    <a:cubicBezTo>
                      <a:pt x="42600" y="501947"/>
                      <a:pt x="42577" y="497327"/>
                      <a:pt x="40461" y="493624"/>
                    </a:cubicBezTo>
                    <a:cubicBezTo>
                      <a:pt x="37115" y="487769"/>
                      <a:pt x="32369" y="482835"/>
                      <a:pt x="28323" y="477440"/>
                    </a:cubicBezTo>
                    <a:cubicBezTo>
                      <a:pt x="25625" y="466651"/>
                      <a:pt x="23747" y="455623"/>
                      <a:pt x="20230" y="445072"/>
                    </a:cubicBezTo>
                    <a:lnTo>
                      <a:pt x="12138" y="420796"/>
                    </a:lnTo>
                    <a:cubicBezTo>
                      <a:pt x="10789" y="416750"/>
                      <a:pt x="8928" y="412840"/>
                      <a:pt x="8092" y="408658"/>
                    </a:cubicBezTo>
                    <a:cubicBezTo>
                      <a:pt x="3210" y="384246"/>
                      <a:pt x="6221" y="394952"/>
                      <a:pt x="0" y="376290"/>
                    </a:cubicBezTo>
                    <a:cubicBezTo>
                      <a:pt x="1349" y="329086"/>
                      <a:pt x="905" y="281797"/>
                      <a:pt x="4046" y="234679"/>
                    </a:cubicBezTo>
                    <a:cubicBezTo>
                      <a:pt x="6756" y="194025"/>
                      <a:pt x="12164" y="202200"/>
                      <a:pt x="20230" y="169943"/>
                    </a:cubicBezTo>
                    <a:cubicBezTo>
                      <a:pt x="27692" y="140103"/>
                      <a:pt x="19673" y="167198"/>
                      <a:pt x="32369" y="137574"/>
                    </a:cubicBezTo>
                    <a:cubicBezTo>
                      <a:pt x="34049" y="133654"/>
                      <a:pt x="34508" y="129251"/>
                      <a:pt x="36415" y="125436"/>
                    </a:cubicBezTo>
                    <a:cubicBezTo>
                      <a:pt x="38590" y="121087"/>
                      <a:pt x="42332" y="117647"/>
                      <a:pt x="44507" y="113298"/>
                    </a:cubicBezTo>
                    <a:cubicBezTo>
                      <a:pt x="46414" y="109483"/>
                      <a:pt x="46646" y="104975"/>
                      <a:pt x="48553" y="101160"/>
                    </a:cubicBezTo>
                    <a:cubicBezTo>
                      <a:pt x="50728" y="96811"/>
                      <a:pt x="54470" y="93371"/>
                      <a:pt x="56645" y="89022"/>
                    </a:cubicBezTo>
                    <a:cubicBezTo>
                      <a:pt x="58552" y="85207"/>
                      <a:pt x="58325" y="80433"/>
                      <a:pt x="60691" y="76884"/>
                    </a:cubicBezTo>
                    <a:cubicBezTo>
                      <a:pt x="63865" y="72123"/>
                      <a:pt x="69166" y="69142"/>
                      <a:pt x="72829" y="64746"/>
                    </a:cubicBezTo>
                    <a:cubicBezTo>
                      <a:pt x="75942" y="61010"/>
                      <a:pt x="77808" y="56344"/>
                      <a:pt x="80921" y="52608"/>
                    </a:cubicBezTo>
                    <a:cubicBezTo>
                      <a:pt x="89303" y="42550"/>
                      <a:pt x="98527" y="35833"/>
                      <a:pt x="109243" y="28332"/>
                    </a:cubicBezTo>
                    <a:cubicBezTo>
                      <a:pt x="137764" y="8367"/>
                      <a:pt x="126794" y="14390"/>
                      <a:pt x="157795" y="4056"/>
                    </a:cubicBezTo>
                    <a:cubicBezTo>
                      <a:pt x="171212" y="-416"/>
                      <a:pt x="165668" y="10"/>
                      <a:pt x="173979" y="10"/>
                    </a:cubicBezTo>
                  </a:path>
                </a:pathLst>
              </a:custGeom>
              <a:ln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A10302A8-E9FD-E244-8018-C86D01FC804A}"/>
                  </a:ext>
                </a:extLst>
              </p:cNvPr>
              <p:cNvSpPr/>
              <p:nvPr/>
            </p:nvSpPr>
            <p:spPr>
              <a:xfrm rot="10800000">
                <a:off x="8164641" y="3392778"/>
                <a:ext cx="186117" cy="619051"/>
              </a:xfrm>
              <a:custGeom>
                <a:avLst/>
                <a:gdLst>
                  <a:gd name="connsiteX0" fmla="*/ 186117 w 186117"/>
                  <a:gd name="connsiteY0" fmla="*/ 619051 h 619051"/>
                  <a:gd name="connsiteX1" fmla="*/ 153749 w 186117"/>
                  <a:gd name="connsiteY1" fmla="*/ 610959 h 619051"/>
                  <a:gd name="connsiteX2" fmla="*/ 141611 w 186117"/>
                  <a:gd name="connsiteY2" fmla="*/ 602867 h 619051"/>
                  <a:gd name="connsiteX3" fmla="*/ 133519 w 186117"/>
                  <a:gd name="connsiteY3" fmla="*/ 594774 h 619051"/>
                  <a:gd name="connsiteX4" fmla="*/ 121381 w 186117"/>
                  <a:gd name="connsiteY4" fmla="*/ 590728 h 619051"/>
                  <a:gd name="connsiteX5" fmla="*/ 93059 w 186117"/>
                  <a:gd name="connsiteY5" fmla="*/ 562406 h 619051"/>
                  <a:gd name="connsiteX6" fmla="*/ 80921 w 186117"/>
                  <a:gd name="connsiteY6" fmla="*/ 550268 h 619051"/>
                  <a:gd name="connsiteX7" fmla="*/ 52599 w 186117"/>
                  <a:gd name="connsiteY7" fmla="*/ 517900 h 619051"/>
                  <a:gd name="connsiteX8" fmla="*/ 44507 w 186117"/>
                  <a:gd name="connsiteY8" fmla="*/ 505762 h 619051"/>
                  <a:gd name="connsiteX9" fmla="*/ 40461 w 186117"/>
                  <a:gd name="connsiteY9" fmla="*/ 493624 h 619051"/>
                  <a:gd name="connsiteX10" fmla="*/ 28323 w 186117"/>
                  <a:gd name="connsiteY10" fmla="*/ 477440 h 619051"/>
                  <a:gd name="connsiteX11" fmla="*/ 20230 w 186117"/>
                  <a:gd name="connsiteY11" fmla="*/ 445072 h 619051"/>
                  <a:gd name="connsiteX12" fmla="*/ 12138 w 186117"/>
                  <a:gd name="connsiteY12" fmla="*/ 420796 h 619051"/>
                  <a:gd name="connsiteX13" fmla="*/ 8092 w 186117"/>
                  <a:gd name="connsiteY13" fmla="*/ 408658 h 619051"/>
                  <a:gd name="connsiteX14" fmla="*/ 0 w 186117"/>
                  <a:gd name="connsiteY14" fmla="*/ 376290 h 619051"/>
                  <a:gd name="connsiteX15" fmla="*/ 4046 w 186117"/>
                  <a:gd name="connsiteY15" fmla="*/ 234679 h 619051"/>
                  <a:gd name="connsiteX16" fmla="*/ 20230 w 186117"/>
                  <a:gd name="connsiteY16" fmla="*/ 169943 h 619051"/>
                  <a:gd name="connsiteX17" fmla="*/ 32369 w 186117"/>
                  <a:gd name="connsiteY17" fmla="*/ 137574 h 619051"/>
                  <a:gd name="connsiteX18" fmla="*/ 36415 w 186117"/>
                  <a:gd name="connsiteY18" fmla="*/ 125436 h 619051"/>
                  <a:gd name="connsiteX19" fmla="*/ 44507 w 186117"/>
                  <a:gd name="connsiteY19" fmla="*/ 113298 h 619051"/>
                  <a:gd name="connsiteX20" fmla="*/ 48553 w 186117"/>
                  <a:gd name="connsiteY20" fmla="*/ 101160 h 619051"/>
                  <a:gd name="connsiteX21" fmla="*/ 56645 w 186117"/>
                  <a:gd name="connsiteY21" fmla="*/ 89022 h 619051"/>
                  <a:gd name="connsiteX22" fmla="*/ 60691 w 186117"/>
                  <a:gd name="connsiteY22" fmla="*/ 76884 h 619051"/>
                  <a:gd name="connsiteX23" fmla="*/ 72829 w 186117"/>
                  <a:gd name="connsiteY23" fmla="*/ 64746 h 619051"/>
                  <a:gd name="connsiteX24" fmla="*/ 80921 w 186117"/>
                  <a:gd name="connsiteY24" fmla="*/ 52608 h 619051"/>
                  <a:gd name="connsiteX25" fmla="*/ 109243 w 186117"/>
                  <a:gd name="connsiteY25" fmla="*/ 28332 h 619051"/>
                  <a:gd name="connsiteX26" fmla="*/ 157795 w 186117"/>
                  <a:gd name="connsiteY26" fmla="*/ 4056 h 619051"/>
                  <a:gd name="connsiteX27" fmla="*/ 173979 w 186117"/>
                  <a:gd name="connsiteY27" fmla="*/ 10 h 61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86117" h="619051">
                    <a:moveTo>
                      <a:pt x="186117" y="619051"/>
                    </a:moveTo>
                    <a:cubicBezTo>
                      <a:pt x="178422" y="617512"/>
                      <a:pt x="162043" y="615106"/>
                      <a:pt x="153749" y="610959"/>
                    </a:cubicBezTo>
                    <a:cubicBezTo>
                      <a:pt x="149400" y="608784"/>
                      <a:pt x="145408" y="605905"/>
                      <a:pt x="141611" y="602867"/>
                    </a:cubicBezTo>
                    <a:cubicBezTo>
                      <a:pt x="138632" y="600484"/>
                      <a:pt x="136790" y="596737"/>
                      <a:pt x="133519" y="594774"/>
                    </a:cubicBezTo>
                    <a:cubicBezTo>
                      <a:pt x="129862" y="592580"/>
                      <a:pt x="125427" y="592077"/>
                      <a:pt x="121381" y="590728"/>
                    </a:cubicBezTo>
                    <a:lnTo>
                      <a:pt x="93059" y="562406"/>
                    </a:lnTo>
                    <a:cubicBezTo>
                      <a:pt x="89013" y="558360"/>
                      <a:pt x="84095" y="555029"/>
                      <a:pt x="80921" y="550268"/>
                    </a:cubicBezTo>
                    <a:cubicBezTo>
                      <a:pt x="62040" y="521946"/>
                      <a:pt x="72829" y="531387"/>
                      <a:pt x="52599" y="517900"/>
                    </a:cubicBezTo>
                    <a:cubicBezTo>
                      <a:pt x="49902" y="513854"/>
                      <a:pt x="46682" y="510111"/>
                      <a:pt x="44507" y="505762"/>
                    </a:cubicBezTo>
                    <a:cubicBezTo>
                      <a:pt x="42600" y="501947"/>
                      <a:pt x="42577" y="497327"/>
                      <a:pt x="40461" y="493624"/>
                    </a:cubicBezTo>
                    <a:cubicBezTo>
                      <a:pt x="37115" y="487769"/>
                      <a:pt x="32369" y="482835"/>
                      <a:pt x="28323" y="477440"/>
                    </a:cubicBezTo>
                    <a:cubicBezTo>
                      <a:pt x="25625" y="466651"/>
                      <a:pt x="23747" y="455623"/>
                      <a:pt x="20230" y="445072"/>
                    </a:cubicBezTo>
                    <a:lnTo>
                      <a:pt x="12138" y="420796"/>
                    </a:lnTo>
                    <a:cubicBezTo>
                      <a:pt x="10789" y="416750"/>
                      <a:pt x="8928" y="412840"/>
                      <a:pt x="8092" y="408658"/>
                    </a:cubicBezTo>
                    <a:cubicBezTo>
                      <a:pt x="3210" y="384246"/>
                      <a:pt x="6221" y="394952"/>
                      <a:pt x="0" y="376290"/>
                    </a:cubicBezTo>
                    <a:cubicBezTo>
                      <a:pt x="1349" y="329086"/>
                      <a:pt x="905" y="281797"/>
                      <a:pt x="4046" y="234679"/>
                    </a:cubicBezTo>
                    <a:cubicBezTo>
                      <a:pt x="6756" y="194025"/>
                      <a:pt x="12164" y="202200"/>
                      <a:pt x="20230" y="169943"/>
                    </a:cubicBezTo>
                    <a:cubicBezTo>
                      <a:pt x="27692" y="140103"/>
                      <a:pt x="19673" y="167198"/>
                      <a:pt x="32369" y="137574"/>
                    </a:cubicBezTo>
                    <a:cubicBezTo>
                      <a:pt x="34049" y="133654"/>
                      <a:pt x="34508" y="129251"/>
                      <a:pt x="36415" y="125436"/>
                    </a:cubicBezTo>
                    <a:cubicBezTo>
                      <a:pt x="38590" y="121087"/>
                      <a:pt x="42332" y="117647"/>
                      <a:pt x="44507" y="113298"/>
                    </a:cubicBezTo>
                    <a:cubicBezTo>
                      <a:pt x="46414" y="109483"/>
                      <a:pt x="46646" y="104975"/>
                      <a:pt x="48553" y="101160"/>
                    </a:cubicBezTo>
                    <a:cubicBezTo>
                      <a:pt x="50728" y="96811"/>
                      <a:pt x="54470" y="93371"/>
                      <a:pt x="56645" y="89022"/>
                    </a:cubicBezTo>
                    <a:cubicBezTo>
                      <a:pt x="58552" y="85207"/>
                      <a:pt x="58325" y="80433"/>
                      <a:pt x="60691" y="76884"/>
                    </a:cubicBezTo>
                    <a:cubicBezTo>
                      <a:pt x="63865" y="72123"/>
                      <a:pt x="69166" y="69142"/>
                      <a:pt x="72829" y="64746"/>
                    </a:cubicBezTo>
                    <a:cubicBezTo>
                      <a:pt x="75942" y="61010"/>
                      <a:pt x="77808" y="56344"/>
                      <a:pt x="80921" y="52608"/>
                    </a:cubicBezTo>
                    <a:cubicBezTo>
                      <a:pt x="89303" y="42550"/>
                      <a:pt x="98527" y="35833"/>
                      <a:pt x="109243" y="28332"/>
                    </a:cubicBezTo>
                    <a:cubicBezTo>
                      <a:pt x="137764" y="8367"/>
                      <a:pt x="126794" y="14390"/>
                      <a:pt x="157795" y="4056"/>
                    </a:cubicBezTo>
                    <a:cubicBezTo>
                      <a:pt x="171212" y="-416"/>
                      <a:pt x="165668" y="10"/>
                      <a:pt x="173979" y="10"/>
                    </a:cubicBezTo>
                  </a:path>
                </a:pathLst>
              </a:custGeom>
              <a:ln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C3F07EEC-EE2A-004C-B71F-6982D0D1D66A}"/>
                  </a:ext>
                </a:extLst>
              </p:cNvPr>
              <p:cNvSpPr/>
              <p:nvPr/>
            </p:nvSpPr>
            <p:spPr>
              <a:xfrm>
                <a:off x="9311164" y="3392728"/>
                <a:ext cx="186117" cy="619051"/>
              </a:xfrm>
              <a:custGeom>
                <a:avLst/>
                <a:gdLst>
                  <a:gd name="connsiteX0" fmla="*/ 186117 w 186117"/>
                  <a:gd name="connsiteY0" fmla="*/ 619051 h 619051"/>
                  <a:gd name="connsiteX1" fmla="*/ 153749 w 186117"/>
                  <a:gd name="connsiteY1" fmla="*/ 610959 h 619051"/>
                  <a:gd name="connsiteX2" fmla="*/ 141611 w 186117"/>
                  <a:gd name="connsiteY2" fmla="*/ 602867 h 619051"/>
                  <a:gd name="connsiteX3" fmla="*/ 133519 w 186117"/>
                  <a:gd name="connsiteY3" fmla="*/ 594774 h 619051"/>
                  <a:gd name="connsiteX4" fmla="*/ 121381 w 186117"/>
                  <a:gd name="connsiteY4" fmla="*/ 590728 h 619051"/>
                  <a:gd name="connsiteX5" fmla="*/ 93059 w 186117"/>
                  <a:gd name="connsiteY5" fmla="*/ 562406 h 619051"/>
                  <a:gd name="connsiteX6" fmla="*/ 80921 w 186117"/>
                  <a:gd name="connsiteY6" fmla="*/ 550268 h 619051"/>
                  <a:gd name="connsiteX7" fmla="*/ 52599 w 186117"/>
                  <a:gd name="connsiteY7" fmla="*/ 517900 h 619051"/>
                  <a:gd name="connsiteX8" fmla="*/ 44507 w 186117"/>
                  <a:gd name="connsiteY8" fmla="*/ 505762 h 619051"/>
                  <a:gd name="connsiteX9" fmla="*/ 40461 w 186117"/>
                  <a:gd name="connsiteY9" fmla="*/ 493624 h 619051"/>
                  <a:gd name="connsiteX10" fmla="*/ 28323 w 186117"/>
                  <a:gd name="connsiteY10" fmla="*/ 477440 h 619051"/>
                  <a:gd name="connsiteX11" fmla="*/ 20230 w 186117"/>
                  <a:gd name="connsiteY11" fmla="*/ 445072 h 619051"/>
                  <a:gd name="connsiteX12" fmla="*/ 12138 w 186117"/>
                  <a:gd name="connsiteY12" fmla="*/ 420796 h 619051"/>
                  <a:gd name="connsiteX13" fmla="*/ 8092 w 186117"/>
                  <a:gd name="connsiteY13" fmla="*/ 408658 h 619051"/>
                  <a:gd name="connsiteX14" fmla="*/ 0 w 186117"/>
                  <a:gd name="connsiteY14" fmla="*/ 376290 h 619051"/>
                  <a:gd name="connsiteX15" fmla="*/ 4046 w 186117"/>
                  <a:gd name="connsiteY15" fmla="*/ 234679 h 619051"/>
                  <a:gd name="connsiteX16" fmla="*/ 20230 w 186117"/>
                  <a:gd name="connsiteY16" fmla="*/ 169943 h 619051"/>
                  <a:gd name="connsiteX17" fmla="*/ 32369 w 186117"/>
                  <a:gd name="connsiteY17" fmla="*/ 137574 h 619051"/>
                  <a:gd name="connsiteX18" fmla="*/ 36415 w 186117"/>
                  <a:gd name="connsiteY18" fmla="*/ 125436 h 619051"/>
                  <a:gd name="connsiteX19" fmla="*/ 44507 w 186117"/>
                  <a:gd name="connsiteY19" fmla="*/ 113298 h 619051"/>
                  <a:gd name="connsiteX20" fmla="*/ 48553 w 186117"/>
                  <a:gd name="connsiteY20" fmla="*/ 101160 h 619051"/>
                  <a:gd name="connsiteX21" fmla="*/ 56645 w 186117"/>
                  <a:gd name="connsiteY21" fmla="*/ 89022 h 619051"/>
                  <a:gd name="connsiteX22" fmla="*/ 60691 w 186117"/>
                  <a:gd name="connsiteY22" fmla="*/ 76884 h 619051"/>
                  <a:gd name="connsiteX23" fmla="*/ 72829 w 186117"/>
                  <a:gd name="connsiteY23" fmla="*/ 64746 h 619051"/>
                  <a:gd name="connsiteX24" fmla="*/ 80921 w 186117"/>
                  <a:gd name="connsiteY24" fmla="*/ 52608 h 619051"/>
                  <a:gd name="connsiteX25" fmla="*/ 109243 w 186117"/>
                  <a:gd name="connsiteY25" fmla="*/ 28332 h 619051"/>
                  <a:gd name="connsiteX26" fmla="*/ 157795 w 186117"/>
                  <a:gd name="connsiteY26" fmla="*/ 4056 h 619051"/>
                  <a:gd name="connsiteX27" fmla="*/ 173979 w 186117"/>
                  <a:gd name="connsiteY27" fmla="*/ 10 h 61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86117" h="619051">
                    <a:moveTo>
                      <a:pt x="186117" y="619051"/>
                    </a:moveTo>
                    <a:cubicBezTo>
                      <a:pt x="178422" y="617512"/>
                      <a:pt x="162043" y="615106"/>
                      <a:pt x="153749" y="610959"/>
                    </a:cubicBezTo>
                    <a:cubicBezTo>
                      <a:pt x="149400" y="608784"/>
                      <a:pt x="145408" y="605905"/>
                      <a:pt x="141611" y="602867"/>
                    </a:cubicBezTo>
                    <a:cubicBezTo>
                      <a:pt x="138632" y="600484"/>
                      <a:pt x="136790" y="596737"/>
                      <a:pt x="133519" y="594774"/>
                    </a:cubicBezTo>
                    <a:cubicBezTo>
                      <a:pt x="129862" y="592580"/>
                      <a:pt x="125427" y="592077"/>
                      <a:pt x="121381" y="590728"/>
                    </a:cubicBezTo>
                    <a:lnTo>
                      <a:pt x="93059" y="562406"/>
                    </a:lnTo>
                    <a:cubicBezTo>
                      <a:pt x="89013" y="558360"/>
                      <a:pt x="84095" y="555029"/>
                      <a:pt x="80921" y="550268"/>
                    </a:cubicBezTo>
                    <a:cubicBezTo>
                      <a:pt x="62040" y="521946"/>
                      <a:pt x="72829" y="531387"/>
                      <a:pt x="52599" y="517900"/>
                    </a:cubicBezTo>
                    <a:cubicBezTo>
                      <a:pt x="49902" y="513854"/>
                      <a:pt x="46682" y="510111"/>
                      <a:pt x="44507" y="505762"/>
                    </a:cubicBezTo>
                    <a:cubicBezTo>
                      <a:pt x="42600" y="501947"/>
                      <a:pt x="42577" y="497327"/>
                      <a:pt x="40461" y="493624"/>
                    </a:cubicBezTo>
                    <a:cubicBezTo>
                      <a:pt x="37115" y="487769"/>
                      <a:pt x="32369" y="482835"/>
                      <a:pt x="28323" y="477440"/>
                    </a:cubicBezTo>
                    <a:cubicBezTo>
                      <a:pt x="25625" y="466651"/>
                      <a:pt x="23747" y="455623"/>
                      <a:pt x="20230" y="445072"/>
                    </a:cubicBezTo>
                    <a:lnTo>
                      <a:pt x="12138" y="420796"/>
                    </a:lnTo>
                    <a:cubicBezTo>
                      <a:pt x="10789" y="416750"/>
                      <a:pt x="8928" y="412840"/>
                      <a:pt x="8092" y="408658"/>
                    </a:cubicBezTo>
                    <a:cubicBezTo>
                      <a:pt x="3210" y="384246"/>
                      <a:pt x="6221" y="394952"/>
                      <a:pt x="0" y="376290"/>
                    </a:cubicBezTo>
                    <a:cubicBezTo>
                      <a:pt x="1349" y="329086"/>
                      <a:pt x="905" y="281797"/>
                      <a:pt x="4046" y="234679"/>
                    </a:cubicBezTo>
                    <a:cubicBezTo>
                      <a:pt x="6756" y="194025"/>
                      <a:pt x="12164" y="202200"/>
                      <a:pt x="20230" y="169943"/>
                    </a:cubicBezTo>
                    <a:cubicBezTo>
                      <a:pt x="27692" y="140103"/>
                      <a:pt x="19673" y="167198"/>
                      <a:pt x="32369" y="137574"/>
                    </a:cubicBezTo>
                    <a:cubicBezTo>
                      <a:pt x="34049" y="133654"/>
                      <a:pt x="34508" y="129251"/>
                      <a:pt x="36415" y="125436"/>
                    </a:cubicBezTo>
                    <a:cubicBezTo>
                      <a:pt x="38590" y="121087"/>
                      <a:pt x="42332" y="117647"/>
                      <a:pt x="44507" y="113298"/>
                    </a:cubicBezTo>
                    <a:cubicBezTo>
                      <a:pt x="46414" y="109483"/>
                      <a:pt x="46646" y="104975"/>
                      <a:pt x="48553" y="101160"/>
                    </a:cubicBezTo>
                    <a:cubicBezTo>
                      <a:pt x="50728" y="96811"/>
                      <a:pt x="54470" y="93371"/>
                      <a:pt x="56645" y="89022"/>
                    </a:cubicBezTo>
                    <a:cubicBezTo>
                      <a:pt x="58552" y="85207"/>
                      <a:pt x="58325" y="80433"/>
                      <a:pt x="60691" y="76884"/>
                    </a:cubicBezTo>
                    <a:cubicBezTo>
                      <a:pt x="63865" y="72123"/>
                      <a:pt x="69166" y="69142"/>
                      <a:pt x="72829" y="64746"/>
                    </a:cubicBezTo>
                    <a:cubicBezTo>
                      <a:pt x="75942" y="61010"/>
                      <a:pt x="77808" y="56344"/>
                      <a:pt x="80921" y="52608"/>
                    </a:cubicBezTo>
                    <a:cubicBezTo>
                      <a:pt x="89303" y="42550"/>
                      <a:pt x="98527" y="35833"/>
                      <a:pt x="109243" y="28332"/>
                    </a:cubicBezTo>
                    <a:cubicBezTo>
                      <a:pt x="137764" y="8367"/>
                      <a:pt x="126794" y="14390"/>
                      <a:pt x="157795" y="4056"/>
                    </a:cubicBezTo>
                    <a:cubicBezTo>
                      <a:pt x="171212" y="-416"/>
                      <a:pt x="165668" y="10"/>
                      <a:pt x="173979" y="10"/>
                    </a:cubicBezTo>
                  </a:path>
                </a:pathLst>
              </a:custGeom>
              <a:ln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09C4134B-65DB-AC41-8633-8E199B556AAF}"/>
                  </a:ext>
                </a:extLst>
              </p:cNvPr>
              <p:cNvSpPr/>
              <p:nvPr/>
            </p:nvSpPr>
            <p:spPr>
              <a:xfrm rot="10800000">
                <a:off x="9635444" y="3392677"/>
                <a:ext cx="186117" cy="619051"/>
              </a:xfrm>
              <a:custGeom>
                <a:avLst/>
                <a:gdLst>
                  <a:gd name="connsiteX0" fmla="*/ 186117 w 186117"/>
                  <a:gd name="connsiteY0" fmla="*/ 619051 h 619051"/>
                  <a:gd name="connsiteX1" fmla="*/ 153749 w 186117"/>
                  <a:gd name="connsiteY1" fmla="*/ 610959 h 619051"/>
                  <a:gd name="connsiteX2" fmla="*/ 141611 w 186117"/>
                  <a:gd name="connsiteY2" fmla="*/ 602867 h 619051"/>
                  <a:gd name="connsiteX3" fmla="*/ 133519 w 186117"/>
                  <a:gd name="connsiteY3" fmla="*/ 594774 h 619051"/>
                  <a:gd name="connsiteX4" fmla="*/ 121381 w 186117"/>
                  <a:gd name="connsiteY4" fmla="*/ 590728 h 619051"/>
                  <a:gd name="connsiteX5" fmla="*/ 93059 w 186117"/>
                  <a:gd name="connsiteY5" fmla="*/ 562406 h 619051"/>
                  <a:gd name="connsiteX6" fmla="*/ 80921 w 186117"/>
                  <a:gd name="connsiteY6" fmla="*/ 550268 h 619051"/>
                  <a:gd name="connsiteX7" fmla="*/ 52599 w 186117"/>
                  <a:gd name="connsiteY7" fmla="*/ 517900 h 619051"/>
                  <a:gd name="connsiteX8" fmla="*/ 44507 w 186117"/>
                  <a:gd name="connsiteY8" fmla="*/ 505762 h 619051"/>
                  <a:gd name="connsiteX9" fmla="*/ 40461 w 186117"/>
                  <a:gd name="connsiteY9" fmla="*/ 493624 h 619051"/>
                  <a:gd name="connsiteX10" fmla="*/ 28323 w 186117"/>
                  <a:gd name="connsiteY10" fmla="*/ 477440 h 619051"/>
                  <a:gd name="connsiteX11" fmla="*/ 20230 w 186117"/>
                  <a:gd name="connsiteY11" fmla="*/ 445072 h 619051"/>
                  <a:gd name="connsiteX12" fmla="*/ 12138 w 186117"/>
                  <a:gd name="connsiteY12" fmla="*/ 420796 h 619051"/>
                  <a:gd name="connsiteX13" fmla="*/ 8092 w 186117"/>
                  <a:gd name="connsiteY13" fmla="*/ 408658 h 619051"/>
                  <a:gd name="connsiteX14" fmla="*/ 0 w 186117"/>
                  <a:gd name="connsiteY14" fmla="*/ 376290 h 619051"/>
                  <a:gd name="connsiteX15" fmla="*/ 4046 w 186117"/>
                  <a:gd name="connsiteY15" fmla="*/ 234679 h 619051"/>
                  <a:gd name="connsiteX16" fmla="*/ 20230 w 186117"/>
                  <a:gd name="connsiteY16" fmla="*/ 169943 h 619051"/>
                  <a:gd name="connsiteX17" fmla="*/ 32369 w 186117"/>
                  <a:gd name="connsiteY17" fmla="*/ 137574 h 619051"/>
                  <a:gd name="connsiteX18" fmla="*/ 36415 w 186117"/>
                  <a:gd name="connsiteY18" fmla="*/ 125436 h 619051"/>
                  <a:gd name="connsiteX19" fmla="*/ 44507 w 186117"/>
                  <a:gd name="connsiteY19" fmla="*/ 113298 h 619051"/>
                  <a:gd name="connsiteX20" fmla="*/ 48553 w 186117"/>
                  <a:gd name="connsiteY20" fmla="*/ 101160 h 619051"/>
                  <a:gd name="connsiteX21" fmla="*/ 56645 w 186117"/>
                  <a:gd name="connsiteY21" fmla="*/ 89022 h 619051"/>
                  <a:gd name="connsiteX22" fmla="*/ 60691 w 186117"/>
                  <a:gd name="connsiteY22" fmla="*/ 76884 h 619051"/>
                  <a:gd name="connsiteX23" fmla="*/ 72829 w 186117"/>
                  <a:gd name="connsiteY23" fmla="*/ 64746 h 619051"/>
                  <a:gd name="connsiteX24" fmla="*/ 80921 w 186117"/>
                  <a:gd name="connsiteY24" fmla="*/ 52608 h 619051"/>
                  <a:gd name="connsiteX25" fmla="*/ 109243 w 186117"/>
                  <a:gd name="connsiteY25" fmla="*/ 28332 h 619051"/>
                  <a:gd name="connsiteX26" fmla="*/ 157795 w 186117"/>
                  <a:gd name="connsiteY26" fmla="*/ 4056 h 619051"/>
                  <a:gd name="connsiteX27" fmla="*/ 173979 w 186117"/>
                  <a:gd name="connsiteY27" fmla="*/ 10 h 61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86117" h="619051">
                    <a:moveTo>
                      <a:pt x="186117" y="619051"/>
                    </a:moveTo>
                    <a:cubicBezTo>
                      <a:pt x="178422" y="617512"/>
                      <a:pt x="162043" y="615106"/>
                      <a:pt x="153749" y="610959"/>
                    </a:cubicBezTo>
                    <a:cubicBezTo>
                      <a:pt x="149400" y="608784"/>
                      <a:pt x="145408" y="605905"/>
                      <a:pt x="141611" y="602867"/>
                    </a:cubicBezTo>
                    <a:cubicBezTo>
                      <a:pt x="138632" y="600484"/>
                      <a:pt x="136790" y="596737"/>
                      <a:pt x="133519" y="594774"/>
                    </a:cubicBezTo>
                    <a:cubicBezTo>
                      <a:pt x="129862" y="592580"/>
                      <a:pt x="125427" y="592077"/>
                      <a:pt x="121381" y="590728"/>
                    </a:cubicBezTo>
                    <a:lnTo>
                      <a:pt x="93059" y="562406"/>
                    </a:lnTo>
                    <a:cubicBezTo>
                      <a:pt x="89013" y="558360"/>
                      <a:pt x="84095" y="555029"/>
                      <a:pt x="80921" y="550268"/>
                    </a:cubicBezTo>
                    <a:cubicBezTo>
                      <a:pt x="62040" y="521946"/>
                      <a:pt x="72829" y="531387"/>
                      <a:pt x="52599" y="517900"/>
                    </a:cubicBezTo>
                    <a:cubicBezTo>
                      <a:pt x="49902" y="513854"/>
                      <a:pt x="46682" y="510111"/>
                      <a:pt x="44507" y="505762"/>
                    </a:cubicBezTo>
                    <a:cubicBezTo>
                      <a:pt x="42600" y="501947"/>
                      <a:pt x="42577" y="497327"/>
                      <a:pt x="40461" y="493624"/>
                    </a:cubicBezTo>
                    <a:cubicBezTo>
                      <a:pt x="37115" y="487769"/>
                      <a:pt x="32369" y="482835"/>
                      <a:pt x="28323" y="477440"/>
                    </a:cubicBezTo>
                    <a:cubicBezTo>
                      <a:pt x="25625" y="466651"/>
                      <a:pt x="23747" y="455623"/>
                      <a:pt x="20230" y="445072"/>
                    </a:cubicBezTo>
                    <a:lnTo>
                      <a:pt x="12138" y="420796"/>
                    </a:lnTo>
                    <a:cubicBezTo>
                      <a:pt x="10789" y="416750"/>
                      <a:pt x="8928" y="412840"/>
                      <a:pt x="8092" y="408658"/>
                    </a:cubicBezTo>
                    <a:cubicBezTo>
                      <a:pt x="3210" y="384246"/>
                      <a:pt x="6221" y="394952"/>
                      <a:pt x="0" y="376290"/>
                    </a:cubicBezTo>
                    <a:cubicBezTo>
                      <a:pt x="1349" y="329086"/>
                      <a:pt x="905" y="281797"/>
                      <a:pt x="4046" y="234679"/>
                    </a:cubicBezTo>
                    <a:cubicBezTo>
                      <a:pt x="6756" y="194025"/>
                      <a:pt x="12164" y="202200"/>
                      <a:pt x="20230" y="169943"/>
                    </a:cubicBezTo>
                    <a:cubicBezTo>
                      <a:pt x="27692" y="140103"/>
                      <a:pt x="19673" y="167198"/>
                      <a:pt x="32369" y="137574"/>
                    </a:cubicBezTo>
                    <a:cubicBezTo>
                      <a:pt x="34049" y="133654"/>
                      <a:pt x="34508" y="129251"/>
                      <a:pt x="36415" y="125436"/>
                    </a:cubicBezTo>
                    <a:cubicBezTo>
                      <a:pt x="38590" y="121087"/>
                      <a:pt x="42332" y="117647"/>
                      <a:pt x="44507" y="113298"/>
                    </a:cubicBezTo>
                    <a:cubicBezTo>
                      <a:pt x="46414" y="109483"/>
                      <a:pt x="46646" y="104975"/>
                      <a:pt x="48553" y="101160"/>
                    </a:cubicBezTo>
                    <a:cubicBezTo>
                      <a:pt x="50728" y="96811"/>
                      <a:pt x="54470" y="93371"/>
                      <a:pt x="56645" y="89022"/>
                    </a:cubicBezTo>
                    <a:cubicBezTo>
                      <a:pt x="58552" y="85207"/>
                      <a:pt x="58325" y="80433"/>
                      <a:pt x="60691" y="76884"/>
                    </a:cubicBezTo>
                    <a:cubicBezTo>
                      <a:pt x="63865" y="72123"/>
                      <a:pt x="69166" y="69142"/>
                      <a:pt x="72829" y="64746"/>
                    </a:cubicBezTo>
                    <a:cubicBezTo>
                      <a:pt x="75942" y="61010"/>
                      <a:pt x="77808" y="56344"/>
                      <a:pt x="80921" y="52608"/>
                    </a:cubicBezTo>
                    <a:cubicBezTo>
                      <a:pt x="89303" y="42550"/>
                      <a:pt x="98527" y="35833"/>
                      <a:pt x="109243" y="28332"/>
                    </a:cubicBezTo>
                    <a:cubicBezTo>
                      <a:pt x="137764" y="8367"/>
                      <a:pt x="126794" y="14390"/>
                      <a:pt x="157795" y="4056"/>
                    </a:cubicBezTo>
                    <a:cubicBezTo>
                      <a:pt x="171212" y="-416"/>
                      <a:pt x="165668" y="10"/>
                      <a:pt x="173979" y="10"/>
                    </a:cubicBezTo>
                  </a:path>
                </a:pathLst>
              </a:custGeom>
              <a:ln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DCD6D9B3-0588-C942-B6E0-18F8A1FD016F}"/>
                  </a:ext>
                </a:extLst>
              </p:cNvPr>
              <p:cNvSpPr/>
              <p:nvPr/>
            </p:nvSpPr>
            <p:spPr>
              <a:xfrm>
                <a:off x="7628369" y="3342246"/>
                <a:ext cx="2686556" cy="44615"/>
              </a:xfrm>
              <a:custGeom>
                <a:avLst/>
                <a:gdLst>
                  <a:gd name="connsiteX0" fmla="*/ 0 w 2686556"/>
                  <a:gd name="connsiteY0" fmla="*/ 36414 h 44615"/>
                  <a:gd name="connsiteX1" fmla="*/ 20231 w 2686556"/>
                  <a:gd name="connsiteY1" fmla="*/ 44506 h 44615"/>
                  <a:gd name="connsiteX2" fmla="*/ 60691 w 2686556"/>
                  <a:gd name="connsiteY2" fmla="*/ 40460 h 44615"/>
                  <a:gd name="connsiteX3" fmla="*/ 89013 w 2686556"/>
                  <a:gd name="connsiteY3" fmla="*/ 44506 h 44615"/>
                  <a:gd name="connsiteX4" fmla="*/ 202301 w 2686556"/>
                  <a:gd name="connsiteY4" fmla="*/ 32368 h 44615"/>
                  <a:gd name="connsiteX5" fmla="*/ 275130 w 2686556"/>
                  <a:gd name="connsiteY5" fmla="*/ 36414 h 44615"/>
                  <a:gd name="connsiteX6" fmla="*/ 388418 w 2686556"/>
                  <a:gd name="connsiteY6" fmla="*/ 28322 h 44615"/>
                  <a:gd name="connsiteX7" fmla="*/ 457200 w 2686556"/>
                  <a:gd name="connsiteY7" fmla="*/ 32368 h 44615"/>
                  <a:gd name="connsiteX8" fmla="*/ 481477 w 2686556"/>
                  <a:gd name="connsiteY8" fmla="*/ 28322 h 44615"/>
                  <a:gd name="connsiteX9" fmla="*/ 558351 w 2686556"/>
                  <a:gd name="connsiteY9" fmla="*/ 24276 h 44615"/>
                  <a:gd name="connsiteX10" fmla="*/ 578581 w 2686556"/>
                  <a:gd name="connsiteY10" fmla="*/ 20230 h 44615"/>
                  <a:gd name="connsiteX11" fmla="*/ 610949 w 2686556"/>
                  <a:gd name="connsiteY11" fmla="*/ 8092 h 44615"/>
                  <a:gd name="connsiteX12" fmla="*/ 635225 w 2686556"/>
                  <a:gd name="connsiteY12" fmla="*/ 0 h 44615"/>
                  <a:gd name="connsiteX13" fmla="*/ 724238 w 2686556"/>
                  <a:gd name="connsiteY13" fmla="*/ 8092 h 44615"/>
                  <a:gd name="connsiteX14" fmla="*/ 744468 w 2686556"/>
                  <a:gd name="connsiteY14" fmla="*/ 12138 h 44615"/>
                  <a:gd name="connsiteX15" fmla="*/ 760652 w 2686556"/>
                  <a:gd name="connsiteY15" fmla="*/ 16184 h 44615"/>
                  <a:gd name="connsiteX16" fmla="*/ 797066 w 2686556"/>
                  <a:gd name="connsiteY16" fmla="*/ 20230 h 44615"/>
                  <a:gd name="connsiteX17" fmla="*/ 825388 w 2686556"/>
                  <a:gd name="connsiteY17" fmla="*/ 24276 h 44615"/>
                  <a:gd name="connsiteX18" fmla="*/ 1035781 w 2686556"/>
                  <a:gd name="connsiteY18" fmla="*/ 20230 h 44615"/>
                  <a:gd name="connsiteX19" fmla="*/ 1096471 w 2686556"/>
                  <a:gd name="connsiteY19" fmla="*/ 8092 h 44615"/>
                  <a:gd name="connsiteX20" fmla="*/ 1116701 w 2686556"/>
                  <a:gd name="connsiteY20" fmla="*/ 4046 h 44615"/>
                  <a:gd name="connsiteX21" fmla="*/ 1197622 w 2686556"/>
                  <a:gd name="connsiteY21" fmla="*/ 8092 h 44615"/>
                  <a:gd name="connsiteX22" fmla="*/ 1238082 w 2686556"/>
                  <a:gd name="connsiteY22" fmla="*/ 12138 h 44615"/>
                  <a:gd name="connsiteX23" fmla="*/ 1266404 w 2686556"/>
                  <a:gd name="connsiteY23" fmla="*/ 16184 h 44615"/>
                  <a:gd name="connsiteX24" fmla="*/ 1395877 w 2686556"/>
                  <a:gd name="connsiteY24" fmla="*/ 20230 h 44615"/>
                  <a:gd name="connsiteX25" fmla="*/ 1897583 w 2686556"/>
                  <a:gd name="connsiteY25" fmla="*/ 20230 h 44615"/>
                  <a:gd name="connsiteX26" fmla="*/ 1921859 w 2686556"/>
                  <a:gd name="connsiteY26" fmla="*/ 24276 h 44615"/>
                  <a:gd name="connsiteX27" fmla="*/ 1950181 w 2686556"/>
                  <a:gd name="connsiteY27" fmla="*/ 28322 h 44615"/>
                  <a:gd name="connsiteX28" fmla="*/ 1970411 w 2686556"/>
                  <a:gd name="connsiteY28" fmla="*/ 32368 h 44615"/>
                  <a:gd name="connsiteX29" fmla="*/ 2002779 w 2686556"/>
                  <a:gd name="connsiteY29" fmla="*/ 36414 h 44615"/>
                  <a:gd name="connsiteX30" fmla="*/ 2221264 w 2686556"/>
                  <a:gd name="connsiteY30" fmla="*/ 24276 h 44615"/>
                  <a:gd name="connsiteX31" fmla="*/ 2237448 w 2686556"/>
                  <a:gd name="connsiteY31" fmla="*/ 20230 h 44615"/>
                  <a:gd name="connsiteX32" fmla="*/ 2358829 w 2686556"/>
                  <a:gd name="connsiteY32" fmla="*/ 28322 h 44615"/>
                  <a:gd name="connsiteX33" fmla="*/ 2419519 w 2686556"/>
                  <a:gd name="connsiteY33" fmla="*/ 24276 h 44615"/>
                  <a:gd name="connsiteX34" fmla="*/ 2443795 w 2686556"/>
                  <a:gd name="connsiteY34" fmla="*/ 20230 h 44615"/>
                  <a:gd name="connsiteX35" fmla="*/ 2488301 w 2686556"/>
                  <a:gd name="connsiteY35" fmla="*/ 8092 h 44615"/>
                  <a:gd name="connsiteX36" fmla="*/ 2528762 w 2686556"/>
                  <a:gd name="connsiteY36" fmla="*/ 12138 h 44615"/>
                  <a:gd name="connsiteX37" fmla="*/ 2540900 w 2686556"/>
                  <a:gd name="connsiteY37" fmla="*/ 16184 h 44615"/>
                  <a:gd name="connsiteX38" fmla="*/ 2633958 w 2686556"/>
                  <a:gd name="connsiteY38" fmla="*/ 24276 h 44615"/>
                  <a:gd name="connsiteX39" fmla="*/ 2670372 w 2686556"/>
                  <a:gd name="connsiteY39" fmla="*/ 16184 h 44615"/>
                  <a:gd name="connsiteX40" fmla="*/ 2686556 w 2686556"/>
                  <a:gd name="connsiteY40" fmla="*/ 12138 h 4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686556" h="44615">
                    <a:moveTo>
                      <a:pt x="0" y="36414"/>
                    </a:moveTo>
                    <a:cubicBezTo>
                      <a:pt x="6744" y="39111"/>
                      <a:pt x="12984" y="44023"/>
                      <a:pt x="20231" y="44506"/>
                    </a:cubicBezTo>
                    <a:cubicBezTo>
                      <a:pt x="33755" y="45408"/>
                      <a:pt x="47137" y="40460"/>
                      <a:pt x="60691" y="40460"/>
                    </a:cubicBezTo>
                    <a:cubicBezTo>
                      <a:pt x="70228" y="40460"/>
                      <a:pt x="79572" y="43157"/>
                      <a:pt x="89013" y="44506"/>
                    </a:cubicBezTo>
                    <a:cubicBezTo>
                      <a:pt x="188922" y="35818"/>
                      <a:pt x="151539" y="42520"/>
                      <a:pt x="202301" y="32368"/>
                    </a:cubicBezTo>
                    <a:cubicBezTo>
                      <a:pt x="226577" y="33717"/>
                      <a:pt x="250816" y="36414"/>
                      <a:pt x="275130" y="36414"/>
                    </a:cubicBezTo>
                    <a:cubicBezTo>
                      <a:pt x="304655" y="36414"/>
                      <a:pt x="356147" y="31256"/>
                      <a:pt x="388418" y="28322"/>
                    </a:cubicBezTo>
                    <a:cubicBezTo>
                      <a:pt x="411345" y="29671"/>
                      <a:pt x="434233" y="32368"/>
                      <a:pt x="457200" y="32368"/>
                    </a:cubicBezTo>
                    <a:cubicBezTo>
                      <a:pt x="465404" y="32368"/>
                      <a:pt x="473299" y="28976"/>
                      <a:pt x="481477" y="28322"/>
                    </a:cubicBezTo>
                    <a:cubicBezTo>
                      <a:pt x="507055" y="26276"/>
                      <a:pt x="532726" y="25625"/>
                      <a:pt x="558351" y="24276"/>
                    </a:cubicBezTo>
                    <a:cubicBezTo>
                      <a:pt x="565094" y="22927"/>
                      <a:pt x="571909" y="21898"/>
                      <a:pt x="578581" y="20230"/>
                    </a:cubicBezTo>
                    <a:cubicBezTo>
                      <a:pt x="588201" y="17825"/>
                      <a:pt x="602781" y="11062"/>
                      <a:pt x="610949" y="8092"/>
                    </a:cubicBezTo>
                    <a:cubicBezTo>
                      <a:pt x="618965" y="5177"/>
                      <a:pt x="635225" y="0"/>
                      <a:pt x="635225" y="0"/>
                    </a:cubicBezTo>
                    <a:cubicBezTo>
                      <a:pt x="664896" y="2697"/>
                      <a:pt x="695023" y="2249"/>
                      <a:pt x="724238" y="8092"/>
                    </a:cubicBezTo>
                    <a:cubicBezTo>
                      <a:pt x="730981" y="9441"/>
                      <a:pt x="737755" y="10646"/>
                      <a:pt x="744468" y="12138"/>
                    </a:cubicBezTo>
                    <a:cubicBezTo>
                      <a:pt x="749896" y="13344"/>
                      <a:pt x="755156" y="15338"/>
                      <a:pt x="760652" y="16184"/>
                    </a:cubicBezTo>
                    <a:cubicBezTo>
                      <a:pt x="772723" y="18041"/>
                      <a:pt x="784948" y="18715"/>
                      <a:pt x="797066" y="20230"/>
                    </a:cubicBezTo>
                    <a:cubicBezTo>
                      <a:pt x="806529" y="21413"/>
                      <a:pt x="815947" y="22927"/>
                      <a:pt x="825388" y="24276"/>
                    </a:cubicBezTo>
                    <a:cubicBezTo>
                      <a:pt x="895519" y="22927"/>
                      <a:pt x="965714" y="23514"/>
                      <a:pt x="1035781" y="20230"/>
                    </a:cubicBezTo>
                    <a:cubicBezTo>
                      <a:pt x="1101149" y="17166"/>
                      <a:pt x="1065490" y="15837"/>
                      <a:pt x="1096471" y="8092"/>
                    </a:cubicBezTo>
                    <a:cubicBezTo>
                      <a:pt x="1103143" y="6424"/>
                      <a:pt x="1109958" y="5395"/>
                      <a:pt x="1116701" y="4046"/>
                    </a:cubicBezTo>
                    <a:lnTo>
                      <a:pt x="1197622" y="8092"/>
                    </a:lnTo>
                    <a:cubicBezTo>
                      <a:pt x="1211146" y="8994"/>
                      <a:pt x="1224621" y="10554"/>
                      <a:pt x="1238082" y="12138"/>
                    </a:cubicBezTo>
                    <a:cubicBezTo>
                      <a:pt x="1247553" y="13252"/>
                      <a:pt x="1256880" y="15696"/>
                      <a:pt x="1266404" y="16184"/>
                    </a:cubicBezTo>
                    <a:cubicBezTo>
                      <a:pt x="1309526" y="18395"/>
                      <a:pt x="1352719" y="18881"/>
                      <a:pt x="1395877" y="20230"/>
                    </a:cubicBezTo>
                    <a:cubicBezTo>
                      <a:pt x="1621611" y="17138"/>
                      <a:pt x="1689502" y="12929"/>
                      <a:pt x="1897583" y="20230"/>
                    </a:cubicBezTo>
                    <a:cubicBezTo>
                      <a:pt x="1905782" y="20518"/>
                      <a:pt x="1913751" y="23029"/>
                      <a:pt x="1921859" y="24276"/>
                    </a:cubicBezTo>
                    <a:cubicBezTo>
                      <a:pt x="1931285" y="25726"/>
                      <a:pt x="1940774" y="26754"/>
                      <a:pt x="1950181" y="28322"/>
                    </a:cubicBezTo>
                    <a:cubicBezTo>
                      <a:pt x="1956964" y="29453"/>
                      <a:pt x="1963614" y="31322"/>
                      <a:pt x="1970411" y="32368"/>
                    </a:cubicBezTo>
                    <a:cubicBezTo>
                      <a:pt x="1981158" y="34021"/>
                      <a:pt x="1991990" y="35065"/>
                      <a:pt x="2002779" y="36414"/>
                    </a:cubicBezTo>
                    <a:cubicBezTo>
                      <a:pt x="2186230" y="27465"/>
                      <a:pt x="2113468" y="32568"/>
                      <a:pt x="2221264" y="24276"/>
                    </a:cubicBezTo>
                    <a:cubicBezTo>
                      <a:pt x="2226659" y="22927"/>
                      <a:pt x="2231887" y="20230"/>
                      <a:pt x="2237448" y="20230"/>
                    </a:cubicBezTo>
                    <a:cubicBezTo>
                      <a:pt x="2301005" y="20230"/>
                      <a:pt x="2310284" y="22254"/>
                      <a:pt x="2358829" y="28322"/>
                    </a:cubicBezTo>
                    <a:cubicBezTo>
                      <a:pt x="2379059" y="26973"/>
                      <a:pt x="2399335" y="26198"/>
                      <a:pt x="2419519" y="24276"/>
                    </a:cubicBezTo>
                    <a:cubicBezTo>
                      <a:pt x="2427686" y="23498"/>
                      <a:pt x="2435773" y="21949"/>
                      <a:pt x="2443795" y="20230"/>
                    </a:cubicBezTo>
                    <a:cubicBezTo>
                      <a:pt x="2469349" y="14754"/>
                      <a:pt x="2469812" y="14255"/>
                      <a:pt x="2488301" y="8092"/>
                    </a:cubicBezTo>
                    <a:cubicBezTo>
                      <a:pt x="2501788" y="9441"/>
                      <a:pt x="2515365" y="10077"/>
                      <a:pt x="2528762" y="12138"/>
                    </a:cubicBezTo>
                    <a:cubicBezTo>
                      <a:pt x="2532977" y="12786"/>
                      <a:pt x="2536704" y="15421"/>
                      <a:pt x="2540900" y="16184"/>
                    </a:cubicBezTo>
                    <a:cubicBezTo>
                      <a:pt x="2567488" y="21018"/>
                      <a:pt x="2610709" y="22726"/>
                      <a:pt x="2633958" y="24276"/>
                    </a:cubicBezTo>
                    <a:cubicBezTo>
                      <a:pt x="2677768" y="16974"/>
                      <a:pt x="2642483" y="24152"/>
                      <a:pt x="2670372" y="16184"/>
                    </a:cubicBezTo>
                    <a:cubicBezTo>
                      <a:pt x="2675719" y="14656"/>
                      <a:pt x="2686556" y="12138"/>
                      <a:pt x="2686556" y="12138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C27BAD5D-F5F1-714C-925B-972E9066B1A2}"/>
                  </a:ext>
                </a:extLst>
              </p:cNvPr>
              <p:cNvSpPr/>
              <p:nvPr/>
            </p:nvSpPr>
            <p:spPr>
              <a:xfrm>
                <a:off x="10024941" y="2834488"/>
                <a:ext cx="230974" cy="1189678"/>
              </a:xfrm>
              <a:custGeom>
                <a:avLst/>
                <a:gdLst>
                  <a:gd name="connsiteX0" fmla="*/ 226847 w 230974"/>
                  <a:gd name="connsiteY0" fmla="*/ 1185484 h 1189678"/>
                  <a:gd name="connsiteX1" fmla="*/ 182341 w 230974"/>
                  <a:gd name="connsiteY1" fmla="*/ 1181438 h 1189678"/>
                  <a:gd name="connsiteX2" fmla="*/ 137835 w 230974"/>
                  <a:gd name="connsiteY2" fmla="*/ 1173346 h 1189678"/>
                  <a:gd name="connsiteX3" fmla="*/ 113558 w 230974"/>
                  <a:gd name="connsiteY3" fmla="*/ 1165254 h 1189678"/>
                  <a:gd name="connsiteX4" fmla="*/ 97374 w 230974"/>
                  <a:gd name="connsiteY4" fmla="*/ 1161208 h 1189678"/>
                  <a:gd name="connsiteX5" fmla="*/ 81190 w 230974"/>
                  <a:gd name="connsiteY5" fmla="*/ 1153115 h 1189678"/>
                  <a:gd name="connsiteX6" fmla="*/ 69052 w 230974"/>
                  <a:gd name="connsiteY6" fmla="*/ 1149069 h 1189678"/>
                  <a:gd name="connsiteX7" fmla="*/ 44776 w 230974"/>
                  <a:gd name="connsiteY7" fmla="*/ 1132885 h 1189678"/>
                  <a:gd name="connsiteX8" fmla="*/ 32638 w 230974"/>
                  <a:gd name="connsiteY8" fmla="*/ 1108609 h 1189678"/>
                  <a:gd name="connsiteX9" fmla="*/ 24546 w 230974"/>
                  <a:gd name="connsiteY9" fmla="*/ 1084333 h 1189678"/>
                  <a:gd name="connsiteX10" fmla="*/ 20500 w 230974"/>
                  <a:gd name="connsiteY10" fmla="*/ 1072195 h 1189678"/>
                  <a:gd name="connsiteX11" fmla="*/ 12408 w 230974"/>
                  <a:gd name="connsiteY11" fmla="*/ 1031735 h 1189678"/>
                  <a:gd name="connsiteX12" fmla="*/ 8362 w 230974"/>
                  <a:gd name="connsiteY12" fmla="*/ 1011505 h 1189678"/>
                  <a:gd name="connsiteX13" fmla="*/ 4316 w 230974"/>
                  <a:gd name="connsiteY13" fmla="*/ 752560 h 1189678"/>
                  <a:gd name="connsiteX14" fmla="*/ 4316 w 230974"/>
                  <a:gd name="connsiteY14" fmla="*/ 562397 h 1189678"/>
                  <a:gd name="connsiteX15" fmla="*/ 12408 w 230974"/>
                  <a:gd name="connsiteY15" fmla="*/ 525983 h 1189678"/>
                  <a:gd name="connsiteX16" fmla="*/ 28592 w 230974"/>
                  <a:gd name="connsiteY16" fmla="*/ 501707 h 1189678"/>
                  <a:gd name="connsiteX17" fmla="*/ 32638 w 230974"/>
                  <a:gd name="connsiteY17" fmla="*/ 489569 h 1189678"/>
                  <a:gd name="connsiteX18" fmla="*/ 44776 w 230974"/>
                  <a:gd name="connsiteY18" fmla="*/ 485523 h 1189678"/>
                  <a:gd name="connsiteX19" fmla="*/ 56914 w 230974"/>
                  <a:gd name="connsiteY19" fmla="*/ 473384 h 1189678"/>
                  <a:gd name="connsiteX20" fmla="*/ 81190 w 230974"/>
                  <a:gd name="connsiteY20" fmla="*/ 457200 h 1189678"/>
                  <a:gd name="connsiteX21" fmla="*/ 117604 w 230974"/>
                  <a:gd name="connsiteY21" fmla="*/ 416740 h 1189678"/>
                  <a:gd name="connsiteX22" fmla="*/ 129743 w 230974"/>
                  <a:gd name="connsiteY22" fmla="*/ 408648 h 1189678"/>
                  <a:gd name="connsiteX23" fmla="*/ 137835 w 230974"/>
                  <a:gd name="connsiteY23" fmla="*/ 396510 h 1189678"/>
                  <a:gd name="connsiteX24" fmla="*/ 162111 w 230974"/>
                  <a:gd name="connsiteY24" fmla="*/ 380326 h 1189678"/>
                  <a:gd name="connsiteX25" fmla="*/ 190433 w 230974"/>
                  <a:gd name="connsiteY25" fmla="*/ 343912 h 1189678"/>
                  <a:gd name="connsiteX26" fmla="*/ 194479 w 230974"/>
                  <a:gd name="connsiteY26" fmla="*/ 331774 h 1189678"/>
                  <a:gd name="connsiteX27" fmla="*/ 218755 w 230974"/>
                  <a:gd name="connsiteY27" fmla="*/ 283222 h 1189678"/>
                  <a:gd name="connsiteX28" fmla="*/ 226847 w 230974"/>
                  <a:gd name="connsiteY28" fmla="*/ 234669 h 1189678"/>
                  <a:gd name="connsiteX29" fmla="*/ 222801 w 230974"/>
                  <a:gd name="connsiteY29" fmla="*/ 113289 h 1189678"/>
                  <a:gd name="connsiteX30" fmla="*/ 226847 w 230974"/>
                  <a:gd name="connsiteY30" fmla="*/ 84967 h 1189678"/>
                  <a:gd name="connsiteX31" fmla="*/ 230893 w 230974"/>
                  <a:gd name="connsiteY31" fmla="*/ 0 h 118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0974" h="1189678">
                    <a:moveTo>
                      <a:pt x="226847" y="1185484"/>
                    </a:moveTo>
                    <a:cubicBezTo>
                      <a:pt x="186966" y="1193460"/>
                      <a:pt x="227141" y="1188905"/>
                      <a:pt x="182341" y="1181438"/>
                    </a:cubicBezTo>
                    <a:cubicBezTo>
                      <a:pt x="174410" y="1180116"/>
                      <a:pt x="146722" y="1175770"/>
                      <a:pt x="137835" y="1173346"/>
                    </a:cubicBezTo>
                    <a:cubicBezTo>
                      <a:pt x="129606" y="1171102"/>
                      <a:pt x="121833" y="1167323"/>
                      <a:pt x="113558" y="1165254"/>
                    </a:cubicBezTo>
                    <a:lnTo>
                      <a:pt x="97374" y="1161208"/>
                    </a:lnTo>
                    <a:cubicBezTo>
                      <a:pt x="91979" y="1158510"/>
                      <a:pt x="86734" y="1155491"/>
                      <a:pt x="81190" y="1153115"/>
                    </a:cubicBezTo>
                    <a:cubicBezTo>
                      <a:pt x="77270" y="1151435"/>
                      <a:pt x="72780" y="1151140"/>
                      <a:pt x="69052" y="1149069"/>
                    </a:cubicBezTo>
                    <a:cubicBezTo>
                      <a:pt x="60550" y="1144346"/>
                      <a:pt x="44776" y="1132885"/>
                      <a:pt x="44776" y="1132885"/>
                    </a:cubicBezTo>
                    <a:cubicBezTo>
                      <a:pt x="30020" y="1088618"/>
                      <a:pt x="53553" y="1155669"/>
                      <a:pt x="32638" y="1108609"/>
                    </a:cubicBezTo>
                    <a:cubicBezTo>
                      <a:pt x="29174" y="1100814"/>
                      <a:pt x="27243" y="1092425"/>
                      <a:pt x="24546" y="1084333"/>
                    </a:cubicBezTo>
                    <a:cubicBezTo>
                      <a:pt x="23197" y="1080287"/>
                      <a:pt x="21336" y="1076377"/>
                      <a:pt x="20500" y="1072195"/>
                    </a:cubicBezTo>
                    <a:lnTo>
                      <a:pt x="12408" y="1031735"/>
                    </a:lnTo>
                    <a:lnTo>
                      <a:pt x="8362" y="1011505"/>
                    </a:lnTo>
                    <a:cubicBezTo>
                      <a:pt x="7013" y="925190"/>
                      <a:pt x="6300" y="838863"/>
                      <a:pt x="4316" y="752560"/>
                    </a:cubicBezTo>
                    <a:cubicBezTo>
                      <a:pt x="1561" y="632713"/>
                      <a:pt x="-3838" y="684703"/>
                      <a:pt x="4316" y="562397"/>
                    </a:cubicBezTo>
                    <a:cubicBezTo>
                      <a:pt x="4665" y="557158"/>
                      <a:pt x="8054" y="533820"/>
                      <a:pt x="12408" y="525983"/>
                    </a:cubicBezTo>
                    <a:cubicBezTo>
                      <a:pt x="17131" y="517481"/>
                      <a:pt x="25517" y="510933"/>
                      <a:pt x="28592" y="501707"/>
                    </a:cubicBezTo>
                    <a:cubicBezTo>
                      <a:pt x="29941" y="497661"/>
                      <a:pt x="29622" y="492585"/>
                      <a:pt x="32638" y="489569"/>
                    </a:cubicBezTo>
                    <a:cubicBezTo>
                      <a:pt x="35654" y="486553"/>
                      <a:pt x="40730" y="486872"/>
                      <a:pt x="44776" y="485523"/>
                    </a:cubicBezTo>
                    <a:cubicBezTo>
                      <a:pt x="48822" y="481477"/>
                      <a:pt x="52397" y="476897"/>
                      <a:pt x="56914" y="473384"/>
                    </a:cubicBezTo>
                    <a:cubicBezTo>
                      <a:pt x="64591" y="467413"/>
                      <a:pt x="75355" y="464980"/>
                      <a:pt x="81190" y="457200"/>
                    </a:cubicBezTo>
                    <a:cubicBezTo>
                      <a:pt x="91636" y="443272"/>
                      <a:pt x="103083" y="426420"/>
                      <a:pt x="117604" y="416740"/>
                    </a:cubicBezTo>
                    <a:lnTo>
                      <a:pt x="129743" y="408648"/>
                    </a:lnTo>
                    <a:cubicBezTo>
                      <a:pt x="132440" y="404602"/>
                      <a:pt x="134175" y="399712"/>
                      <a:pt x="137835" y="396510"/>
                    </a:cubicBezTo>
                    <a:cubicBezTo>
                      <a:pt x="145154" y="390106"/>
                      <a:pt x="162111" y="380326"/>
                      <a:pt x="162111" y="380326"/>
                    </a:cubicBezTo>
                    <a:cubicBezTo>
                      <a:pt x="181469" y="351289"/>
                      <a:pt x="171418" y="362927"/>
                      <a:pt x="190433" y="343912"/>
                    </a:cubicBezTo>
                    <a:cubicBezTo>
                      <a:pt x="191782" y="339866"/>
                      <a:pt x="192408" y="335502"/>
                      <a:pt x="194479" y="331774"/>
                    </a:cubicBezTo>
                    <a:cubicBezTo>
                      <a:pt x="207793" y="307808"/>
                      <a:pt x="214254" y="310228"/>
                      <a:pt x="218755" y="283222"/>
                    </a:cubicBezTo>
                    <a:lnTo>
                      <a:pt x="226847" y="234669"/>
                    </a:lnTo>
                    <a:cubicBezTo>
                      <a:pt x="225498" y="194209"/>
                      <a:pt x="222801" y="153771"/>
                      <a:pt x="222801" y="113289"/>
                    </a:cubicBezTo>
                    <a:cubicBezTo>
                      <a:pt x="222801" y="103752"/>
                      <a:pt x="225849" y="94451"/>
                      <a:pt x="226847" y="84967"/>
                    </a:cubicBezTo>
                    <a:cubicBezTo>
                      <a:pt x="231901" y="36954"/>
                      <a:pt x="230893" y="43211"/>
                      <a:pt x="230893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1735819B-CD59-5D4D-A9C8-E6A738C449E0}"/>
                </a:ext>
              </a:extLst>
            </p:cNvPr>
            <p:cNvSpPr/>
            <p:nvPr/>
          </p:nvSpPr>
          <p:spPr>
            <a:xfrm>
              <a:off x="8604424" y="3348917"/>
              <a:ext cx="207596" cy="681432"/>
            </a:xfrm>
            <a:custGeom>
              <a:avLst/>
              <a:gdLst>
                <a:gd name="connsiteX0" fmla="*/ 390302 w 390302"/>
                <a:gd name="connsiteY0" fmla="*/ 681432 h 681432"/>
                <a:gd name="connsiteX1" fmla="*/ 372830 w 390302"/>
                <a:gd name="connsiteY1" fmla="*/ 617366 h 681432"/>
                <a:gd name="connsiteX2" fmla="*/ 361181 w 390302"/>
                <a:gd name="connsiteY2" fmla="*/ 582421 h 681432"/>
                <a:gd name="connsiteX3" fmla="*/ 349533 w 390302"/>
                <a:gd name="connsiteY3" fmla="*/ 570772 h 681432"/>
                <a:gd name="connsiteX4" fmla="*/ 337885 w 390302"/>
                <a:gd name="connsiteY4" fmla="*/ 524179 h 681432"/>
                <a:gd name="connsiteX5" fmla="*/ 326236 w 390302"/>
                <a:gd name="connsiteY5" fmla="*/ 489233 h 681432"/>
                <a:gd name="connsiteX6" fmla="*/ 320412 w 390302"/>
                <a:gd name="connsiteY6" fmla="*/ 471761 h 681432"/>
                <a:gd name="connsiteX7" fmla="*/ 314588 w 390302"/>
                <a:gd name="connsiteY7" fmla="*/ 454288 h 681432"/>
                <a:gd name="connsiteX8" fmla="*/ 308764 w 390302"/>
                <a:gd name="connsiteY8" fmla="*/ 436815 h 681432"/>
                <a:gd name="connsiteX9" fmla="*/ 267994 w 390302"/>
                <a:gd name="connsiteY9" fmla="*/ 384398 h 681432"/>
                <a:gd name="connsiteX10" fmla="*/ 250521 w 390302"/>
                <a:gd name="connsiteY10" fmla="*/ 372749 h 681432"/>
                <a:gd name="connsiteX11" fmla="*/ 215576 w 390302"/>
                <a:gd name="connsiteY11" fmla="*/ 331980 h 681432"/>
                <a:gd name="connsiteX12" fmla="*/ 203928 w 390302"/>
                <a:gd name="connsiteY12" fmla="*/ 320331 h 681432"/>
                <a:gd name="connsiteX13" fmla="*/ 192279 w 390302"/>
                <a:gd name="connsiteY13" fmla="*/ 308683 h 681432"/>
                <a:gd name="connsiteX14" fmla="*/ 180631 w 390302"/>
                <a:gd name="connsiteY14" fmla="*/ 273738 h 681432"/>
                <a:gd name="connsiteX15" fmla="*/ 174807 w 390302"/>
                <a:gd name="connsiteY15" fmla="*/ 256265 h 681432"/>
                <a:gd name="connsiteX16" fmla="*/ 151510 w 390302"/>
                <a:gd name="connsiteY16" fmla="*/ 227144 h 681432"/>
                <a:gd name="connsiteX17" fmla="*/ 134037 w 390302"/>
                <a:gd name="connsiteY17" fmla="*/ 198023 h 681432"/>
                <a:gd name="connsiteX18" fmla="*/ 87444 w 390302"/>
                <a:gd name="connsiteY18" fmla="*/ 168902 h 681432"/>
                <a:gd name="connsiteX19" fmla="*/ 75795 w 390302"/>
                <a:gd name="connsiteY19" fmla="*/ 157254 h 681432"/>
                <a:gd name="connsiteX20" fmla="*/ 58323 w 390302"/>
                <a:gd name="connsiteY20" fmla="*/ 122308 h 681432"/>
                <a:gd name="connsiteX21" fmla="*/ 40850 w 390302"/>
                <a:gd name="connsiteY21" fmla="*/ 93187 h 681432"/>
                <a:gd name="connsiteX22" fmla="*/ 23378 w 390302"/>
                <a:gd name="connsiteY22" fmla="*/ 58242 h 681432"/>
                <a:gd name="connsiteX23" fmla="*/ 5905 w 390302"/>
                <a:gd name="connsiteY23" fmla="*/ 29121 h 681432"/>
                <a:gd name="connsiteX24" fmla="*/ 81 w 390302"/>
                <a:gd name="connsiteY24" fmla="*/ 0 h 68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0302" h="681432">
                  <a:moveTo>
                    <a:pt x="390302" y="681432"/>
                  </a:moveTo>
                  <a:cubicBezTo>
                    <a:pt x="382070" y="640270"/>
                    <a:pt x="387609" y="661703"/>
                    <a:pt x="372830" y="617366"/>
                  </a:cubicBezTo>
                  <a:lnTo>
                    <a:pt x="361181" y="582421"/>
                  </a:lnTo>
                  <a:lnTo>
                    <a:pt x="349533" y="570772"/>
                  </a:lnTo>
                  <a:cubicBezTo>
                    <a:pt x="331860" y="517753"/>
                    <a:pt x="358972" y="601496"/>
                    <a:pt x="337885" y="524179"/>
                  </a:cubicBezTo>
                  <a:cubicBezTo>
                    <a:pt x="334654" y="512333"/>
                    <a:pt x="330119" y="500882"/>
                    <a:pt x="326236" y="489233"/>
                  </a:cubicBezTo>
                  <a:lnTo>
                    <a:pt x="320412" y="471761"/>
                  </a:lnTo>
                  <a:lnTo>
                    <a:pt x="314588" y="454288"/>
                  </a:lnTo>
                  <a:cubicBezTo>
                    <a:pt x="312647" y="448464"/>
                    <a:pt x="312170" y="441923"/>
                    <a:pt x="308764" y="436815"/>
                  </a:cubicBezTo>
                  <a:cubicBezTo>
                    <a:pt x="292527" y="412459"/>
                    <a:pt x="288525" y="401507"/>
                    <a:pt x="267994" y="384398"/>
                  </a:cubicBezTo>
                  <a:cubicBezTo>
                    <a:pt x="262616" y="379917"/>
                    <a:pt x="256345" y="376632"/>
                    <a:pt x="250521" y="372749"/>
                  </a:cubicBezTo>
                  <a:cubicBezTo>
                    <a:pt x="232780" y="346138"/>
                    <a:pt x="243824" y="360229"/>
                    <a:pt x="215576" y="331980"/>
                  </a:cubicBezTo>
                  <a:lnTo>
                    <a:pt x="203928" y="320331"/>
                  </a:lnTo>
                  <a:lnTo>
                    <a:pt x="192279" y="308683"/>
                  </a:lnTo>
                  <a:lnTo>
                    <a:pt x="180631" y="273738"/>
                  </a:lnTo>
                  <a:cubicBezTo>
                    <a:pt x="178690" y="267914"/>
                    <a:pt x="179148" y="260606"/>
                    <a:pt x="174807" y="256265"/>
                  </a:cubicBezTo>
                  <a:cubicBezTo>
                    <a:pt x="163970" y="245429"/>
                    <a:pt x="158858" y="241841"/>
                    <a:pt x="151510" y="227144"/>
                  </a:cubicBezTo>
                  <a:cubicBezTo>
                    <a:pt x="140023" y="204170"/>
                    <a:pt x="153539" y="214275"/>
                    <a:pt x="134037" y="198023"/>
                  </a:cubicBezTo>
                  <a:cubicBezTo>
                    <a:pt x="83174" y="155637"/>
                    <a:pt x="137868" y="202518"/>
                    <a:pt x="87444" y="168902"/>
                  </a:cubicBezTo>
                  <a:cubicBezTo>
                    <a:pt x="82875" y="165856"/>
                    <a:pt x="79678" y="161137"/>
                    <a:pt x="75795" y="157254"/>
                  </a:cubicBezTo>
                  <a:cubicBezTo>
                    <a:pt x="61157" y="113338"/>
                    <a:pt x="80902" y="167467"/>
                    <a:pt x="58323" y="122308"/>
                  </a:cubicBezTo>
                  <a:cubicBezTo>
                    <a:pt x="43203" y="92067"/>
                    <a:pt x="63602" y="115939"/>
                    <a:pt x="40850" y="93187"/>
                  </a:cubicBezTo>
                  <a:cubicBezTo>
                    <a:pt x="26214" y="49278"/>
                    <a:pt x="45955" y="103395"/>
                    <a:pt x="23378" y="58242"/>
                  </a:cubicBezTo>
                  <a:cubicBezTo>
                    <a:pt x="8257" y="28001"/>
                    <a:pt x="28655" y="51873"/>
                    <a:pt x="5905" y="29121"/>
                  </a:cubicBezTo>
                  <a:cubicBezTo>
                    <a:pt x="-1147" y="7965"/>
                    <a:pt x="81" y="17788"/>
                    <a:pt x="81" y="0"/>
                  </a:cubicBezTo>
                </a:path>
              </a:pathLst>
            </a:custGeom>
            <a:ln w="12700">
              <a:solidFill>
                <a:srgbClr val="0432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C57DDD66-A5AC-6D43-B115-61D24576EF0C}"/>
                </a:ext>
              </a:extLst>
            </p:cNvPr>
            <p:cNvSpPr/>
            <p:nvPr/>
          </p:nvSpPr>
          <p:spPr>
            <a:xfrm flipV="1">
              <a:off x="8866441" y="3358491"/>
              <a:ext cx="263483" cy="681432"/>
            </a:xfrm>
            <a:custGeom>
              <a:avLst/>
              <a:gdLst>
                <a:gd name="connsiteX0" fmla="*/ 390302 w 390302"/>
                <a:gd name="connsiteY0" fmla="*/ 681432 h 681432"/>
                <a:gd name="connsiteX1" fmla="*/ 372830 w 390302"/>
                <a:gd name="connsiteY1" fmla="*/ 617366 h 681432"/>
                <a:gd name="connsiteX2" fmla="*/ 361181 w 390302"/>
                <a:gd name="connsiteY2" fmla="*/ 582421 h 681432"/>
                <a:gd name="connsiteX3" fmla="*/ 349533 w 390302"/>
                <a:gd name="connsiteY3" fmla="*/ 570772 h 681432"/>
                <a:gd name="connsiteX4" fmla="*/ 337885 w 390302"/>
                <a:gd name="connsiteY4" fmla="*/ 524179 h 681432"/>
                <a:gd name="connsiteX5" fmla="*/ 326236 w 390302"/>
                <a:gd name="connsiteY5" fmla="*/ 489233 h 681432"/>
                <a:gd name="connsiteX6" fmla="*/ 320412 w 390302"/>
                <a:gd name="connsiteY6" fmla="*/ 471761 h 681432"/>
                <a:gd name="connsiteX7" fmla="*/ 314588 w 390302"/>
                <a:gd name="connsiteY7" fmla="*/ 454288 h 681432"/>
                <a:gd name="connsiteX8" fmla="*/ 308764 w 390302"/>
                <a:gd name="connsiteY8" fmla="*/ 436815 h 681432"/>
                <a:gd name="connsiteX9" fmla="*/ 267994 w 390302"/>
                <a:gd name="connsiteY9" fmla="*/ 384398 h 681432"/>
                <a:gd name="connsiteX10" fmla="*/ 250521 w 390302"/>
                <a:gd name="connsiteY10" fmla="*/ 372749 h 681432"/>
                <a:gd name="connsiteX11" fmla="*/ 215576 w 390302"/>
                <a:gd name="connsiteY11" fmla="*/ 331980 h 681432"/>
                <a:gd name="connsiteX12" fmla="*/ 203928 w 390302"/>
                <a:gd name="connsiteY12" fmla="*/ 320331 h 681432"/>
                <a:gd name="connsiteX13" fmla="*/ 192279 w 390302"/>
                <a:gd name="connsiteY13" fmla="*/ 308683 h 681432"/>
                <a:gd name="connsiteX14" fmla="*/ 180631 w 390302"/>
                <a:gd name="connsiteY14" fmla="*/ 273738 h 681432"/>
                <a:gd name="connsiteX15" fmla="*/ 174807 w 390302"/>
                <a:gd name="connsiteY15" fmla="*/ 256265 h 681432"/>
                <a:gd name="connsiteX16" fmla="*/ 151510 w 390302"/>
                <a:gd name="connsiteY16" fmla="*/ 227144 h 681432"/>
                <a:gd name="connsiteX17" fmla="*/ 134037 w 390302"/>
                <a:gd name="connsiteY17" fmla="*/ 198023 h 681432"/>
                <a:gd name="connsiteX18" fmla="*/ 87444 w 390302"/>
                <a:gd name="connsiteY18" fmla="*/ 168902 h 681432"/>
                <a:gd name="connsiteX19" fmla="*/ 75795 w 390302"/>
                <a:gd name="connsiteY19" fmla="*/ 157254 h 681432"/>
                <a:gd name="connsiteX20" fmla="*/ 58323 w 390302"/>
                <a:gd name="connsiteY20" fmla="*/ 122308 h 681432"/>
                <a:gd name="connsiteX21" fmla="*/ 40850 w 390302"/>
                <a:gd name="connsiteY21" fmla="*/ 93187 h 681432"/>
                <a:gd name="connsiteX22" fmla="*/ 23378 w 390302"/>
                <a:gd name="connsiteY22" fmla="*/ 58242 h 681432"/>
                <a:gd name="connsiteX23" fmla="*/ 5905 w 390302"/>
                <a:gd name="connsiteY23" fmla="*/ 29121 h 681432"/>
                <a:gd name="connsiteX24" fmla="*/ 81 w 390302"/>
                <a:gd name="connsiteY24" fmla="*/ 0 h 68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0302" h="681432">
                  <a:moveTo>
                    <a:pt x="390302" y="681432"/>
                  </a:moveTo>
                  <a:cubicBezTo>
                    <a:pt x="382070" y="640270"/>
                    <a:pt x="387609" y="661703"/>
                    <a:pt x="372830" y="617366"/>
                  </a:cubicBezTo>
                  <a:lnTo>
                    <a:pt x="361181" y="582421"/>
                  </a:lnTo>
                  <a:lnTo>
                    <a:pt x="349533" y="570772"/>
                  </a:lnTo>
                  <a:cubicBezTo>
                    <a:pt x="331860" y="517753"/>
                    <a:pt x="358972" y="601496"/>
                    <a:pt x="337885" y="524179"/>
                  </a:cubicBezTo>
                  <a:cubicBezTo>
                    <a:pt x="334654" y="512333"/>
                    <a:pt x="330119" y="500882"/>
                    <a:pt x="326236" y="489233"/>
                  </a:cubicBezTo>
                  <a:lnTo>
                    <a:pt x="320412" y="471761"/>
                  </a:lnTo>
                  <a:lnTo>
                    <a:pt x="314588" y="454288"/>
                  </a:lnTo>
                  <a:cubicBezTo>
                    <a:pt x="312647" y="448464"/>
                    <a:pt x="312170" y="441923"/>
                    <a:pt x="308764" y="436815"/>
                  </a:cubicBezTo>
                  <a:cubicBezTo>
                    <a:pt x="292527" y="412459"/>
                    <a:pt x="288525" y="401507"/>
                    <a:pt x="267994" y="384398"/>
                  </a:cubicBezTo>
                  <a:cubicBezTo>
                    <a:pt x="262616" y="379917"/>
                    <a:pt x="256345" y="376632"/>
                    <a:pt x="250521" y="372749"/>
                  </a:cubicBezTo>
                  <a:cubicBezTo>
                    <a:pt x="232780" y="346138"/>
                    <a:pt x="243824" y="360229"/>
                    <a:pt x="215576" y="331980"/>
                  </a:cubicBezTo>
                  <a:lnTo>
                    <a:pt x="203928" y="320331"/>
                  </a:lnTo>
                  <a:lnTo>
                    <a:pt x="192279" y="308683"/>
                  </a:lnTo>
                  <a:lnTo>
                    <a:pt x="180631" y="273738"/>
                  </a:lnTo>
                  <a:cubicBezTo>
                    <a:pt x="178690" y="267914"/>
                    <a:pt x="179148" y="260606"/>
                    <a:pt x="174807" y="256265"/>
                  </a:cubicBezTo>
                  <a:cubicBezTo>
                    <a:pt x="163970" y="245429"/>
                    <a:pt x="158858" y="241841"/>
                    <a:pt x="151510" y="227144"/>
                  </a:cubicBezTo>
                  <a:cubicBezTo>
                    <a:pt x="140023" y="204170"/>
                    <a:pt x="153539" y="214275"/>
                    <a:pt x="134037" y="198023"/>
                  </a:cubicBezTo>
                  <a:cubicBezTo>
                    <a:pt x="83174" y="155637"/>
                    <a:pt x="137868" y="202518"/>
                    <a:pt x="87444" y="168902"/>
                  </a:cubicBezTo>
                  <a:cubicBezTo>
                    <a:pt x="82875" y="165856"/>
                    <a:pt x="79678" y="161137"/>
                    <a:pt x="75795" y="157254"/>
                  </a:cubicBezTo>
                  <a:cubicBezTo>
                    <a:pt x="61157" y="113338"/>
                    <a:pt x="80902" y="167467"/>
                    <a:pt x="58323" y="122308"/>
                  </a:cubicBezTo>
                  <a:cubicBezTo>
                    <a:pt x="43203" y="92067"/>
                    <a:pt x="63602" y="115939"/>
                    <a:pt x="40850" y="93187"/>
                  </a:cubicBezTo>
                  <a:cubicBezTo>
                    <a:pt x="26214" y="49278"/>
                    <a:pt x="45955" y="103395"/>
                    <a:pt x="23378" y="58242"/>
                  </a:cubicBezTo>
                  <a:cubicBezTo>
                    <a:pt x="8257" y="28001"/>
                    <a:pt x="28655" y="51873"/>
                    <a:pt x="5905" y="29121"/>
                  </a:cubicBezTo>
                  <a:cubicBezTo>
                    <a:pt x="-1147" y="7965"/>
                    <a:pt x="81" y="17788"/>
                    <a:pt x="81" y="0"/>
                  </a:cubicBezTo>
                </a:path>
              </a:pathLst>
            </a:custGeom>
            <a:ln w="12700">
              <a:solidFill>
                <a:srgbClr val="0432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0054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995DEA-4730-CC4A-BB8C-1981653F29A0}"/>
              </a:ext>
            </a:extLst>
          </p:cNvPr>
          <p:cNvSpPr/>
          <p:nvPr/>
        </p:nvSpPr>
        <p:spPr>
          <a:xfrm>
            <a:off x="819150" y="733246"/>
            <a:ext cx="808482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time_control</a:t>
            </a:r>
            <a:endParaRPr lang="en-US" sz="140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run_days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    = 0,</a:t>
            </a:r>
          </a:p>
          <a:p>
            <a:r>
              <a:rPr lang="en-US" sz="14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run_hours</a:t>
            </a:r>
            <a:r>
              <a:rPr lang="en-US" sz="14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                          = 2,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run_minutes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              = 0,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run_seconds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              = 0,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start_year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  = 0001,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start_month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              = 01,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start_day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                = 01,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start_hour</a:t>
            </a:r>
            <a:r>
              <a:rPr lang="en-US" sz="14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                          = 02,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start_minute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= 00,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start_second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= 00,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end_year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    = 0001,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end_month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                = 01,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end_day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                  = 01,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end_hour</a:t>
            </a:r>
            <a:r>
              <a:rPr lang="en-US" sz="14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                            = 04,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end_minute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  = 00,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end_second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  = 00,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history_interval_m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= 00,</a:t>
            </a:r>
          </a:p>
          <a:p>
            <a:r>
              <a:rPr lang="en-US" sz="14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history_interval_s</a:t>
            </a:r>
            <a:r>
              <a:rPr lang="en-US" sz="14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                  = 10,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frames_per_outfile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= 90,</a:t>
            </a:r>
          </a:p>
          <a:p>
            <a:r>
              <a:rPr lang="en-US" sz="14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 restart                             = .true.,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restart_interval_m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= 15,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io_form_history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          = 2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io_form_restart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          = 2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io_form_input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            = 2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io_form_boundary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= 2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iofields_filename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        = "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myoutfields.txt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EF72A-DCA1-0B4A-9531-95508CC5DD19}"/>
              </a:ext>
            </a:extLst>
          </p:cNvPr>
          <p:cNvSpPr txBox="1"/>
          <p:nvPr/>
        </p:nvSpPr>
        <p:spPr>
          <a:xfrm>
            <a:off x="4837578" y="182880"/>
            <a:ext cx="38457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Setting Simulation times – Plume + CBL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CBA4A-F070-C740-8B96-68D1A726639A}"/>
              </a:ext>
            </a:extLst>
          </p:cNvPr>
          <p:cNvSpPr txBox="1"/>
          <p:nvPr/>
        </p:nvSpPr>
        <p:spPr>
          <a:xfrm>
            <a:off x="6602731" y="2010470"/>
            <a:ext cx="4770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is a restart run. </a:t>
            </a:r>
          </a:p>
          <a:p>
            <a:r>
              <a:rPr lang="en-US"/>
              <a:t>Lets say, CBL simulation took 2 hr to build and we have WRF restart files written every 15min. </a:t>
            </a:r>
          </a:p>
          <a:p>
            <a:r>
              <a:rPr lang="en-US"/>
              <a:t>So now we want to start the plume, so start_hour is set to 2 and make sure respective wrfrst_d01_* file is available in the same folder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A51851-B568-A747-994A-ED86153E7EC0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5482591" y="2616200"/>
            <a:ext cx="1120140" cy="271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850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B77BFD-2202-1641-A032-94C9B4C894AD}"/>
              </a:ext>
            </a:extLst>
          </p:cNvPr>
          <p:cNvSpPr txBox="1"/>
          <p:nvPr/>
        </p:nvSpPr>
        <p:spPr>
          <a:xfrm>
            <a:off x="4687153" y="265082"/>
            <a:ext cx="2817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Writing high-frequency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29B71D-3B42-8B46-A3EC-76EBC0FF3A85}"/>
              </a:ext>
            </a:extLst>
          </p:cNvPr>
          <p:cNvSpPr txBox="1"/>
          <p:nvPr/>
        </p:nvSpPr>
        <p:spPr>
          <a:xfrm>
            <a:off x="542925" y="1052504"/>
            <a:ext cx="1110615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High-frequency (HF) data = data written at every timestep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By default, WRF does not write any HF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Only way to get HF data is through </a:t>
            </a:r>
            <a:r>
              <a:rPr lang="en-US" err="1"/>
              <a:t>tslist</a:t>
            </a:r>
            <a:r>
              <a:rPr lang="en-US"/>
              <a:t> input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For LES cases, grid indices are required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D4901-DACE-A14E-B221-ECADC5C6456B}"/>
              </a:ext>
            </a:extLst>
          </p:cNvPr>
          <p:cNvSpPr/>
          <p:nvPr/>
        </p:nvSpPr>
        <p:spPr>
          <a:xfrm>
            <a:off x="542925" y="2976812"/>
            <a:ext cx="67974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#-----------------------------------------------#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# 24 characters for name | 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pfx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|   I   |    J   |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#-----------------------------------------------#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center001                 c0001   150      50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left0001                  i0001   151      50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left0002                  i0002   152      50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left0003                  i0003   153      50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left0004                  i0004   154      50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left0005                  i0005   155      50</a:t>
            </a:r>
            <a:endParaRPr lang="en-US" sz="160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613E00-0B3D-404F-8F63-90C0C1E57352}"/>
              </a:ext>
            </a:extLst>
          </p:cNvPr>
          <p:cNvGrpSpPr/>
          <p:nvPr/>
        </p:nvGrpSpPr>
        <p:grpSpPr>
          <a:xfrm>
            <a:off x="7504847" y="2763870"/>
            <a:ext cx="3732626" cy="1716066"/>
            <a:chOff x="7916449" y="3194137"/>
            <a:chExt cx="3732626" cy="1716066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AF454BAF-C738-6B43-95AA-5B8812C3A562}"/>
                </a:ext>
              </a:extLst>
            </p:cNvPr>
            <p:cNvSpPr/>
            <p:nvPr/>
          </p:nvSpPr>
          <p:spPr>
            <a:xfrm>
              <a:off x="7916449" y="3194137"/>
              <a:ext cx="3732626" cy="1716066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E4B58FA-1E2D-634B-B915-B13A340AC5B4}"/>
                </a:ext>
              </a:extLst>
            </p:cNvPr>
            <p:cNvCxnSpPr/>
            <p:nvPr/>
          </p:nvCxnSpPr>
          <p:spPr>
            <a:xfrm flipH="1">
              <a:off x="8354860" y="4484318"/>
              <a:ext cx="3294215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1535A8-9D5A-DC46-BEE6-F7452C28F4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4860" y="3194138"/>
              <a:ext cx="0" cy="129018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AC92B83-097C-B840-9BA6-49CADD706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6450" y="4484318"/>
              <a:ext cx="438410" cy="42588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A04F69-6B70-7446-B376-FB4EA82AE376}"/>
                </a:ext>
              </a:extLst>
            </p:cNvPr>
            <p:cNvCxnSpPr/>
            <p:nvPr/>
          </p:nvCxnSpPr>
          <p:spPr>
            <a:xfrm flipH="1">
              <a:off x="8135654" y="4697260"/>
              <a:ext cx="3294215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Multiply 14">
              <a:extLst>
                <a:ext uri="{FF2B5EF4-FFF2-40B4-BE49-F238E27FC236}">
                  <a16:creationId xmlns:a16="http://schemas.microsoft.com/office/drawing/2014/main" id="{93B97057-C189-F649-A70C-953E6CEF3995}"/>
                </a:ext>
              </a:extLst>
            </p:cNvPr>
            <p:cNvSpPr/>
            <p:nvPr/>
          </p:nvSpPr>
          <p:spPr>
            <a:xfrm>
              <a:off x="9516584" y="4582900"/>
              <a:ext cx="250520" cy="250520"/>
            </a:xfrm>
            <a:prstGeom prst="mathMultiply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ultiply 15">
              <a:extLst>
                <a:ext uri="{FF2B5EF4-FFF2-40B4-BE49-F238E27FC236}">
                  <a16:creationId xmlns:a16="http://schemas.microsoft.com/office/drawing/2014/main" id="{8B6522F6-673A-C84D-92C2-ABD2A586EC40}"/>
                </a:ext>
              </a:extLst>
            </p:cNvPr>
            <p:cNvSpPr/>
            <p:nvPr/>
          </p:nvSpPr>
          <p:spPr>
            <a:xfrm>
              <a:off x="9731614" y="4584988"/>
              <a:ext cx="250520" cy="250520"/>
            </a:xfrm>
            <a:prstGeom prst="mathMultiply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Multiply 16">
              <a:extLst>
                <a:ext uri="{FF2B5EF4-FFF2-40B4-BE49-F238E27FC236}">
                  <a16:creationId xmlns:a16="http://schemas.microsoft.com/office/drawing/2014/main" id="{AF491500-3D90-354E-AEA2-1D5B7274BEC0}"/>
                </a:ext>
              </a:extLst>
            </p:cNvPr>
            <p:cNvSpPr/>
            <p:nvPr/>
          </p:nvSpPr>
          <p:spPr>
            <a:xfrm>
              <a:off x="9946644" y="4587076"/>
              <a:ext cx="250520" cy="250520"/>
            </a:xfrm>
            <a:prstGeom prst="mathMultiply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Multiply 17">
              <a:extLst>
                <a:ext uri="{FF2B5EF4-FFF2-40B4-BE49-F238E27FC236}">
                  <a16:creationId xmlns:a16="http://schemas.microsoft.com/office/drawing/2014/main" id="{33787C2C-FF67-C549-972A-803FA7730296}"/>
                </a:ext>
              </a:extLst>
            </p:cNvPr>
            <p:cNvSpPr/>
            <p:nvPr/>
          </p:nvSpPr>
          <p:spPr>
            <a:xfrm>
              <a:off x="10150881" y="4592374"/>
              <a:ext cx="250520" cy="250520"/>
            </a:xfrm>
            <a:prstGeom prst="mathMultiply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Multiply 18">
              <a:extLst>
                <a:ext uri="{FF2B5EF4-FFF2-40B4-BE49-F238E27FC236}">
                  <a16:creationId xmlns:a16="http://schemas.microsoft.com/office/drawing/2014/main" id="{7085C857-4259-D14D-BD6E-DE4E8F69326D}"/>
                </a:ext>
              </a:extLst>
            </p:cNvPr>
            <p:cNvSpPr/>
            <p:nvPr/>
          </p:nvSpPr>
          <p:spPr>
            <a:xfrm>
              <a:off x="10350054" y="4592374"/>
              <a:ext cx="250520" cy="250520"/>
            </a:xfrm>
            <a:prstGeom prst="mathMultiply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ultiply 19">
              <a:extLst>
                <a:ext uri="{FF2B5EF4-FFF2-40B4-BE49-F238E27FC236}">
                  <a16:creationId xmlns:a16="http://schemas.microsoft.com/office/drawing/2014/main" id="{2A16D1AA-6684-8A4A-A19C-543888F48003}"/>
                </a:ext>
              </a:extLst>
            </p:cNvPr>
            <p:cNvSpPr/>
            <p:nvPr/>
          </p:nvSpPr>
          <p:spPr>
            <a:xfrm>
              <a:off x="10569258" y="4595132"/>
              <a:ext cx="250520" cy="250520"/>
            </a:xfrm>
            <a:prstGeom prst="mathMultiply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FC650F-51AB-4849-8EB0-269FF93FA408}"/>
              </a:ext>
            </a:extLst>
          </p:cNvPr>
          <p:cNvCxnSpPr/>
          <p:nvPr/>
        </p:nvCxnSpPr>
        <p:spPr>
          <a:xfrm>
            <a:off x="7504847" y="4683080"/>
            <a:ext cx="33057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EED84F-55EC-BD43-9A05-149FB39B8067}"/>
              </a:ext>
            </a:extLst>
          </p:cNvPr>
          <p:cNvSpPr txBox="1"/>
          <p:nvPr/>
        </p:nvSpPr>
        <p:spPr>
          <a:xfrm>
            <a:off x="8817310" y="465333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Nx = 300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2502FD-8AE7-2F4C-87EC-77D9F46EB834}"/>
              </a:ext>
            </a:extLst>
          </p:cNvPr>
          <p:cNvSpPr txBox="1"/>
          <p:nvPr/>
        </p:nvSpPr>
        <p:spPr>
          <a:xfrm>
            <a:off x="11135176" y="426756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Ny = 100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625347-1749-D64A-869D-9053FA2E45A3}"/>
              </a:ext>
            </a:extLst>
          </p:cNvPr>
          <p:cNvCxnSpPr>
            <a:cxnSpLocks/>
          </p:cNvCxnSpPr>
          <p:nvPr/>
        </p:nvCxnSpPr>
        <p:spPr>
          <a:xfrm flipV="1">
            <a:off x="10964701" y="4130974"/>
            <a:ext cx="452312" cy="505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78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A1EF80-360A-7548-8D86-E063B6E04204}"/>
              </a:ext>
            </a:extLst>
          </p:cNvPr>
          <p:cNvSpPr txBox="1"/>
          <p:nvPr/>
        </p:nvSpPr>
        <p:spPr>
          <a:xfrm>
            <a:off x="4943985" y="352765"/>
            <a:ext cx="2304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Reading WRFOUT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B270F-10F2-B647-B6C2-C065A19F8E20}"/>
              </a:ext>
            </a:extLst>
          </p:cNvPr>
          <p:cNvSpPr txBox="1"/>
          <p:nvPr/>
        </p:nvSpPr>
        <p:spPr>
          <a:xfrm>
            <a:off x="542925" y="1335649"/>
            <a:ext cx="1110615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WRF writes its output in </a:t>
            </a:r>
            <a:r>
              <a:rPr lang="en-US" err="1"/>
              <a:t>NetCDF</a:t>
            </a:r>
            <a:r>
              <a:rPr lang="en-US"/>
              <a:t> format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Easiest and quickest way to read WRFOUT files is to use ‘</a:t>
            </a:r>
            <a:r>
              <a:rPr lang="en-US" err="1"/>
              <a:t>ncl</a:t>
            </a:r>
            <a:r>
              <a:rPr lang="en-US"/>
              <a:t>’ scripts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Alternative way is to use </a:t>
            </a:r>
            <a:r>
              <a:rPr lang="en-US" err="1"/>
              <a:t>netcdf</a:t>
            </a:r>
            <a:r>
              <a:rPr lang="en-US"/>
              <a:t> reader present in MATLAB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0752B-4053-A14A-A390-B61AF9832CC5}"/>
              </a:ext>
            </a:extLst>
          </p:cNvPr>
          <p:cNvSpPr txBox="1"/>
          <p:nvPr/>
        </p:nvSpPr>
        <p:spPr>
          <a:xfrm>
            <a:off x="355034" y="2875737"/>
            <a:ext cx="10571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 I use </a:t>
            </a:r>
            <a:r>
              <a:rPr lang="en-US" err="1"/>
              <a:t>ncl</a:t>
            </a:r>
            <a:r>
              <a:rPr lang="en-US"/>
              <a:t> script to write Eulerian data as a 1d array in csv files, then use MATLAB to read csv and build mat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2713E-8DE6-9A49-9E89-B83DF243AFE6}"/>
              </a:ext>
            </a:extLst>
          </p:cNvPr>
          <p:cNvSpPr txBox="1"/>
          <p:nvPr/>
        </p:nvSpPr>
        <p:spPr>
          <a:xfrm>
            <a:off x="4645730" y="3612932"/>
            <a:ext cx="2900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Reading High-frequency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594E-847F-6B48-A1E4-FEF01D57A783}"/>
              </a:ext>
            </a:extLst>
          </p:cNvPr>
          <p:cNvSpPr txBox="1"/>
          <p:nvPr/>
        </p:nvSpPr>
        <p:spPr>
          <a:xfrm>
            <a:off x="542925" y="3982264"/>
            <a:ext cx="1110615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WRF writes high-frequency data as ASCII files or log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Any ASCII reader should work to read the high-frequency data</a:t>
            </a:r>
          </a:p>
        </p:txBody>
      </p:sp>
    </p:spTree>
    <p:extLst>
      <p:ext uri="{BB962C8B-B14F-4D97-AF65-F5344CB8AC3E}">
        <p14:creationId xmlns:p14="http://schemas.microsoft.com/office/powerpoint/2010/main" val="4257829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52713E-8DE6-9A49-9E89-B83DF243AFE6}"/>
              </a:ext>
            </a:extLst>
          </p:cNvPr>
          <p:cNvSpPr txBox="1"/>
          <p:nvPr/>
        </p:nvSpPr>
        <p:spPr>
          <a:xfrm>
            <a:off x="4943985" y="291301"/>
            <a:ext cx="2304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Reading WRFOUT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48BAA-761C-0E44-80D0-EF7712ABE60C}"/>
              </a:ext>
            </a:extLst>
          </p:cNvPr>
          <p:cNvSpPr txBox="1"/>
          <p:nvPr/>
        </p:nvSpPr>
        <p:spPr>
          <a:xfrm>
            <a:off x="367429" y="1135425"/>
            <a:ext cx="621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MATLAB script to read Eulerian data written by WRF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E4EBF1-EEA5-614A-B8D8-2F6E73FBF769}"/>
              </a:ext>
            </a:extLst>
          </p:cNvPr>
          <p:cNvSpPr/>
          <p:nvPr/>
        </p:nvSpPr>
        <p:spPr>
          <a:xfrm>
            <a:off x="1258969" y="1734607"/>
            <a:ext cx="949055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400BD9"/>
                </a:solidFill>
                <a:latin typeface="Menlo" panose="020B0609030804020204" pitchFamily="49" charset="0"/>
              </a:rPr>
              <a:t>% Specify domain size and output frequency used when writing the WRFOUT files</a:t>
            </a:r>
          </a:p>
          <a:p>
            <a:r>
              <a:rPr lang="en-US" sz="1400" err="1">
                <a:solidFill>
                  <a:srgbClr val="000000"/>
                </a:solidFill>
                <a:latin typeface="Menlo" panose="020B0609030804020204" pitchFamily="49" charset="0"/>
              </a:rPr>
              <a:t>nt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400">
                <a:solidFill>
                  <a:srgbClr val="B42419"/>
                </a:solidFill>
                <a:latin typeface="Menlo" panose="020B0609030804020204" pitchFamily="49" charset="0"/>
              </a:rPr>
              <a:t>90</a:t>
            </a:r>
            <a:r>
              <a:rPr lang="en-US" sz="1400">
                <a:solidFill>
                  <a:srgbClr val="C814C9"/>
                </a:solidFill>
                <a:latin typeface="Menlo" panose="020B060903080402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err="1">
                <a:solidFill>
                  <a:srgbClr val="000000"/>
                </a:solidFill>
                <a:latin typeface="Menlo" panose="020B0609030804020204" pitchFamily="49" charset="0"/>
              </a:rPr>
              <a:t>nz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400">
                <a:solidFill>
                  <a:srgbClr val="B42419"/>
                </a:solidFill>
                <a:latin typeface="Menlo" panose="020B0609030804020204" pitchFamily="49" charset="0"/>
              </a:rPr>
              <a:t>700</a:t>
            </a:r>
            <a:r>
              <a:rPr lang="en-US" sz="1400">
                <a:solidFill>
                  <a:srgbClr val="C814C9"/>
                </a:solidFill>
                <a:latin typeface="Menlo" panose="020B060903080402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err="1">
                <a:solidFill>
                  <a:srgbClr val="000000"/>
                </a:solidFill>
                <a:latin typeface="Menlo" panose="020B0609030804020204" pitchFamily="49" charset="0"/>
              </a:rPr>
              <a:t>nx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400">
                <a:solidFill>
                  <a:srgbClr val="B42419"/>
                </a:solidFill>
                <a:latin typeface="Menlo" panose="020B0609030804020204" pitchFamily="49" charset="0"/>
              </a:rPr>
              <a:t>45</a:t>
            </a:r>
            <a:r>
              <a:rPr lang="en-US" sz="1400">
                <a:solidFill>
                  <a:srgbClr val="C814C9"/>
                </a:solidFill>
                <a:latin typeface="Menlo" panose="020B060903080402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err="1">
                <a:solidFill>
                  <a:srgbClr val="000000"/>
                </a:solidFill>
                <a:latin typeface="Menlo" panose="020B0609030804020204" pitchFamily="49" charset="0"/>
              </a:rPr>
              <a:t>ny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400">
                <a:solidFill>
                  <a:srgbClr val="B42419"/>
                </a:solidFill>
                <a:latin typeface="Menlo" panose="020B0609030804020204" pitchFamily="49" charset="0"/>
              </a:rPr>
              <a:t>45</a:t>
            </a:r>
            <a:r>
              <a:rPr lang="en-US" sz="1400">
                <a:solidFill>
                  <a:srgbClr val="C814C9"/>
                </a:solidFill>
                <a:latin typeface="Menlo" panose="020B060903080402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400">
                <a:solidFill>
                  <a:srgbClr val="400BD9"/>
                </a:solidFill>
                <a:latin typeface="Menlo" panose="020B0609030804020204" pitchFamily="49" charset="0"/>
              </a:rPr>
              <a:t>% Read T</a:t>
            </a:r>
          </a:p>
          <a:p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data1 = </a:t>
            </a:r>
            <a:r>
              <a:rPr lang="en-US" sz="1400" err="1">
                <a:solidFill>
                  <a:srgbClr val="000000"/>
                </a:solidFill>
                <a:latin typeface="Menlo" panose="020B0609030804020204" pitchFamily="49" charset="0"/>
              </a:rPr>
              <a:t>csvread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>
                <a:solidFill>
                  <a:srgbClr val="B42419"/>
                </a:solidFill>
                <a:latin typeface="Menlo" panose="020B0609030804020204" pitchFamily="49" charset="0"/>
              </a:rPr>
              <a:t>'LES_3D_T_NBL_7km_HFX_150_case3_1.csv'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400">
                <a:solidFill>
                  <a:srgbClr val="B42419"/>
                </a:solidFill>
                <a:latin typeface="Menlo" panose="020B0609030804020204" pitchFamily="49" charset="0"/>
              </a:rPr>
              <a:t>1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40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sz="1400">
                <a:solidFill>
                  <a:srgbClr val="C814C9"/>
                </a:solidFill>
                <a:latin typeface="Menlo" panose="020B0609030804020204" pitchFamily="49" charset="0"/>
              </a:rPr>
              <a:t>;</a:t>
            </a:r>
            <a:endParaRPr lang="en-US" sz="140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endParaRPr lang="en-US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data1 = </a:t>
            </a:r>
            <a:r>
              <a:rPr lang="en-US" sz="1400">
                <a:solidFill>
                  <a:srgbClr val="C1651C"/>
                </a:solidFill>
                <a:latin typeface="Menlo" panose="020B0609030804020204" pitchFamily="49" charset="0"/>
              </a:rPr>
              <a:t>reshape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(data1,</a:t>
            </a:r>
            <a:r>
              <a:rPr lang="en-US" sz="1400">
                <a:solidFill>
                  <a:srgbClr val="2EAEBB"/>
                </a:solidFill>
                <a:latin typeface="Menlo" panose="020B0609030804020204" pitchFamily="49" charset="0"/>
              </a:rPr>
              <a:t>[</a:t>
            </a:r>
            <a:r>
              <a:rPr lang="en-US" sz="1400" err="1">
                <a:solidFill>
                  <a:srgbClr val="000000"/>
                </a:solidFill>
                <a:latin typeface="Menlo" panose="020B0609030804020204" pitchFamily="49" charset="0"/>
              </a:rPr>
              <a:t>nx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Menlo" panose="020B0609030804020204" pitchFamily="49" charset="0"/>
              </a:rPr>
              <a:t>ny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Menlo" panose="020B0609030804020204" pitchFamily="49" charset="0"/>
              </a:rPr>
              <a:t>nz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Menlo" panose="020B0609030804020204" pitchFamily="49" charset="0"/>
              </a:rPr>
              <a:t>nt</a:t>
            </a:r>
            <a:r>
              <a:rPr lang="en-US" sz="1400">
                <a:solidFill>
                  <a:srgbClr val="2EAEBB"/>
                </a:solidFill>
                <a:latin typeface="Menlo" panose="020B0609030804020204" pitchFamily="49" charset="0"/>
              </a:rPr>
              <a:t>]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sz="1400">
                <a:solidFill>
                  <a:srgbClr val="C814C9"/>
                </a:solidFill>
                <a:latin typeface="Menlo" panose="020B060903080402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data = data1</a:t>
            </a:r>
            <a:r>
              <a:rPr lang="en-US" sz="1400">
                <a:solidFill>
                  <a:srgbClr val="C814C9"/>
                </a:solidFill>
                <a:latin typeface="Menlo" panose="020B0609030804020204" pitchFamily="49" charset="0"/>
              </a:rPr>
              <a:t>;</a:t>
            </a:r>
          </a:p>
          <a:p>
            <a:endParaRPr lang="en-US" sz="1400">
              <a:solidFill>
                <a:srgbClr val="400BD9"/>
              </a:solidFill>
              <a:latin typeface="Menlo" panose="020B0609030804020204" pitchFamily="49" charset="0"/>
            </a:endParaRPr>
          </a:p>
          <a:p>
            <a:r>
              <a:rPr lang="en-US" sz="1400">
                <a:solidFill>
                  <a:srgbClr val="400BD9"/>
                </a:solidFill>
                <a:latin typeface="Menlo" panose="020B0609030804020204" pitchFamily="49" charset="0"/>
              </a:rPr>
              <a:t>% If reading more than 1 csv written from WRFOUT files, concatenate time dimension</a:t>
            </a:r>
          </a:p>
          <a:p>
            <a:r>
              <a:rPr lang="en-US" sz="1400">
                <a:solidFill>
                  <a:srgbClr val="400BD9"/>
                </a:solidFill>
                <a:latin typeface="Menlo" panose="020B0609030804020204" pitchFamily="49" charset="0"/>
              </a:rPr>
              <a:t>%data = cat(4,data1,data2,data3,data4,data5,data6);</a:t>
            </a:r>
          </a:p>
          <a:p>
            <a:endParaRPr lang="en-US" sz="1400">
              <a:solidFill>
                <a:srgbClr val="C1651C"/>
              </a:solidFill>
              <a:latin typeface="Menlo" panose="020B0609030804020204" pitchFamily="49" charset="0"/>
            </a:endParaRPr>
          </a:p>
          <a:p>
            <a:r>
              <a:rPr lang="en-US" sz="1400">
                <a:solidFill>
                  <a:srgbClr val="C1651C"/>
                </a:solidFill>
                <a:latin typeface="Menlo" panose="020B0609030804020204" pitchFamily="49" charset="0"/>
              </a:rPr>
              <a:t>clear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 data1 data2 data3 data4 data5 data6</a:t>
            </a:r>
          </a:p>
          <a:p>
            <a:b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save(</a:t>
            </a:r>
            <a:r>
              <a:rPr lang="en-US" sz="1400" err="1">
                <a:solidFill>
                  <a:srgbClr val="000000"/>
                </a:solidFill>
                <a:latin typeface="Menlo" panose="020B0609030804020204" pitchFamily="49" charset="0"/>
              </a:rPr>
              <a:t>strcat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>
                <a:solidFill>
                  <a:srgbClr val="B42419"/>
                </a:solidFill>
                <a:latin typeface="Menlo" panose="020B0609030804020204" pitchFamily="49" charset="0"/>
              </a:rPr>
              <a:t>'NBL_3D_T_F'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,HFX,</a:t>
            </a:r>
            <a:r>
              <a:rPr lang="en-US" sz="1400">
                <a:solidFill>
                  <a:srgbClr val="B42419"/>
                </a:solidFill>
                <a:latin typeface="Menlo" panose="020B0609030804020204" pitchFamily="49" charset="0"/>
              </a:rPr>
              <a:t>'.mat'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  <a:r>
              <a:rPr lang="en-US" sz="1400">
                <a:solidFill>
                  <a:srgbClr val="B42419"/>
                </a:solidFill>
                <a:latin typeface="Menlo" panose="020B0609030804020204" pitchFamily="49" charset="0"/>
              </a:rPr>
              <a:t>'data'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400">
                <a:solidFill>
                  <a:srgbClr val="B42419"/>
                </a:solidFill>
                <a:latin typeface="Menlo" panose="020B0609030804020204" pitchFamily="49" charset="0"/>
              </a:rPr>
              <a:t>'-v7.3'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sz="1400">
                <a:solidFill>
                  <a:srgbClr val="C814C9"/>
                </a:solidFill>
                <a:latin typeface="Menlo" panose="020B0609030804020204" pitchFamily="49" charset="0"/>
              </a:rPr>
              <a:t>;</a:t>
            </a:r>
            <a:endParaRPr lang="en-US" sz="1400">
              <a:solidFill>
                <a:srgbClr val="B42419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72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D78BF8-169D-7442-93CE-29714AF7D16F}"/>
              </a:ext>
            </a:extLst>
          </p:cNvPr>
          <p:cNvSpPr txBox="1"/>
          <p:nvPr/>
        </p:nvSpPr>
        <p:spPr>
          <a:xfrm>
            <a:off x="4945973" y="207932"/>
            <a:ext cx="23000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Installing WRF-</a:t>
            </a:r>
            <a:r>
              <a:rPr lang="en-US" err="1"/>
              <a:t>bPlume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5880D-FA2E-DD49-9E5A-3A72E334D6A7}"/>
              </a:ext>
            </a:extLst>
          </p:cNvPr>
          <p:cNvSpPr txBox="1"/>
          <p:nvPr/>
        </p:nvSpPr>
        <p:spPr>
          <a:xfrm>
            <a:off x="583461" y="1060121"/>
            <a:ext cx="11137485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Get the latest link from the WRF-</a:t>
            </a:r>
            <a:r>
              <a:rPr lang="en-US" err="1"/>
              <a:t>bPlume</a:t>
            </a:r>
            <a:r>
              <a:rPr lang="en-US"/>
              <a:t> website (Link to be added here) or GitHub (</a:t>
            </a:r>
            <a:r>
              <a:rPr lang="en-US" u="sng">
                <a:hlinkClick r:id="rId2"/>
              </a:rPr>
              <a:t>https://github.com/sudheer-wrf/wrf-bplume</a:t>
            </a:r>
            <a:r>
              <a:rPr lang="en-US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Follow usual WRF-ARW compiling steps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/>
              <a:t>(https://www2.mmm.ucar.edu/</a:t>
            </a:r>
            <a:r>
              <a:rPr lang="en-US" err="1"/>
              <a:t>wrf</a:t>
            </a:r>
            <a:r>
              <a:rPr lang="en-US"/>
              <a:t>/</a:t>
            </a:r>
            <a:r>
              <a:rPr lang="en-US" err="1"/>
              <a:t>OnLineTutorial</a:t>
            </a:r>
            <a:r>
              <a:rPr lang="en-US"/>
              <a:t>/</a:t>
            </a:r>
            <a:r>
              <a:rPr lang="en-US" err="1"/>
              <a:t>compilation_tutorial.php</a:t>
            </a:r>
            <a:r>
              <a:rPr lang="en-US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Compile WRF in Large-eddy simulation mode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 successful compilation for idealized cases will result in </a:t>
            </a:r>
            <a:r>
              <a:rPr lang="en-US" err="1"/>
              <a:t>ideal.exe</a:t>
            </a:r>
            <a:r>
              <a:rPr lang="en-US"/>
              <a:t> and </a:t>
            </a:r>
            <a:r>
              <a:rPr lang="en-US" err="1"/>
              <a:t>wrf.exe</a:t>
            </a:r>
            <a:r>
              <a:rPr lang="en-US"/>
              <a:t> executables in the main/ directory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Start building cases using the test case available within WRF build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For a quick CBL case, use /test/</a:t>
            </a:r>
            <a:r>
              <a:rPr lang="en-US" err="1"/>
              <a:t>em_les</a:t>
            </a:r>
            <a:r>
              <a:rPr lang="en-US"/>
              <a:t>/ present in the main WRF directory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Key files modified for WRF-</a:t>
            </a:r>
            <a:r>
              <a:rPr lang="en-US" err="1"/>
              <a:t>bPlume</a:t>
            </a:r>
            <a:r>
              <a:rPr lang="en-US"/>
              <a:t> are present in Registry/ and </a:t>
            </a:r>
            <a:r>
              <a:rPr lang="en-US" err="1"/>
              <a:t>dyn_em</a:t>
            </a:r>
            <a:r>
              <a:rPr lang="en-US"/>
              <a:t>/ directories</a:t>
            </a:r>
          </a:p>
        </p:txBody>
      </p:sp>
    </p:spTree>
    <p:extLst>
      <p:ext uri="{BB962C8B-B14F-4D97-AF65-F5344CB8AC3E}">
        <p14:creationId xmlns:p14="http://schemas.microsoft.com/office/powerpoint/2010/main" val="2631005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52713E-8DE6-9A49-9E89-B83DF243AFE6}"/>
              </a:ext>
            </a:extLst>
          </p:cNvPr>
          <p:cNvSpPr txBox="1"/>
          <p:nvPr/>
        </p:nvSpPr>
        <p:spPr>
          <a:xfrm>
            <a:off x="4645731" y="291301"/>
            <a:ext cx="2900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Reading High-frequency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B7591-E15A-0041-9070-FD4E3E3029F9}"/>
              </a:ext>
            </a:extLst>
          </p:cNvPr>
          <p:cNvSpPr/>
          <p:nvPr/>
        </p:nvSpPr>
        <p:spPr>
          <a:xfrm>
            <a:off x="946304" y="1288137"/>
            <a:ext cx="1092946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400BD9"/>
                </a:solidFill>
                <a:latin typeface="Menlo" panose="020B0609030804020204" pitchFamily="49" charset="0"/>
              </a:rPr>
              <a:t>% Specify directory where all the high-frequency files are stored </a:t>
            </a:r>
          </a:p>
          <a:p>
            <a:r>
              <a:rPr lang="en-US" sz="1400" err="1">
                <a:solidFill>
                  <a:srgbClr val="000000"/>
                </a:solidFill>
                <a:latin typeface="Menlo" panose="020B0609030804020204" pitchFamily="49" charset="0"/>
              </a:rPr>
              <a:t>Files_directory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400">
                <a:solidFill>
                  <a:srgbClr val="B42419"/>
                </a:solidFill>
                <a:latin typeface="Menlo" panose="020B0609030804020204" pitchFamily="49" charset="0"/>
              </a:rPr>
              <a:t>'./Instantaneous/'</a:t>
            </a:r>
            <a:r>
              <a:rPr lang="en-US" sz="1400">
                <a:solidFill>
                  <a:srgbClr val="C814C9"/>
                </a:solidFill>
                <a:latin typeface="Menlo" panose="020B060903080402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err="1">
                <a:solidFill>
                  <a:srgbClr val="000000"/>
                </a:solidFill>
                <a:latin typeface="Menlo" panose="020B0609030804020204" pitchFamily="49" charset="0"/>
              </a:rPr>
              <a:t>fileslist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400" err="1">
                <a:solidFill>
                  <a:srgbClr val="000000"/>
                </a:solidFill>
                <a:latin typeface="Menlo" panose="020B0609030804020204" pitchFamily="49" charset="0"/>
              </a:rPr>
              <a:t>dir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Menlo" panose="020B0609030804020204" pitchFamily="49" charset="0"/>
              </a:rPr>
              <a:t>Files_directory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sz="1400">
                <a:solidFill>
                  <a:srgbClr val="C814C9"/>
                </a:solidFill>
                <a:latin typeface="Menlo" panose="020B060903080402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err="1">
                <a:solidFill>
                  <a:srgbClr val="000000"/>
                </a:solidFill>
                <a:latin typeface="Menlo" panose="020B0609030804020204" pitchFamily="49" charset="0"/>
              </a:rPr>
              <a:t>nFiles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= </a:t>
            </a:r>
            <a:r>
              <a:rPr lang="en-US" sz="1400">
                <a:solidFill>
                  <a:srgbClr val="C1651C"/>
                </a:solidFill>
                <a:latin typeface="Menlo" panose="020B0609030804020204" pitchFamily="49" charset="0"/>
              </a:rPr>
              <a:t>size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(fileslist,</a:t>
            </a:r>
            <a:r>
              <a:rPr lang="en-US" sz="1400">
                <a:solidFill>
                  <a:srgbClr val="B42419"/>
                </a:solidFill>
                <a:latin typeface="Menlo" panose="020B0609030804020204" pitchFamily="49" charset="0"/>
              </a:rPr>
              <a:t>1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sz="1400">
                <a:solidFill>
                  <a:srgbClr val="C814C9"/>
                </a:solidFill>
                <a:latin typeface="Menlo" panose="020B060903080402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Menlo" panose="020B0609030804020204" pitchFamily="49" charset="0"/>
              </a:rPr>
              <a:t>iFile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400">
                <a:solidFill>
                  <a:srgbClr val="B42419"/>
                </a:solidFill>
                <a:latin typeface="Menlo" panose="020B0609030804020204" pitchFamily="49" charset="0"/>
              </a:rPr>
              <a:t>3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:nFiles </a:t>
            </a:r>
            <a:r>
              <a:rPr lang="en-US" sz="1400">
                <a:solidFill>
                  <a:srgbClr val="400BD9"/>
                </a:solidFill>
                <a:latin typeface="Menlo" panose="020B0609030804020204" pitchFamily="49" charset="0"/>
              </a:rPr>
              <a:t>% Check this, usually on Stampede system, actual files start from 3</a:t>
            </a:r>
            <a:r>
              <a:rPr lang="en-US" sz="1400" baseline="30000">
                <a:solidFill>
                  <a:srgbClr val="400BD9"/>
                </a:solidFill>
                <a:latin typeface="Menlo" panose="020B0609030804020204" pitchFamily="49" charset="0"/>
              </a:rPr>
              <a:t>rd</a:t>
            </a:r>
            <a:r>
              <a:rPr lang="en-US" sz="1400">
                <a:solidFill>
                  <a:srgbClr val="400BD9"/>
                </a:solidFill>
                <a:latin typeface="Menlo" panose="020B0609030804020204" pitchFamily="49" charset="0"/>
              </a:rPr>
              <a:t> index</a:t>
            </a:r>
            <a:endParaRPr lang="en-US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filename  = </a:t>
            </a:r>
            <a:r>
              <a:rPr lang="en-US" sz="1400" err="1">
                <a:solidFill>
                  <a:srgbClr val="000000"/>
                </a:solidFill>
                <a:latin typeface="Menlo" panose="020B0609030804020204" pitchFamily="49" charset="0"/>
              </a:rPr>
              <a:t>fileslist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Menlo" panose="020B0609030804020204" pitchFamily="49" charset="0"/>
              </a:rPr>
              <a:t>iFile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).name</a:t>
            </a:r>
            <a:r>
              <a:rPr lang="en-US" sz="1400">
                <a:solidFill>
                  <a:srgbClr val="C814C9"/>
                </a:solidFill>
                <a:latin typeface="Menlo" panose="020B060903080402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err="1">
                <a:solidFill>
                  <a:srgbClr val="000000"/>
                </a:solidFill>
                <a:latin typeface="Menlo" panose="020B0609030804020204" pitchFamily="49" charset="0"/>
              </a:rPr>
              <a:t>fileData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  = </a:t>
            </a:r>
            <a:r>
              <a:rPr lang="en-US" sz="1400" err="1">
                <a:solidFill>
                  <a:srgbClr val="000000"/>
                </a:solidFill>
                <a:latin typeface="Menlo" panose="020B0609030804020204" pitchFamily="49" charset="0"/>
              </a:rPr>
              <a:t>strcat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Menlo" panose="020B0609030804020204" pitchFamily="49" charset="0"/>
              </a:rPr>
              <a:t>Files_directory,filename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sz="1400">
                <a:solidFill>
                  <a:srgbClr val="C814C9"/>
                </a:solidFill>
                <a:latin typeface="Menlo" panose="020B060903080402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temp0     = </a:t>
            </a:r>
            <a:r>
              <a:rPr lang="en-US" sz="1400" err="1">
                <a:solidFill>
                  <a:srgbClr val="000000"/>
                </a:solidFill>
                <a:latin typeface="Menlo" panose="020B0609030804020204" pitchFamily="49" charset="0"/>
              </a:rPr>
              <a:t>importdata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Menlo" panose="020B0609030804020204" pitchFamily="49" charset="0"/>
              </a:rPr>
              <a:t>fileData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sz="1400">
                <a:solidFill>
                  <a:srgbClr val="C814C9"/>
                </a:solidFill>
                <a:latin typeface="Menlo" panose="020B060903080402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err="1">
                <a:solidFill>
                  <a:srgbClr val="000000"/>
                </a:solidFill>
                <a:latin typeface="Menlo" panose="020B0609030804020204" pitchFamily="49" charset="0"/>
              </a:rPr>
              <a:t>totalRows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400">
                <a:solidFill>
                  <a:srgbClr val="C1651C"/>
                </a:solidFill>
                <a:latin typeface="Menlo" panose="020B0609030804020204" pitchFamily="49" charset="0"/>
              </a:rPr>
              <a:t>size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(temp0,</a:t>
            </a:r>
            <a:r>
              <a:rPr lang="en-US" sz="1400">
                <a:solidFill>
                  <a:srgbClr val="B42419"/>
                </a:solidFill>
                <a:latin typeface="Menlo" panose="020B0609030804020204" pitchFamily="49" charset="0"/>
              </a:rPr>
              <a:t>1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sz="1400">
                <a:solidFill>
                  <a:srgbClr val="C814C9"/>
                </a:solidFill>
                <a:latin typeface="Menlo" panose="020B0609030804020204" pitchFamily="49" charset="0"/>
              </a:rPr>
              <a:t>;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 k = </a:t>
            </a:r>
            <a:r>
              <a:rPr lang="en-US" sz="1400">
                <a:solidFill>
                  <a:srgbClr val="B42419"/>
                </a:solidFill>
                <a:latin typeface="Menlo" panose="020B0609030804020204" pitchFamily="49" charset="0"/>
              </a:rPr>
              <a:t>1</a:t>
            </a:r>
            <a:r>
              <a:rPr lang="en-US" sz="1400">
                <a:solidFill>
                  <a:srgbClr val="C814C9"/>
                </a:solidFill>
                <a:latin typeface="Menlo" panose="020B060903080402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 kk = </a:t>
            </a:r>
            <a:r>
              <a:rPr lang="en-US" sz="1400">
                <a:solidFill>
                  <a:srgbClr val="B42419"/>
                </a:solidFill>
                <a:latin typeface="Menlo" panose="020B0609030804020204" pitchFamily="49" charset="0"/>
              </a:rPr>
              <a:t>2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:totalRows</a:t>
            </a:r>
          </a:p>
          <a:p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    temp1 = temp0{kk,</a:t>
            </a:r>
            <a:r>
              <a:rPr lang="en-US" sz="1400">
                <a:solidFill>
                  <a:srgbClr val="B42419"/>
                </a:solidFill>
                <a:latin typeface="Menlo" panose="020B0609030804020204" pitchFamily="49" charset="0"/>
              </a:rPr>
              <a:t>1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-US" sz="1400">
                <a:solidFill>
                  <a:srgbClr val="C814C9"/>
                </a:solidFill>
                <a:latin typeface="Menlo" panose="020B060903080402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    temp2 = </a:t>
            </a:r>
            <a:r>
              <a:rPr lang="en-US" sz="1400" err="1">
                <a:solidFill>
                  <a:srgbClr val="000000"/>
                </a:solidFill>
                <a:latin typeface="Menlo" panose="020B0609030804020204" pitchFamily="49" charset="0"/>
              </a:rPr>
              <a:t>strsplit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(temp1,</a:t>
            </a:r>
            <a:r>
              <a:rPr lang="en-US" sz="1400">
                <a:solidFill>
                  <a:srgbClr val="B42419"/>
                </a:solidFill>
                <a:latin typeface="Menlo" panose="020B0609030804020204" pitchFamily="49" charset="0"/>
              </a:rPr>
              <a:t>' '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sz="1400">
                <a:solidFill>
                  <a:srgbClr val="C814C9"/>
                </a:solidFill>
                <a:latin typeface="Menlo" panose="020B060903080402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    j     = </a:t>
            </a:r>
            <a:r>
              <a:rPr lang="en-US" sz="1400">
                <a:solidFill>
                  <a:srgbClr val="B42419"/>
                </a:solidFill>
                <a:latin typeface="Menlo" panose="020B0609030804020204" pitchFamily="49" charset="0"/>
              </a:rPr>
              <a:t>1</a:t>
            </a:r>
            <a:r>
              <a:rPr lang="en-US" sz="1400">
                <a:solidFill>
                  <a:srgbClr val="C814C9"/>
                </a:solidFill>
                <a:latin typeface="Menlo" panose="020B060903080402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40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400">
                <a:solidFill>
                  <a:srgbClr val="B42419"/>
                </a:solidFill>
                <a:latin typeface="Menlo" panose="020B0609030804020204" pitchFamily="49" charset="0"/>
              </a:rPr>
              <a:t>2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sz="1400">
                <a:solidFill>
                  <a:srgbClr val="C1651C"/>
                </a:solidFill>
                <a:latin typeface="Menlo" panose="020B0609030804020204" pitchFamily="49" charset="0"/>
              </a:rPr>
              <a:t>size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(temp2,</a:t>
            </a:r>
            <a:r>
              <a:rPr lang="en-US" sz="1400">
                <a:solidFill>
                  <a:srgbClr val="B42419"/>
                </a:solidFill>
                <a:latin typeface="Menlo" panose="020B0609030804020204" pitchFamily="49" charset="0"/>
              </a:rPr>
              <a:t>2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        data(</a:t>
            </a:r>
            <a:r>
              <a:rPr lang="en-US" sz="1400" err="1">
                <a:solidFill>
                  <a:srgbClr val="000000"/>
                </a:solidFill>
                <a:latin typeface="Menlo" panose="020B0609030804020204" pitchFamily="49" charset="0"/>
              </a:rPr>
              <a:t>k,j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) = str2double(temp2{</a:t>
            </a:r>
            <a:r>
              <a:rPr lang="en-US" sz="1400">
                <a:solidFill>
                  <a:srgbClr val="B42419"/>
                </a:solidFill>
                <a:latin typeface="Menlo" panose="020B0609030804020204" pitchFamily="49" charset="0"/>
              </a:rPr>
              <a:t>1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,i})</a:t>
            </a:r>
            <a:r>
              <a:rPr lang="en-US" sz="1400">
                <a:solidFill>
                  <a:srgbClr val="C814C9"/>
                </a:solidFill>
                <a:latin typeface="Menlo" panose="020B060903080402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        j         = j </a:t>
            </a:r>
            <a:r>
              <a:rPr lang="en-US" sz="1400">
                <a:solidFill>
                  <a:srgbClr val="C1651C"/>
                </a:solidFill>
                <a:latin typeface="Menlo" panose="020B0609030804020204" pitchFamily="49" charset="0"/>
              </a:rPr>
              <a:t>+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>
                <a:solidFill>
                  <a:srgbClr val="B42419"/>
                </a:solidFill>
                <a:latin typeface="Menlo" panose="020B0609030804020204" pitchFamily="49" charset="0"/>
              </a:rPr>
              <a:t>1</a:t>
            </a:r>
            <a:r>
              <a:rPr lang="en-US" sz="1400">
                <a:solidFill>
                  <a:srgbClr val="C814C9"/>
                </a:solidFill>
                <a:latin typeface="Menlo" panose="020B060903080402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400">
                <a:solidFill>
                  <a:srgbClr val="C1651C"/>
                </a:solidFill>
                <a:latin typeface="Menlo" panose="020B0609030804020204" pitchFamily="49" charset="0"/>
              </a:rPr>
              <a:t>end</a:t>
            </a:r>
            <a:endParaRPr lang="en-US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    k = k </a:t>
            </a:r>
            <a:r>
              <a:rPr lang="en-US" sz="1400">
                <a:solidFill>
                  <a:srgbClr val="C1651C"/>
                </a:solidFill>
                <a:latin typeface="Menlo" panose="020B0609030804020204" pitchFamily="49" charset="0"/>
              </a:rPr>
              <a:t>+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>
                <a:solidFill>
                  <a:srgbClr val="B42419"/>
                </a:solidFill>
                <a:latin typeface="Menlo" panose="020B0609030804020204" pitchFamily="49" charset="0"/>
              </a:rPr>
              <a:t>1</a:t>
            </a:r>
            <a:r>
              <a:rPr lang="en-US" sz="1400">
                <a:solidFill>
                  <a:srgbClr val="C814C9"/>
                </a:solidFill>
                <a:latin typeface="Menlo" panose="020B0609030804020204" pitchFamily="49" charset="0"/>
              </a:rPr>
              <a:t>;</a:t>
            </a:r>
            <a:endParaRPr lang="en-US" sz="1400">
              <a:solidFill>
                <a:srgbClr val="400BD9"/>
              </a:solidFill>
              <a:latin typeface="Menlo" panose="020B060903080402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>
                <a:solidFill>
                  <a:srgbClr val="C1651C"/>
                </a:solidFill>
                <a:latin typeface="Menlo" panose="020B0609030804020204" pitchFamily="49" charset="0"/>
              </a:rPr>
              <a:t>end</a:t>
            </a:r>
            <a:endParaRPr lang="en-US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err="1">
                <a:solidFill>
                  <a:srgbClr val="000000"/>
                </a:solidFill>
                <a:latin typeface="Menlo" panose="020B0609030804020204" pitchFamily="49" charset="0"/>
              </a:rPr>
              <a:t>saveFile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400" err="1">
                <a:solidFill>
                  <a:srgbClr val="000000"/>
                </a:solidFill>
                <a:latin typeface="Menlo" panose="020B0609030804020204" pitchFamily="49" charset="0"/>
              </a:rPr>
              <a:t>strcat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>
                <a:solidFill>
                  <a:srgbClr val="B42419"/>
                </a:solidFill>
                <a:latin typeface="Menlo" panose="020B0609030804020204" pitchFamily="49" charset="0"/>
              </a:rPr>
              <a:t>'./</a:t>
            </a:r>
            <a:r>
              <a:rPr lang="en-US" sz="1400" err="1">
                <a:solidFill>
                  <a:srgbClr val="B42419"/>
                </a:solidFill>
                <a:latin typeface="Menlo" panose="020B0609030804020204" pitchFamily="49" charset="0"/>
              </a:rPr>
              <a:t>Instantaneous_MAT_Files</a:t>
            </a:r>
            <a:r>
              <a:rPr lang="en-US" sz="1400">
                <a:solidFill>
                  <a:srgbClr val="B42419"/>
                </a:solidFill>
                <a:latin typeface="Menlo" panose="020B0609030804020204" pitchFamily="49" charset="0"/>
              </a:rPr>
              <a:t>/'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400" err="1">
                <a:solidFill>
                  <a:srgbClr val="000000"/>
                </a:solidFill>
                <a:latin typeface="Menlo" panose="020B0609030804020204" pitchFamily="49" charset="0"/>
              </a:rPr>
              <a:t>filename,</a:t>
            </a:r>
            <a:r>
              <a:rPr lang="en-US" sz="1400" err="1">
                <a:solidFill>
                  <a:srgbClr val="B42419"/>
                </a:solidFill>
                <a:latin typeface="Menlo" panose="020B0609030804020204" pitchFamily="49" charset="0"/>
              </a:rPr>
              <a:t>'.mat</a:t>
            </a:r>
            <a:r>
              <a:rPr lang="en-US" sz="1400">
                <a:solidFill>
                  <a:srgbClr val="B42419"/>
                </a:solidFill>
                <a:latin typeface="Menlo" panose="020B0609030804020204" pitchFamily="49" charset="0"/>
              </a:rPr>
              <a:t>'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sz="1400">
                <a:solidFill>
                  <a:srgbClr val="C814C9"/>
                </a:solidFill>
                <a:latin typeface="Menlo" panose="020B0609030804020204" pitchFamily="49" charset="0"/>
              </a:rPr>
              <a:t>;</a:t>
            </a:r>
            <a:endParaRPr lang="en-US" sz="140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save(</a:t>
            </a:r>
            <a:r>
              <a:rPr lang="en-US" sz="1400" err="1">
                <a:solidFill>
                  <a:srgbClr val="000000"/>
                </a:solidFill>
                <a:latin typeface="Menlo" panose="020B0609030804020204" pitchFamily="49" charset="0"/>
              </a:rPr>
              <a:t>saveFile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400">
                <a:solidFill>
                  <a:srgbClr val="B42419"/>
                </a:solidFill>
                <a:latin typeface="Menlo" panose="020B0609030804020204" pitchFamily="49" charset="0"/>
              </a:rPr>
              <a:t>'data'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sz="1400">
                <a:solidFill>
                  <a:srgbClr val="C814C9"/>
                </a:solidFill>
                <a:latin typeface="Menlo" panose="020B060903080402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>
                <a:solidFill>
                  <a:srgbClr val="C1651C"/>
                </a:solidFill>
                <a:latin typeface="Menlo" panose="020B0609030804020204" pitchFamily="49" charset="0"/>
              </a:rPr>
              <a:t>clear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 data</a:t>
            </a:r>
          </a:p>
          <a:p>
            <a:r>
              <a:rPr lang="en-US" sz="1400">
                <a:solidFill>
                  <a:srgbClr val="C1651C"/>
                </a:solidFill>
                <a:latin typeface="Menlo" panose="020B0609030804020204" pitchFamily="49" charset="0"/>
              </a:rPr>
              <a:t>end</a:t>
            </a:r>
            <a:endParaRPr lang="en-US" sz="1400">
              <a:solidFill>
                <a:srgbClr val="C1651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48BAA-761C-0E44-80D0-EF7712ABE60C}"/>
              </a:ext>
            </a:extLst>
          </p:cNvPr>
          <p:cNvSpPr txBox="1"/>
          <p:nvPr/>
        </p:nvSpPr>
        <p:spPr>
          <a:xfrm>
            <a:off x="271934" y="835439"/>
            <a:ext cx="628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MATLAB script to read high-frequency files written by WRF</a:t>
            </a:r>
          </a:p>
        </p:txBody>
      </p:sp>
    </p:spTree>
    <p:extLst>
      <p:ext uri="{BB962C8B-B14F-4D97-AF65-F5344CB8AC3E}">
        <p14:creationId xmlns:p14="http://schemas.microsoft.com/office/powerpoint/2010/main" val="390606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D78BF8-169D-7442-93CE-29714AF7D16F}"/>
              </a:ext>
            </a:extLst>
          </p:cNvPr>
          <p:cNvSpPr txBox="1"/>
          <p:nvPr/>
        </p:nvSpPr>
        <p:spPr>
          <a:xfrm>
            <a:off x="4959212" y="235641"/>
            <a:ext cx="22735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Useful WRF-ARW links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103C8C-A3FE-B14D-90E5-C5B79704DB0F}"/>
              </a:ext>
            </a:extLst>
          </p:cNvPr>
          <p:cNvSpPr/>
          <p:nvPr/>
        </p:nvSpPr>
        <p:spPr>
          <a:xfrm>
            <a:off x="3980871" y="3819691"/>
            <a:ext cx="6188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https://www2.mmm.ucar.edu/wrf/users/supports/tutorial.html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9ABE38-FFDC-744F-ADED-6CF2B4A090AC}"/>
              </a:ext>
            </a:extLst>
          </p:cNvPr>
          <p:cNvSpPr/>
          <p:nvPr/>
        </p:nvSpPr>
        <p:spPr>
          <a:xfrm>
            <a:off x="3980871" y="2299645"/>
            <a:ext cx="589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https://www2.mmm.ucar.edu/wrf/users/docs/wrf-dyn.html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90922D-A33F-DC44-B4B4-BC4EFFA48FD0}"/>
              </a:ext>
            </a:extLst>
          </p:cNvPr>
          <p:cNvSpPr/>
          <p:nvPr/>
        </p:nvSpPr>
        <p:spPr>
          <a:xfrm>
            <a:off x="3980871" y="3059668"/>
            <a:ext cx="8055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https://www2.mmm.ucar.edu/wrf/users/docs/user_guide_v4/v4.0/contents.html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144F67-305E-B443-83E9-A069B5FF4510}"/>
              </a:ext>
            </a:extLst>
          </p:cNvPr>
          <p:cNvSpPr/>
          <p:nvPr/>
        </p:nvSpPr>
        <p:spPr>
          <a:xfrm>
            <a:off x="3980870" y="1535378"/>
            <a:ext cx="5622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https://opensky.ucar.edu/islandora/object/opensky:2898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ABB2F0-54B2-924C-86F2-69B6225A9241}"/>
              </a:ext>
            </a:extLst>
          </p:cNvPr>
          <p:cNvSpPr/>
          <p:nvPr/>
        </p:nvSpPr>
        <p:spPr>
          <a:xfrm>
            <a:off x="3980871" y="4579714"/>
            <a:ext cx="6770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https://www2.mmm.ucar.edu/wrf/users/namelist_best_prac_wrf.html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31125-C8AD-5446-A6A2-98FFA669439F}"/>
              </a:ext>
            </a:extLst>
          </p:cNvPr>
          <p:cNvSpPr txBox="1"/>
          <p:nvPr/>
        </p:nvSpPr>
        <p:spPr>
          <a:xfrm>
            <a:off x="1570182" y="1535378"/>
            <a:ext cx="163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Technical guide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C73C5-B645-544E-BEB5-CA68037DA568}"/>
              </a:ext>
            </a:extLst>
          </p:cNvPr>
          <p:cNvSpPr txBox="1"/>
          <p:nvPr/>
        </p:nvSpPr>
        <p:spPr>
          <a:xfrm>
            <a:off x="1570182" y="2299645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WRF Dynamics guide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EF8F6-C04B-EA40-92DD-9E556A39BE12}"/>
              </a:ext>
            </a:extLst>
          </p:cNvPr>
          <p:cNvSpPr txBox="1"/>
          <p:nvPr/>
        </p:nvSpPr>
        <p:spPr>
          <a:xfrm>
            <a:off x="1570182" y="3059668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User guide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97C41-3DB6-7B49-8571-B46B123C465F}"/>
              </a:ext>
            </a:extLst>
          </p:cNvPr>
          <p:cNvSpPr txBox="1"/>
          <p:nvPr/>
        </p:nvSpPr>
        <p:spPr>
          <a:xfrm>
            <a:off x="1570182" y="3819691"/>
            <a:ext cx="15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Tutorials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92F692-05EC-0441-AA6E-04097E247EDD}"/>
              </a:ext>
            </a:extLst>
          </p:cNvPr>
          <p:cNvSpPr txBox="1"/>
          <p:nvPr/>
        </p:nvSpPr>
        <p:spPr>
          <a:xfrm>
            <a:off x="1570182" y="4579714"/>
            <a:ext cx="150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1443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9E6FFDD7-9467-3547-B486-27B418C71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489042"/>
              </p:ext>
            </p:extLst>
          </p:nvPr>
        </p:nvGraphicFramePr>
        <p:xfrm>
          <a:off x="406399" y="1135381"/>
          <a:ext cx="11453092" cy="4840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2692">
                  <a:extLst>
                    <a:ext uri="{9D8B030D-6E8A-4147-A177-3AD203B41FA5}">
                      <a16:colId xmlns:a16="http://schemas.microsoft.com/office/drawing/2014/main" val="3782504082"/>
                    </a:ext>
                  </a:extLst>
                </a:gridCol>
                <a:gridCol w="3676073">
                  <a:extLst>
                    <a:ext uri="{9D8B030D-6E8A-4147-A177-3AD203B41FA5}">
                      <a16:colId xmlns:a16="http://schemas.microsoft.com/office/drawing/2014/main" val="29226433"/>
                    </a:ext>
                  </a:extLst>
                </a:gridCol>
                <a:gridCol w="3842327">
                  <a:extLst>
                    <a:ext uri="{9D8B030D-6E8A-4147-A177-3AD203B41FA5}">
                      <a16:colId xmlns:a16="http://schemas.microsoft.com/office/drawing/2014/main" val="26821658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05828001"/>
                    </a:ext>
                  </a:extLst>
                </a:gridCol>
              </a:tblGrid>
              <a:tr h="48405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04626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9D78BF8-169D-7442-93CE-29714AF7D16F}"/>
              </a:ext>
            </a:extLst>
          </p:cNvPr>
          <p:cNvSpPr txBox="1"/>
          <p:nvPr/>
        </p:nvSpPr>
        <p:spPr>
          <a:xfrm>
            <a:off x="3921879" y="207932"/>
            <a:ext cx="43482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Type of flows to simulate using WRF-</a:t>
            </a:r>
            <a:r>
              <a:rPr lang="en-US" err="1"/>
              <a:t>bPlume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998C53-E58F-F741-B548-7A53E8C0148D}"/>
              </a:ext>
            </a:extLst>
          </p:cNvPr>
          <p:cNvSpPr txBox="1"/>
          <p:nvPr/>
        </p:nvSpPr>
        <p:spPr>
          <a:xfrm>
            <a:off x="1236247" y="1272251"/>
            <a:ext cx="21894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Axisymmetric plumes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D2118-E485-F04F-9C45-AF0D641C9820}"/>
              </a:ext>
            </a:extLst>
          </p:cNvPr>
          <p:cNvSpPr txBox="1"/>
          <p:nvPr/>
        </p:nvSpPr>
        <p:spPr>
          <a:xfrm>
            <a:off x="542712" y="221395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Thermal plumes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EC397-7D0D-0142-A6B0-68BCC0EA7243}"/>
              </a:ext>
            </a:extLst>
          </p:cNvPr>
          <p:cNvSpPr txBox="1"/>
          <p:nvPr/>
        </p:nvSpPr>
        <p:spPr>
          <a:xfrm>
            <a:off x="3046926" y="2353880"/>
            <a:ext cx="205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Buoyant gas plumes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A90C3-0B74-B14F-A00D-BE905EFCDEC4}"/>
              </a:ext>
            </a:extLst>
          </p:cNvPr>
          <p:cNvSpPr txBox="1"/>
          <p:nvPr/>
        </p:nvSpPr>
        <p:spPr>
          <a:xfrm>
            <a:off x="7103975" y="2353880"/>
            <a:ext cx="17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Density currents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412F4-F2E2-1D49-BA5C-923A02C3F55B}"/>
              </a:ext>
            </a:extLst>
          </p:cNvPr>
          <p:cNvSpPr txBox="1"/>
          <p:nvPr/>
        </p:nvSpPr>
        <p:spPr>
          <a:xfrm>
            <a:off x="10027171" y="2252636"/>
            <a:ext cx="1758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Buoyant bubbles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D83280-4D3E-2845-8D7F-675310543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46"/>
          <a:stretch/>
        </p:blipFill>
        <p:spPr>
          <a:xfrm>
            <a:off x="10080310" y="2661690"/>
            <a:ext cx="1469138" cy="3233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65DB86-7910-2343-B813-AB0B400FD4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266"/>
          <a:stretch/>
        </p:blipFill>
        <p:spPr>
          <a:xfrm>
            <a:off x="642552" y="2663700"/>
            <a:ext cx="1378451" cy="32318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F257CF-0681-4D48-A484-59D9B673F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252" y="2810284"/>
            <a:ext cx="3346450" cy="1568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0947E6-D395-A149-9BB9-9C24F0AE2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791" y="2849297"/>
            <a:ext cx="3468392" cy="15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1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D78BF8-169D-7442-93CE-29714AF7D16F}"/>
              </a:ext>
            </a:extLst>
          </p:cNvPr>
          <p:cNvSpPr txBox="1"/>
          <p:nvPr/>
        </p:nvSpPr>
        <p:spPr>
          <a:xfrm>
            <a:off x="5038432" y="207932"/>
            <a:ext cx="21151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New in WRF-</a:t>
            </a:r>
            <a:r>
              <a:rPr lang="en-US" err="1"/>
              <a:t>bPlume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5880D-FA2E-DD49-9E5A-3A72E334D6A7}"/>
              </a:ext>
            </a:extLst>
          </p:cNvPr>
          <p:cNvSpPr txBox="1"/>
          <p:nvPr/>
        </p:nvSpPr>
        <p:spPr>
          <a:xfrm>
            <a:off x="574224" y="847685"/>
            <a:ext cx="11017953" cy="5035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New variables added in WRF-bPlume are: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tke_heat_flux_hot 		– additional heat flux at the source location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heat_flux_wait_mins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	– Minutes from simulation start to release the plume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heat_flux_run_mins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	– Minutes from plume start to turn off the plume source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density_current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	– Flag to simulate lock-exchange density current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lock_length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	– density current lock length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lock_height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	– density current lock height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lock_mixture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	– density current lock fluid mixing ratio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axisymmetric_plume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	– flag to simulate axisymmetric plume at the center of the bottom boundary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plume_gas_constant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	– Gas constant of plume material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plume_surface_flux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	– Surface flux of plume mixing ratio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source_dia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		– Plume source diameter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D78BF8-169D-7442-93CE-29714AF7D16F}"/>
              </a:ext>
            </a:extLst>
          </p:cNvPr>
          <p:cNvSpPr txBox="1"/>
          <p:nvPr/>
        </p:nvSpPr>
        <p:spPr>
          <a:xfrm>
            <a:off x="4550577" y="195414"/>
            <a:ext cx="30908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Files modified for WRF-</a:t>
            </a:r>
            <a:r>
              <a:rPr lang="en-US" err="1"/>
              <a:t>bPlume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5880D-FA2E-DD49-9E5A-3A72E334D6A7}"/>
              </a:ext>
            </a:extLst>
          </p:cNvPr>
          <p:cNvSpPr txBox="1"/>
          <p:nvPr/>
        </p:nvSpPr>
        <p:spPr>
          <a:xfrm>
            <a:off x="574224" y="847685"/>
            <a:ext cx="9334928" cy="337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WRF-bPlume following files are modified based on the default WRF-ARW framework (v 4.0.3):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/Registry/Registry.EM_COMMON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/dyn_em/module_big_step_utilities.F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/dyn_em/module_diffusion_em.F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/dyn_em/module_em.F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/dyn_em/module_initialize_ideal.F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/dyn_em/solve_em.F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/share/wrf_timeseries.F</a:t>
            </a:r>
          </a:p>
        </p:txBody>
      </p:sp>
    </p:spTree>
    <p:extLst>
      <p:ext uri="{BB962C8B-B14F-4D97-AF65-F5344CB8AC3E}">
        <p14:creationId xmlns:p14="http://schemas.microsoft.com/office/powerpoint/2010/main" val="27246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995DEA-4730-CC4A-BB8C-1981653F29A0}"/>
              </a:ext>
            </a:extLst>
          </p:cNvPr>
          <p:cNvSpPr/>
          <p:nvPr/>
        </p:nvSpPr>
        <p:spPr>
          <a:xfrm>
            <a:off x="819150" y="733246"/>
            <a:ext cx="808482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time_control</a:t>
            </a:r>
            <a:endParaRPr lang="en-US" sz="140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run_days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    = 0,</a:t>
            </a:r>
          </a:p>
          <a:p>
            <a:r>
              <a:rPr lang="en-US" sz="14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run_hours</a:t>
            </a:r>
            <a:r>
              <a:rPr lang="en-US" sz="14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                          = 2,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run_minutes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              = 0,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run_seconds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              = 0,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start_year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  = 0001,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start_month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              = 01,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start_day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                = 01,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start_hour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  = 00,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start_minute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= 00,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start_second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= 00,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end_year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    = 0001,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end_month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                = 01,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end_day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                  = 01,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end_hour</a:t>
            </a:r>
            <a:r>
              <a:rPr lang="en-US" sz="14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                            = 04,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end_minute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  = 00,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end_second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  = 00,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history_interval_m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= 00,</a:t>
            </a:r>
          </a:p>
          <a:p>
            <a:r>
              <a:rPr lang="en-US" sz="14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history_interval_s</a:t>
            </a:r>
            <a:r>
              <a:rPr lang="en-US" sz="14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                  = 10,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frames_per_outfile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= 90,</a:t>
            </a:r>
          </a:p>
          <a:p>
            <a:r>
              <a:rPr lang="en-US" sz="14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 restart                             = .false.,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restart_interval_m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= 15,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io_form_history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          = 2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io_form_restart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          = 2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io_form_input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            = 2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io_form_boundary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= 2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iofields_filename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        = "</a:t>
            </a:r>
            <a:r>
              <a:rPr lang="en-US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myoutfields.txt</a:t>
            </a:r>
            <a:r>
              <a:rPr 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EF72A-DCA1-0B4A-9531-95508CC5DD19}"/>
              </a:ext>
            </a:extLst>
          </p:cNvPr>
          <p:cNvSpPr txBox="1"/>
          <p:nvPr/>
        </p:nvSpPr>
        <p:spPr>
          <a:xfrm>
            <a:off x="4837578" y="182880"/>
            <a:ext cx="25168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Setting Simulation times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AAE93-E93E-1B45-A3A5-08D4961F7820}"/>
              </a:ext>
            </a:extLst>
          </p:cNvPr>
          <p:cNvSpPr txBox="1"/>
          <p:nvPr/>
        </p:nvSpPr>
        <p:spPr>
          <a:xfrm>
            <a:off x="6640831" y="2006560"/>
            <a:ext cx="5132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WRF stops running when either run_* or end_* condition is fulfilled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33E261-33C5-DD42-8261-5D508A06E94E}"/>
              </a:ext>
            </a:extLst>
          </p:cNvPr>
          <p:cNvSpPr txBox="1"/>
          <p:nvPr/>
        </p:nvSpPr>
        <p:spPr>
          <a:xfrm>
            <a:off x="6640831" y="3926205"/>
            <a:ext cx="5132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WRF writes the output for each domain.</a:t>
            </a:r>
          </a:p>
          <a:p>
            <a:r>
              <a:rPr lang="en-US"/>
              <a:t>Minimum time step to write is 1s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CA934-52A9-B349-AF12-089CA4F59379}"/>
              </a:ext>
            </a:extLst>
          </p:cNvPr>
          <p:cNvSpPr txBox="1"/>
          <p:nvPr/>
        </p:nvSpPr>
        <p:spPr>
          <a:xfrm>
            <a:off x="6640831" y="4855845"/>
            <a:ext cx="5132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Restart runs are half-completed runs</a:t>
            </a:r>
          </a:p>
          <a:p>
            <a:r>
              <a:rPr lang="en-US"/>
              <a:t>The start time must match the time information in restart file (wrfrst_d01_*.</a:t>
            </a:r>
            <a:r>
              <a:rPr lang="en-US" err="1"/>
              <a:t>nc</a:t>
            </a:r>
            <a:r>
              <a:rPr lang="en-US"/>
              <a:t>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1859A4-817B-D649-A5C4-219D1131E0F7}"/>
              </a:ext>
            </a:extLst>
          </p:cNvPr>
          <p:cNvCxnSpPr>
            <a:stCxn id="5" idx="1"/>
          </p:cNvCxnSpPr>
          <p:nvPr/>
        </p:nvCxnSpPr>
        <p:spPr>
          <a:xfrm flipH="1">
            <a:off x="5417820" y="4249371"/>
            <a:ext cx="1223011" cy="482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318C32-04CC-6C44-B22E-C7755A18335F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937885" y="5179010"/>
            <a:ext cx="702946" cy="138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CC231F-37B0-DA4B-B894-B04A663F1D4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417820" y="2329726"/>
            <a:ext cx="1223011" cy="1472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7F5C49-1A23-354D-B477-42B8D8E46C7B}"/>
              </a:ext>
            </a:extLst>
          </p:cNvPr>
          <p:cNvCxnSpPr>
            <a:cxnSpLocks/>
          </p:cNvCxnSpPr>
          <p:nvPr/>
        </p:nvCxnSpPr>
        <p:spPr>
          <a:xfrm flipH="1" flipV="1">
            <a:off x="5417820" y="1335904"/>
            <a:ext cx="1223012" cy="993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4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6C307C-E0CB-D745-A26B-A56012A71EEA}"/>
              </a:ext>
            </a:extLst>
          </p:cNvPr>
          <p:cNvSpPr/>
          <p:nvPr/>
        </p:nvSpPr>
        <p:spPr>
          <a:xfrm>
            <a:off x="541020" y="1644874"/>
            <a:ext cx="109232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-:h:0:LU_INDEX,DZS,VAR_SSO,NEST_POS,FNM,FNP,RDNW,RDN,DNW,DN,CFN,CFN1,RDX,RDY,RESM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-:h:0:ZETATOP,CF1,CF2,CF3,ITIMESTEP,XTIME,SHDMAX,SHDMIN,SNOALB,TSLB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-:h:0:SMOIS,SH2O,SEAICE,XICEM,SFROFF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-:h:0:UDROFF,IVGTYP,ISLTYP,VEGFRA,ACSNOM,SNOW,SNOWH,CANWAT,COSZEN,LAI,VAR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-:h:0:MAPFAC_M,MAPFAC_U,MAPFAC_V,MAPFAC_MX,MAPFAC_MY,MAPFAC_UX,MAPFAC_UY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-:h:0:MAPFAC_VX,MF_VX_INV,MAPFAC_VY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-:h:0:F,E,SINALPHA,COSALPHA,TISO,MAX_MSTFX,MAX_MSTFY,RAINC,RAINSH,RAINNC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-:h:0:SNOWNC,GRAUPELNC,HAILNC,SWDOWN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-:h:0:OLR,CLAT,ALBBCK,EMISS,NOAHRES,TMN,SNOWC,SR,C1H,C2H,C1F,C2F,C3H,C4H,C3F,C4F,PCB,PC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-:h:0:LANDMASK,LAKEMASK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-:h:0:HFX_FORCE_TEND,LH_FORCE_TEND,TSK_FORCE_TEND,HFX_FORCE,LH_FORCE,TSK_FORCE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-:h:0:ZS,SSTSK,GLW,SWNORM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-:h:0:ISEEDARR_SPPT,ISEEDARR_SKEBS,ISEEDARR_RAND_PERTURB,ISEEDARRAY_SPP_CONV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-:h:0:ISEEDARRAY_SPP_PBL,ISEEDARRAY_SPP_LSM,THIS_IS_AN_IDEAL_RUN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-:h:0:SAVE_TOPO_FROM_REAL,TLP,SST_INPUT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-:h:0:CLDFRA,ALBEDO,ZNU,ZNW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-:h:0:Q2,T2,TH2,U10,V10,GRDFLX,ACGRDFLX,HGT,P_STRAT,XLAT_U,XLONG_U,XLAT_V,XLONG_V</a:t>
            </a:r>
          </a:p>
          <a:p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+:h:0: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PBLH,ACHFX,ACLHF,SST</a:t>
            </a:r>
            <a:endParaRPr lang="en-US" sz="160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43393C-3025-BA49-8BB2-A245DB0C5D94}"/>
              </a:ext>
            </a:extLst>
          </p:cNvPr>
          <p:cNvSpPr txBox="1"/>
          <p:nvPr/>
        </p:nvSpPr>
        <p:spPr>
          <a:xfrm>
            <a:off x="4726586" y="194310"/>
            <a:ext cx="27388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Contents of </a:t>
            </a:r>
            <a:r>
              <a:rPr lang="en-US" err="1"/>
              <a:t>myoutfields.txt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7D652-E237-1F43-A7D8-CBBAC982A808}"/>
              </a:ext>
            </a:extLst>
          </p:cNvPr>
          <p:cNvSpPr txBox="1"/>
          <p:nvPr/>
        </p:nvSpPr>
        <p:spPr>
          <a:xfrm>
            <a:off x="541020" y="919638"/>
            <a:ext cx="7698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Useful in reducing the WRFOUT file size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Many of the default variables written by WRF are unimportant for ideal cases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B829B-DE15-B740-B346-42543230D04E}"/>
              </a:ext>
            </a:extLst>
          </p:cNvPr>
          <p:cNvSpPr txBox="1"/>
          <p:nvPr/>
        </p:nvSpPr>
        <p:spPr>
          <a:xfrm>
            <a:off x="1366001" y="6169189"/>
            <a:ext cx="1045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Anything that is required in addition to usual WRF output variables can be added to stream0 using a +:h:0: command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EBC866-2C71-F14F-9D5E-E920301BB87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868218" y="6169189"/>
            <a:ext cx="497783" cy="323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94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08E73F-3B5D-F945-9FBB-F53FDAA8917F}"/>
              </a:ext>
            </a:extLst>
          </p:cNvPr>
          <p:cNvSpPr txBox="1"/>
          <p:nvPr/>
        </p:nvSpPr>
        <p:spPr>
          <a:xfrm>
            <a:off x="4767046" y="228600"/>
            <a:ext cx="26579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Setting Simulation domain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317E4C-F487-A44B-A030-087FBD5D73FB}"/>
              </a:ext>
            </a:extLst>
          </p:cNvPr>
          <p:cNvSpPr/>
          <p:nvPr/>
        </p:nvSpPr>
        <p:spPr>
          <a:xfrm>
            <a:off x="419099" y="935534"/>
            <a:ext cx="562277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&amp;domains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time_step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= 0,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time_step_fract_num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= 1,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time_step_fract_den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= 6,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max_dom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= 1,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s_we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        = 1,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e_we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        = 201,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s_sn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        = 1,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e_sn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        = 201,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s_vert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      = 1,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e_vert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      = 301,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dx                                  = 20,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dy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          = 20,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ztop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        = 3000,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grid_id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= 1,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parent_id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= 0,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i_parent_start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= 0,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j_parent_start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= 0,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parent_grid_ratio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= 1,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parent_time_step_ratio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        = 1,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feedback                            = 0,</a:t>
            </a:r>
          </a:p>
          <a:p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Menlo" panose="020B0609030804020204" pitchFamily="49" charset="0"/>
              </a:rPr>
              <a:t>smooth_option</a:t>
            </a:r>
            <a:r>
              <a:rPr lang="en-US" sz="160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= 0</a:t>
            </a:r>
            <a:endParaRPr lang="en-US" sz="160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E3003-FF51-654A-B289-26CAFD566C16}"/>
              </a:ext>
            </a:extLst>
          </p:cNvPr>
          <p:cNvSpPr txBox="1"/>
          <p:nvPr/>
        </p:nvSpPr>
        <p:spPr>
          <a:xfrm>
            <a:off x="7505701" y="2989540"/>
            <a:ext cx="3032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Indices within WRF code starts at 1 rather than 0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D9A6B2-4BAB-674F-9627-1918EAF22B0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5829300" y="2686050"/>
            <a:ext cx="1676401" cy="626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1DA66E-F33B-864F-843B-9083E3AF93C7}"/>
              </a:ext>
            </a:extLst>
          </p:cNvPr>
          <p:cNvSpPr txBox="1"/>
          <p:nvPr/>
        </p:nvSpPr>
        <p:spPr>
          <a:xfrm>
            <a:off x="7258051" y="1204912"/>
            <a:ext cx="451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Fractional timesteps are written as numerator and denominator (here, dt =1/6 sec)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481D24-7FC3-874A-AA25-5DADB2C8AEE0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581651" y="1528078"/>
            <a:ext cx="1676400" cy="265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75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3205</Words>
  <Application>Microsoft Macintosh PowerPoint</Application>
  <PresentationFormat>Widescreen</PresentationFormat>
  <Paragraphs>348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Menlo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Bhimireddy, Sudheer Reddy</dc:creator>
  <cp:lastModifiedBy>Bhimireddy, Sudheer Reddy</cp:lastModifiedBy>
  <cp:revision>205</cp:revision>
  <dcterms:created xsi:type="dcterms:W3CDTF">2021-01-04T17:03:21Z</dcterms:created>
  <dcterms:modified xsi:type="dcterms:W3CDTF">2021-01-11T02:39:36Z</dcterms:modified>
</cp:coreProperties>
</file>