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36" r:id="rId3"/>
    <p:sldId id="337" r:id="rId4"/>
    <p:sldId id="338" r:id="rId5"/>
  </p:sldIdLst>
  <p:sldSz cx="762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6" userDrawn="1">
          <p15:clr>
            <a:srgbClr val="A4A3A4"/>
          </p15:clr>
        </p15:guide>
        <p15:guide id="2" orient="horz" pos="3206" userDrawn="1">
          <p15:clr>
            <a:srgbClr val="A4A3A4"/>
          </p15:clr>
        </p15:guide>
        <p15:guide id="3" orient="horz" pos="1619" userDrawn="1">
          <p15:clr>
            <a:srgbClr val="A4A3A4"/>
          </p15:clr>
        </p15:guide>
        <p15:guide id="4" pos="246" userDrawn="1">
          <p15:clr>
            <a:srgbClr val="A4A3A4"/>
          </p15:clr>
        </p15:guide>
        <p15:guide id="5" pos="45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44C"/>
    <a:srgbClr val="00C1F3"/>
    <a:srgbClr val="015B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4" autoAdjust="0"/>
    <p:restoredTop sz="95578" autoAdjust="0"/>
  </p:normalViewPr>
  <p:slideViewPr>
    <p:cSldViewPr snapToGrid="0">
      <p:cViewPr varScale="1">
        <p:scale>
          <a:sx n="147" d="100"/>
          <a:sy n="147" d="100"/>
        </p:scale>
        <p:origin x="2160" y="184"/>
      </p:cViewPr>
      <p:guideLst>
        <p:guide orient="horz" pos="1006"/>
        <p:guide orient="horz" pos="3206"/>
        <p:guide orient="horz" pos="1619"/>
        <p:guide pos="246"/>
        <p:guide pos="45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015E95D1-F2CE-3940-9800-673A1CD285C3}" type="datetime1">
              <a:rPr lang="en-US" sz="800" smtClean="0"/>
              <a:t>7/21/24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DB82117-7857-984A-A72A-E34F19454815}" type="datetime1">
              <a:rPr lang="en-US" smtClean="0"/>
              <a:t>7/21/24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1009650"/>
            <a:ext cx="4114800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D2544-4505-A84C-A2F0-38CA19250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0" y="344529"/>
            <a:ext cx="1780059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7620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15807" y="1004400"/>
            <a:ext cx="360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333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1782" y="3621600"/>
            <a:ext cx="2700573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163740" y="4075200"/>
            <a:ext cx="10620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95000" y="649575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597025"/>
            <a:ext cx="348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A674-BACC-F148-BC55-1264C0C91CA4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597024"/>
            <a:ext cx="315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079740" y="3379525"/>
            <a:ext cx="315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597025"/>
            <a:ext cx="3480717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B5E4-6C74-0E4A-90D2-EA7085D6922F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597025"/>
            <a:ext cx="315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700000" y="1597025"/>
            <a:ext cx="270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700000" y="3655800"/>
            <a:ext cx="270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5400000" y="1597025"/>
            <a:ext cx="2220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270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270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EC95-561D-904F-9AD4-163D2F963F17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01855" y="1115373"/>
            <a:ext cx="90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515000" y="1245972"/>
            <a:ext cx="4947000" cy="818802"/>
          </a:xfrm>
        </p:spPr>
        <p:txBody>
          <a:bodyPr anchor="ctr"/>
          <a:lstStyle>
            <a:lvl1pPr marL="0" indent="0">
              <a:buNone/>
              <a:defRPr sz="11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01855" y="2573224"/>
            <a:ext cx="90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515000" y="2703823"/>
            <a:ext cx="4947000" cy="818802"/>
          </a:xfrm>
        </p:spPr>
        <p:txBody>
          <a:bodyPr anchor="ctr"/>
          <a:lstStyle>
            <a:lvl1pPr marL="0" indent="0">
              <a:buNone/>
              <a:defRPr sz="11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01855" y="3996000"/>
            <a:ext cx="90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515000" y="4126599"/>
            <a:ext cx="4947000" cy="818802"/>
          </a:xfrm>
        </p:spPr>
        <p:txBody>
          <a:bodyPr anchor="ctr"/>
          <a:lstStyle>
            <a:lvl1pPr marL="0" indent="0">
              <a:buNone/>
              <a:defRPr sz="11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875" y="1115373"/>
            <a:ext cx="120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396875" y="2576311"/>
            <a:ext cx="120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96875" y="4007159"/>
            <a:ext cx="120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C079-70E3-6548-9875-90B482584037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786758" y="1245972"/>
            <a:ext cx="4675242" cy="818802"/>
          </a:xfrm>
        </p:spPr>
        <p:txBody>
          <a:bodyPr anchor="ctr"/>
          <a:lstStyle>
            <a:lvl1pPr marL="0" indent="0">
              <a:buNone/>
              <a:defRPr sz="11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1786758" y="2706910"/>
            <a:ext cx="4675242" cy="818802"/>
          </a:xfrm>
        </p:spPr>
        <p:txBody>
          <a:bodyPr anchor="ctr"/>
          <a:lstStyle>
            <a:lvl1pPr marL="0" indent="0">
              <a:buNone/>
              <a:defRPr sz="11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1786758" y="4137758"/>
            <a:ext cx="4675242" cy="818802"/>
          </a:xfrm>
        </p:spPr>
        <p:txBody>
          <a:bodyPr anchor="ctr"/>
          <a:lstStyle>
            <a:lvl1pPr marL="0" indent="0">
              <a:buNone/>
              <a:defRPr sz="11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90309" y="2315784"/>
            <a:ext cx="2345033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025F-550F-E74D-94C3-75DFC66CD1F8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974370" y="1587600"/>
            <a:ext cx="120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0"/>
            <a:ext cx="1950242" cy="2520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600000"/>
            <a:ext cx="1950242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247064" y="2315784"/>
            <a:ext cx="2345033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19579" y="1587600"/>
            <a:ext cx="120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45209" y="3214800"/>
            <a:ext cx="1950242" cy="2520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45209" y="3600000"/>
            <a:ext cx="1950242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90309" y="2315784"/>
            <a:ext cx="210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F2C-5C2D-7149-9724-CCCECE88DF17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51855" y="1587600"/>
            <a:ext cx="120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0"/>
            <a:ext cx="1800000" cy="2520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765798" y="2315784"/>
            <a:ext cx="210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215798" y="1587600"/>
            <a:ext cx="120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63943" y="3214800"/>
            <a:ext cx="1800000" cy="2520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63943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5129740" y="2315784"/>
            <a:ext cx="210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5579740" y="1587600"/>
            <a:ext cx="120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327885" y="3214800"/>
            <a:ext cx="1800000" cy="2520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327885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90261" y="2315784"/>
            <a:ext cx="1691594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2732-2155-9D4B-ABC6-8835131333AB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700721" y="1587601"/>
            <a:ext cx="1082269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0"/>
            <a:ext cx="1354162" cy="407775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121212" y="2315784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420078" y="1587601"/>
            <a:ext cx="1082269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316197" y="3214800"/>
            <a:ext cx="1354162" cy="407775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316197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3840568" y="2315784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139435" y="1587601"/>
            <a:ext cx="1082269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037133" y="3214800"/>
            <a:ext cx="1354162" cy="407775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037133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5559924" y="2315784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5858791" y="1587601"/>
            <a:ext cx="1082269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69" y="3214800"/>
            <a:ext cx="1354162" cy="407775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758069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C0F-9123-7A4D-A0CE-2DB48D126690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48AB-280C-B346-B564-12903A9B1785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7620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15807" y="1004400"/>
            <a:ext cx="3600000" cy="432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333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163740" y="4075200"/>
            <a:ext cx="10620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75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0" y="344529"/>
            <a:ext cx="1780059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95000" y="649575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341782" y="3621600"/>
            <a:ext cx="2700573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0" y="344529"/>
            <a:ext cx="1780059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812000" y="4168800"/>
            <a:ext cx="2741712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30000" y="2124000"/>
            <a:ext cx="120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12000" y="2325600"/>
            <a:ext cx="2741712" cy="2160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812000" y="2757600"/>
            <a:ext cx="1843218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000"/>
              <a:t>e-mail</a:t>
            </a:r>
            <a:r>
              <a:rPr lang="de-DE" sz="1000" dirty="0"/>
              <a:t>	</a:t>
            </a:r>
          </a:p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000"/>
              <a:t>phone </a:t>
            </a:r>
            <a:r>
              <a:rPr lang="de-DE" sz="1000" dirty="0"/>
              <a:t>	+49 (0) 711 685-</a:t>
            </a:r>
          </a:p>
          <a:p>
            <a:pPr marL="0" marR="0" lvl="0" indent="0" algn="l" defTabSz="571477" rtl="0" eaLnBrk="1" fontAlgn="auto" latinLnBrk="0" hangingPunct="1">
              <a:lnSpc>
                <a:spcPct val="120000"/>
              </a:lnSpc>
              <a:spcBef>
                <a:spcPts val="167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451097" algn="l"/>
              </a:tabLst>
              <a:defRPr/>
            </a:pPr>
            <a:r>
              <a:rPr lang="de-DE" sz="1000"/>
              <a:t>fax </a:t>
            </a:r>
            <a:r>
              <a:rPr lang="de-DE" sz="1000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194095" y="3001893"/>
            <a:ext cx="541056" cy="23833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194095" y="3249157"/>
            <a:ext cx="541056" cy="23833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812000" y="3693600"/>
            <a:ext cx="2083343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000"/>
              <a:t>University of Stuttgart</a:t>
            </a:r>
            <a:endParaRPr lang="de-DE" sz="1000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812000" y="3912292"/>
            <a:ext cx="2741712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264204" y="2757117"/>
            <a:ext cx="2289508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42000" y="15084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667" b="1"/>
              <a:t>Thank</a:t>
            </a:r>
            <a:r>
              <a:rPr lang="de-DE" sz="1667" b="1" baseline="0"/>
              <a:t> you!</a:t>
            </a:r>
            <a:endParaRPr lang="de-DE" sz="1667" b="1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762001" y="656410"/>
            <a:ext cx="1357059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0" y="344529"/>
            <a:ext cx="1780059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42000" y="2124000"/>
            <a:ext cx="120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12000" y="2325600"/>
            <a:ext cx="2741712" cy="2160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812000" y="2757600"/>
            <a:ext cx="1843218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fr-FR" sz="100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fr-FR" sz="1000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fr-FR" sz="100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194095" y="3001893"/>
            <a:ext cx="541056" cy="23833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194095" y="3249157"/>
            <a:ext cx="541056" cy="23833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812000" y="3693600"/>
            <a:ext cx="2083343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000">
                <a:solidFill>
                  <a:schemeClr val="bg1"/>
                </a:solidFill>
              </a:rPr>
              <a:t>University</a:t>
            </a:r>
            <a:r>
              <a:rPr lang="de-DE" sz="1000" baseline="0">
                <a:solidFill>
                  <a:schemeClr val="bg1"/>
                </a:solidFill>
              </a:rPr>
              <a:t> of</a:t>
            </a:r>
            <a:r>
              <a:rPr lang="de-DE" sz="1000">
                <a:solidFill>
                  <a:schemeClr val="bg1"/>
                </a:solidFill>
              </a:rPr>
              <a:t> Stuttgart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812000" y="3912292"/>
            <a:ext cx="2741712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264204" y="2757117"/>
            <a:ext cx="2289508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42000" y="15120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667" b="1" dirty="0" err="1">
                <a:solidFill>
                  <a:schemeClr val="bg1"/>
                </a:solidFill>
              </a:rPr>
              <a:t>Thank</a:t>
            </a:r>
            <a:r>
              <a:rPr lang="de-DE" sz="1667" b="1" dirty="0">
                <a:solidFill>
                  <a:schemeClr val="bg1"/>
                </a:solidFill>
              </a:rPr>
              <a:t> </a:t>
            </a:r>
            <a:r>
              <a:rPr lang="de-DE" sz="1667" b="1" dirty="0" err="1">
                <a:solidFill>
                  <a:schemeClr val="bg1"/>
                </a:solidFill>
              </a:rPr>
              <a:t>you</a:t>
            </a:r>
            <a:r>
              <a:rPr lang="de-DE" sz="1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812000" y="4168014"/>
            <a:ext cx="2741712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762001" y="656410"/>
            <a:ext cx="1357059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0" y="344529"/>
            <a:ext cx="1780059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812000" y="4168800"/>
            <a:ext cx="2741712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30000" y="2124000"/>
            <a:ext cx="120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12000" y="2325600"/>
            <a:ext cx="2741712" cy="2160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812000" y="2757600"/>
            <a:ext cx="1843218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000"/>
              <a:t>e-mail</a:t>
            </a:r>
            <a:r>
              <a:rPr lang="de-DE" sz="1000" dirty="0"/>
              <a:t>	</a:t>
            </a:r>
          </a:p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000"/>
              <a:t>phone </a:t>
            </a:r>
            <a:r>
              <a:rPr lang="de-DE" sz="1000" dirty="0"/>
              <a:t>	+49 (0) 711 685-</a:t>
            </a:r>
          </a:p>
          <a:p>
            <a:pPr marL="0" marR="0" lvl="0" indent="0" algn="l" defTabSz="571477" rtl="0" eaLnBrk="1" fontAlgn="auto" latinLnBrk="0" hangingPunct="1">
              <a:lnSpc>
                <a:spcPct val="120000"/>
              </a:lnSpc>
              <a:spcBef>
                <a:spcPts val="167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451097" algn="l"/>
              </a:tabLst>
              <a:defRPr/>
            </a:pPr>
            <a:r>
              <a:rPr lang="de-DE" sz="1000"/>
              <a:t>fax </a:t>
            </a:r>
            <a:r>
              <a:rPr lang="de-DE" sz="1000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194095" y="3001893"/>
            <a:ext cx="541056" cy="23833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194095" y="3249157"/>
            <a:ext cx="541056" cy="23833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812000" y="3693600"/>
            <a:ext cx="2083343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000"/>
              <a:t>University of Stuttgart</a:t>
            </a:r>
            <a:endParaRPr lang="de-DE" sz="1000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812000" y="3912292"/>
            <a:ext cx="2741712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264204" y="2757117"/>
            <a:ext cx="2289508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30000" y="15120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667" b="1" dirty="0" err="1"/>
              <a:t>Thank</a:t>
            </a:r>
            <a:r>
              <a:rPr lang="de-DE" sz="1667" b="1" baseline="0" dirty="0"/>
              <a:t> </a:t>
            </a:r>
            <a:r>
              <a:rPr lang="de-DE" sz="1667" b="1" baseline="0" dirty="0" err="1"/>
              <a:t>you</a:t>
            </a:r>
            <a:r>
              <a:rPr lang="de-DE" sz="1667" b="1" baseline="0" dirty="0"/>
              <a:t>!</a:t>
            </a:r>
            <a:endParaRPr lang="de-DE" sz="1667" b="1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95000" y="649575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204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0" y="344529"/>
            <a:ext cx="1780059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42000" y="2124000"/>
            <a:ext cx="120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12000" y="2325600"/>
            <a:ext cx="2741712" cy="2160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812000" y="2757600"/>
            <a:ext cx="1843218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fr-FR" sz="100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fr-FR" sz="1000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fr-FR" sz="100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194095" y="3001893"/>
            <a:ext cx="541056" cy="23833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194095" y="3249157"/>
            <a:ext cx="541056" cy="23833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812000" y="3693600"/>
            <a:ext cx="2083343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000">
                <a:solidFill>
                  <a:schemeClr val="bg1"/>
                </a:solidFill>
              </a:rPr>
              <a:t>University</a:t>
            </a:r>
            <a:r>
              <a:rPr lang="de-DE" sz="1000" baseline="0">
                <a:solidFill>
                  <a:schemeClr val="bg1"/>
                </a:solidFill>
              </a:rPr>
              <a:t> of</a:t>
            </a:r>
            <a:r>
              <a:rPr lang="de-DE" sz="1000">
                <a:solidFill>
                  <a:schemeClr val="bg1"/>
                </a:solidFill>
              </a:rPr>
              <a:t> Stuttgart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812000" y="3912292"/>
            <a:ext cx="2741712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264204" y="2757117"/>
            <a:ext cx="2289508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30000" y="15120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97" algn="l"/>
              </a:tabLst>
            </a:pPr>
            <a:r>
              <a:rPr lang="de-DE" sz="1667" b="1" dirty="0" err="1">
                <a:solidFill>
                  <a:schemeClr val="bg1"/>
                </a:solidFill>
              </a:rPr>
              <a:t>Thank</a:t>
            </a:r>
            <a:r>
              <a:rPr lang="de-DE" sz="1667" b="1" dirty="0">
                <a:solidFill>
                  <a:schemeClr val="bg1"/>
                </a:solidFill>
              </a:rPr>
              <a:t> </a:t>
            </a:r>
            <a:r>
              <a:rPr lang="de-DE" sz="1667" b="1" dirty="0" err="1">
                <a:solidFill>
                  <a:schemeClr val="bg1"/>
                </a:solidFill>
              </a:rPr>
              <a:t>you</a:t>
            </a:r>
            <a:r>
              <a:rPr lang="de-DE" sz="1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812000" y="4168014"/>
            <a:ext cx="2741712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95000" y="649575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74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935302"/>
            <a:ext cx="6477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001698"/>
            <a:ext cx="5715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D75-1461-D54D-B50D-3EA9B1C684EA}" type="datetime1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CFD 100 Series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C81-65A1-A44F-8770-61397C2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0" y="344529"/>
            <a:ext cx="1780059" cy="431998"/>
          </a:xfrm>
          <a:prstGeom prst="rect">
            <a:avLst/>
          </a:prstGeom>
        </p:spPr>
      </p:pic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044407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7620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95000" y="649575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142154" y="1004400"/>
            <a:ext cx="3259628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25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073" y="3248562"/>
            <a:ext cx="2415423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7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6462000" y="5418000"/>
            <a:ext cx="444000" cy="102657"/>
          </a:xfrm>
        </p:spPr>
        <p:txBody>
          <a:bodyPr/>
          <a:lstStyle/>
          <a:p>
            <a:fld id="{82335B4A-9FF8-564C-A536-EA6E43F71DE2}" type="datetime1">
              <a:rPr lang="en-US" smtClean="0"/>
              <a:t>7/21/24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066625" y="0"/>
            <a:ext cx="5453591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0" y="900000"/>
            <a:ext cx="3431758" cy="1360800"/>
          </a:xfrm>
        </p:spPr>
        <p:txBody>
          <a:bodyPr anchor="t" anchorCtr="0"/>
          <a:lstStyle>
            <a:lvl1pPr>
              <a:defRPr sz="2667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0" y="629827"/>
            <a:ext cx="3431758" cy="221599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tx1"/>
                </a:solidFill>
              </a:defRPr>
            </a:lvl1pPr>
            <a:lvl2pPr marL="28573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0" y="2250000"/>
            <a:ext cx="4605484" cy="900000"/>
          </a:xfrm>
        </p:spPr>
        <p:txBody>
          <a:bodyPr anchor="t" anchorCtr="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1" y="1944001"/>
            <a:ext cx="2522274" cy="221599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28573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CBD7-5D71-3F4D-A4C8-74DD4E370142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341790" y="-91410"/>
            <a:ext cx="5998633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sz="1170" dirty="0"/>
          </a:p>
        </p:txBody>
      </p:sp>
      <p:sp>
        <p:nvSpPr>
          <p:cNvPr id="6" name="object 3"/>
          <p:cNvSpPr/>
          <p:nvPr userDrawn="1"/>
        </p:nvSpPr>
        <p:spPr>
          <a:xfrm>
            <a:off x="4632802" y="3040402"/>
            <a:ext cx="1707621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4922678" y="1625721"/>
            <a:ext cx="1079500" cy="2551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3">
              <a:lnSpc>
                <a:spcPts val="19912"/>
              </a:lnSpc>
            </a:pPr>
            <a:r>
              <a:rPr lang="de-DE" sz="16666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16666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13000" y="936000"/>
            <a:ext cx="4028855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667" b="1" baseline="0">
                <a:solidFill>
                  <a:schemeClr val="bg1"/>
                </a:solidFill>
              </a:defRPr>
            </a:lvl1pPr>
            <a:lvl2pPr>
              <a:defRPr sz="2833" b="1">
                <a:solidFill>
                  <a:schemeClr val="bg1"/>
                </a:solidFill>
              </a:defRPr>
            </a:lvl2pPr>
            <a:lvl3pPr>
              <a:defRPr sz="2833" b="1">
                <a:solidFill>
                  <a:schemeClr val="bg1"/>
                </a:solidFill>
              </a:defRPr>
            </a:lvl3pPr>
            <a:lvl4pPr>
              <a:defRPr sz="2833" b="1">
                <a:solidFill>
                  <a:schemeClr val="bg1"/>
                </a:solidFill>
              </a:defRPr>
            </a:lvl4pPr>
            <a:lvl5pPr>
              <a:defRPr sz="28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3001" y="3024000"/>
            <a:ext cx="3171434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597025"/>
            <a:ext cx="330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740" y="1597025"/>
            <a:ext cx="330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88DF-120E-4348-B96C-2C72720624DC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1597026"/>
            <a:ext cx="3300000" cy="239148"/>
          </a:xfrm>
        </p:spPr>
        <p:txBody>
          <a:bodyPr anchor="b"/>
          <a:lstStyle>
            <a:lvl1pPr marL="0" indent="0">
              <a:buNone/>
              <a:defRPr sz="1167" b="0" cap="all" baseline="0">
                <a:solidFill>
                  <a:schemeClr val="accent1"/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00" y="1909917"/>
            <a:ext cx="330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0ED7-3481-4345-9D62-DEFEEDC15577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3929740" y="1597026"/>
            <a:ext cx="3300000" cy="239148"/>
          </a:xfrm>
        </p:spPr>
        <p:txBody>
          <a:bodyPr anchor="b"/>
          <a:lstStyle>
            <a:lvl1pPr marL="0" indent="0">
              <a:buNone/>
              <a:defRPr sz="1167" b="0" cap="all" baseline="0">
                <a:solidFill>
                  <a:schemeClr val="accent1"/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3929740" y="1909917"/>
            <a:ext cx="330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261" y="396000"/>
            <a:ext cx="6839479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597025"/>
            <a:ext cx="6839479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2000" y="5418000"/>
            <a:ext cx="444000" cy="10265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667" smtClean="0"/>
            </a:lvl1pPr>
          </a:lstStyle>
          <a:p>
            <a:fld id="{FE5F2FEB-BB6F-7548-8053-F81FB5C74CAC}" type="datetime1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261" y="5418000"/>
            <a:ext cx="5051594" cy="102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67">
                <a:solidFill>
                  <a:schemeClr val="tx1"/>
                </a:solidFill>
              </a:defRPr>
            </a:lvl1pPr>
          </a:lstStyle>
          <a:p>
            <a:r>
              <a:rPr lang="en-US"/>
              <a:t>CFD 100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6000" y="5418000"/>
            <a:ext cx="186000" cy="10265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667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90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8" r:id="rId22"/>
    <p:sldLayoutId id="2147483689" r:id="rId23"/>
    <p:sldLayoutId id="2147483691" r:id="rId24"/>
  </p:sldLayoutIdLst>
  <p:hf hdr="0"/>
  <p:txStyles>
    <p:titleStyle>
      <a:lvl1pPr algn="l" defTabSz="571477" rtl="0" eaLnBrk="1" latinLnBrk="0" hangingPunct="1">
        <a:lnSpc>
          <a:spcPct val="90000"/>
        </a:lnSpc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69" indent="-142869" algn="l" defTabSz="571477" rtl="0" eaLnBrk="1" latinLnBrk="0" hangingPunct="1">
        <a:lnSpc>
          <a:spcPct val="120000"/>
        </a:lnSpc>
        <a:spcBef>
          <a:spcPts val="625"/>
        </a:spcBef>
        <a:buClr>
          <a:schemeClr val="accent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00290" indent="-153452" algn="l" defTabSz="571477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447128" indent="-146838" algn="l" defTabSz="571477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3pPr>
      <a:lvl4pPr marL="600580" indent="-153452" algn="l" defTabSz="571477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4pPr>
      <a:lvl5pPr marL="747418" indent="-146838" algn="l" defTabSz="571477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5pPr>
      <a:lvl6pPr marL="1571562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46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4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fluidmechanics101" TargetMode="External"/><Relationship Id="rId2" Type="http://schemas.openxmlformats.org/officeDocument/2006/relationships/hyperlink" Target="https://www.youtube.com/playlist?list=PLEaLl6Sf-KICvBLrYFwt5h_LgedJyN59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584710-5217-C4FB-E7F5-6A7D2100003F}"/>
              </a:ext>
            </a:extLst>
          </p:cNvPr>
          <p:cNvSpPr>
            <a:spLocks noGrp="1" noChangeAspect="1"/>
          </p:cNvSpPr>
          <p:nvPr/>
        </p:nvSpPr>
        <p:spPr>
          <a:xfrm>
            <a:off x="4128987" y="1010088"/>
            <a:ext cx="3441772" cy="3441772"/>
          </a:xfrm>
          <a:prstGeom prst="ellipse">
            <a:avLst/>
          </a:prstGeom>
          <a:solidFill>
            <a:srgbClr val="00C1F3"/>
          </a:solidFill>
        </p:spPr>
        <p:txBody>
          <a:bodyPr vert="horz" wrap="square" lIns="0" tIns="0" rIns="0" bIns="900000" rtlCol="0" anchor="b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6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300" dirty="0" err="1">
                <a:solidFill>
                  <a:schemeClr val="bg1"/>
                </a:solidFill>
              </a:rPr>
              <a:t>Pre</a:t>
            </a:r>
            <a:r>
              <a:rPr lang="de-DE" sz="2300" dirty="0">
                <a:solidFill>
                  <a:schemeClr val="bg1"/>
                </a:solidFill>
              </a:rPr>
              <a:t> &amp; Post-</a:t>
            </a:r>
            <a:r>
              <a:rPr lang="de-DE" sz="2300" dirty="0" err="1">
                <a:solidFill>
                  <a:schemeClr val="bg1"/>
                </a:solidFill>
              </a:rPr>
              <a:t>processing</a:t>
            </a:r>
            <a:endParaRPr lang="de-DE" sz="23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9E81A-6DA1-3FB3-CAE4-8213066AA012}"/>
              </a:ext>
            </a:extLst>
          </p:cNvPr>
          <p:cNvSpPr txBox="1"/>
          <p:nvPr/>
        </p:nvSpPr>
        <p:spPr>
          <a:xfrm>
            <a:off x="469127" y="39741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73F4A"/>
                </a:solidFill>
                <a:cs typeface="Arial" panose="020B0604020202020204" pitchFamily="34" charset="0"/>
              </a:rPr>
              <a:t>CFD</a:t>
            </a:r>
            <a:r>
              <a:rPr lang="zh-CN" altLang="en-US" sz="1800" b="1" dirty="0">
                <a:solidFill>
                  <a:srgbClr val="373F4A"/>
                </a:solidFill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rgbClr val="373F4A"/>
                </a:solidFill>
                <a:cs typeface="Arial" panose="020B0604020202020204" pitchFamily="34" charset="0"/>
              </a:rPr>
              <a:t>100</a:t>
            </a:r>
            <a:r>
              <a:rPr lang="zh-CN" altLang="en-US" sz="1800" b="1" dirty="0">
                <a:solidFill>
                  <a:srgbClr val="373F4A"/>
                </a:solidFill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rgbClr val="373F4A"/>
                </a:solidFill>
                <a:cs typeface="Arial" panose="020B0604020202020204" pitchFamily="34" charset="0"/>
              </a:rPr>
              <a:t>Series</a:t>
            </a:r>
            <a:endParaRPr lang="en-US" sz="1800" b="1" dirty="0">
              <a:solidFill>
                <a:srgbClr val="373F4A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A70EB-396B-A8CC-DFB7-79DFD7B8AD42}"/>
              </a:ext>
            </a:extLst>
          </p:cNvPr>
          <p:cNvSpPr txBox="1"/>
          <p:nvPr/>
        </p:nvSpPr>
        <p:spPr>
          <a:xfrm>
            <a:off x="464177" y="2626667"/>
            <a:ext cx="373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373F4A"/>
                </a:solidFill>
                <a:cs typeface="Arial" panose="020B0604020202020204" pitchFamily="34" charset="0"/>
              </a:rPr>
              <a:t>pvpython</a:t>
            </a:r>
            <a:r>
              <a:rPr lang="en-US" sz="2400" b="1" dirty="0">
                <a:solidFill>
                  <a:srgbClr val="373F4A"/>
                </a:solidFill>
                <a:cs typeface="Arial" panose="020B0604020202020204" pitchFamily="34" charset="0"/>
              </a:rPr>
              <a:t> + python</a:t>
            </a:r>
          </a:p>
        </p:txBody>
      </p:sp>
    </p:spTree>
    <p:extLst>
      <p:ext uri="{BB962C8B-B14F-4D97-AF65-F5344CB8AC3E}">
        <p14:creationId xmlns:p14="http://schemas.microsoft.com/office/powerpoint/2010/main" val="25748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66B9D2-267B-FC3E-ED79-337ABA356DE8}"/>
              </a:ext>
            </a:extLst>
          </p:cNvPr>
          <p:cNvSpPr txBox="1"/>
          <p:nvPr/>
        </p:nvSpPr>
        <p:spPr>
          <a:xfrm>
            <a:off x="469127" y="397411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C1F3"/>
                </a:solidFill>
                <a:cs typeface="Arial" panose="020B0604020202020204" pitchFamily="34" charset="0"/>
              </a:rPr>
              <a:t>0.1</a:t>
            </a:r>
          </a:p>
          <a:p>
            <a:r>
              <a:rPr lang="en-US" sz="1600" b="1" dirty="0">
                <a:solidFill>
                  <a:srgbClr val="373F4A"/>
                </a:solidFill>
                <a:cs typeface="Arial" panose="020B0604020202020204" pitchFamily="34" charset="0"/>
              </a:rPr>
              <a:t>Overview</a:t>
            </a:r>
          </a:p>
          <a:p>
            <a:r>
              <a:rPr lang="en-US" sz="1600" b="1" dirty="0">
                <a:solidFill>
                  <a:srgbClr val="373F4A"/>
                </a:solidFill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4762E-C845-CBA1-5E81-32F05BA8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EC3-34CF-BB4B-934A-7F4C5E2B227C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D97B5-4D38-9A31-561C-24D83109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8A7BC-7E6F-A99F-38A2-B9576673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0B4A7-369D-DD9B-09A3-A3FACBAD786A}"/>
              </a:ext>
            </a:extLst>
          </p:cNvPr>
          <p:cNvSpPr txBox="1"/>
          <p:nvPr/>
        </p:nvSpPr>
        <p:spPr>
          <a:xfrm>
            <a:off x="785191" y="131196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382C6-C484-0206-412A-81C43D893414}"/>
              </a:ext>
            </a:extLst>
          </p:cNvPr>
          <p:cNvSpPr txBox="1"/>
          <p:nvPr/>
        </p:nvSpPr>
        <p:spPr>
          <a:xfrm>
            <a:off x="566532" y="1381537"/>
            <a:ext cx="6954078" cy="26835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CFD </a:t>
            </a:r>
            <a:r>
              <a:rPr lang="en-US" altLang="zh-CN" sz="1400" b="1" dirty="0"/>
              <a:t>100 Series</a:t>
            </a:r>
            <a:r>
              <a:rPr lang="en-US" altLang="zh-CN" sz="1400" dirty="0"/>
              <a:t>: An Introduction to Computational Fluid Dynamics</a:t>
            </a:r>
          </a:p>
          <a:p>
            <a:pPr marL="179388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CFD 200 Series: Intermediate Concepts in Computational Fluid Dynamics</a:t>
            </a:r>
          </a:p>
          <a:p>
            <a:pPr marL="179388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CFD 300 Series: Advanced Computational Fluid Dynamics</a:t>
            </a:r>
          </a:p>
          <a:p>
            <a:pPr marL="179388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……</a:t>
            </a:r>
          </a:p>
          <a:p>
            <a:pPr marL="179388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 Motivation:</a:t>
            </a:r>
          </a:p>
          <a:p>
            <a:pPr marL="536004" lvl="1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助己</a:t>
            </a:r>
            <a:r>
              <a:rPr lang="zh-CN" altLang="en-US" sz="1400" dirty="0"/>
              <a:t>，</a:t>
            </a:r>
            <a:r>
              <a:rPr lang="en-US" sz="1400" dirty="0" err="1"/>
              <a:t>梳理脉络</a:t>
            </a:r>
            <a:r>
              <a:rPr lang="zh-CN" altLang="en-US" sz="1400" dirty="0"/>
              <a:t>、整理知识</a:t>
            </a:r>
            <a:endParaRPr lang="en-US" sz="1400" dirty="0"/>
          </a:p>
          <a:p>
            <a:pPr marL="536004" lvl="1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助人</a:t>
            </a:r>
            <a:r>
              <a:rPr lang="zh-CN" altLang="en-US" sz="1400" dirty="0"/>
              <a:t>，降低门槛、高效学习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4890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66B9D2-267B-FC3E-ED79-337ABA356DE8}"/>
              </a:ext>
            </a:extLst>
          </p:cNvPr>
          <p:cNvSpPr txBox="1"/>
          <p:nvPr/>
        </p:nvSpPr>
        <p:spPr>
          <a:xfrm>
            <a:off x="469127" y="397411"/>
            <a:ext cx="109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C1F3"/>
                </a:solidFill>
                <a:cs typeface="Arial" panose="020B0604020202020204" pitchFamily="34" charset="0"/>
              </a:rPr>
              <a:t>0.1</a:t>
            </a:r>
          </a:p>
          <a:p>
            <a:r>
              <a:rPr lang="en-US" sz="1600" b="1" dirty="0">
                <a:solidFill>
                  <a:srgbClr val="373F4A"/>
                </a:solidFill>
                <a:cs typeface="Arial" panose="020B0604020202020204" pitchFamily="34" charset="0"/>
              </a:rPr>
              <a:t>Overview</a:t>
            </a:r>
          </a:p>
          <a:p>
            <a:r>
              <a:rPr lang="en-US" sz="1600" b="1" dirty="0">
                <a:solidFill>
                  <a:srgbClr val="373F4A"/>
                </a:solidFill>
                <a:cs typeface="Arial" panose="020B0604020202020204" pitchFamily="34" charset="0"/>
              </a:rPr>
              <a:t>Scope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4762E-C845-CBA1-5E81-32F05BA8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EC3-34CF-BB4B-934A-7F4C5E2B227C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D97B5-4D38-9A31-561C-24D83109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8A7BC-7E6F-A99F-38A2-B9576673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0B4A7-369D-DD9B-09A3-A3FACBAD786A}"/>
              </a:ext>
            </a:extLst>
          </p:cNvPr>
          <p:cNvSpPr txBox="1"/>
          <p:nvPr/>
        </p:nvSpPr>
        <p:spPr>
          <a:xfrm>
            <a:off x="785191" y="131196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382C6-C484-0206-412A-81C43D893414}"/>
              </a:ext>
            </a:extLst>
          </p:cNvPr>
          <p:cNvSpPr txBox="1"/>
          <p:nvPr/>
        </p:nvSpPr>
        <p:spPr>
          <a:xfrm>
            <a:off x="556592" y="1729407"/>
            <a:ext cx="6954078" cy="26835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Governing</a:t>
            </a:r>
            <a:r>
              <a:rPr lang="zh-CN" altLang="en-US" sz="1400" dirty="0"/>
              <a:t> </a:t>
            </a:r>
            <a:r>
              <a:rPr lang="en-US" altLang="zh-CN" sz="1400" dirty="0"/>
              <a:t>Equations</a:t>
            </a:r>
          </a:p>
          <a:p>
            <a:pPr marL="179388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Finite</a:t>
            </a:r>
            <a:r>
              <a:rPr lang="zh-CN" altLang="en-US" sz="1400" dirty="0"/>
              <a:t> </a:t>
            </a:r>
            <a:r>
              <a:rPr lang="en-US" altLang="zh-CN" sz="1400" dirty="0"/>
              <a:t>Difference</a:t>
            </a:r>
            <a:r>
              <a:rPr lang="zh-CN" altLang="en-US" sz="1400" dirty="0"/>
              <a:t> </a:t>
            </a:r>
            <a:r>
              <a:rPr lang="en-US" altLang="zh-CN" sz="1400" dirty="0"/>
              <a:t>Method &amp; Finite</a:t>
            </a:r>
            <a:r>
              <a:rPr lang="zh-CN" altLang="en-US" sz="1400" dirty="0"/>
              <a:t> </a:t>
            </a:r>
            <a:r>
              <a:rPr lang="en-US" altLang="zh-CN" sz="1400" dirty="0"/>
              <a:t>Volume</a:t>
            </a:r>
            <a:r>
              <a:rPr lang="zh-CN" altLang="en-US" sz="1400" dirty="0"/>
              <a:t> </a:t>
            </a:r>
            <a:r>
              <a:rPr lang="en-US" altLang="zh-CN" sz="1400" dirty="0"/>
              <a:t>Method</a:t>
            </a:r>
          </a:p>
          <a:p>
            <a:pPr marL="536004" lvl="1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diffusion eq., advection eq., advection-diffusion eq., Poisson eq., stability analysis, linear solver…</a:t>
            </a:r>
          </a:p>
          <a:p>
            <a:pPr marL="179388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python programming (</a:t>
            </a:r>
            <a:r>
              <a:rPr lang="en-US" altLang="zh-CN" sz="1400" dirty="0" err="1"/>
              <a:t>jupyter</a:t>
            </a:r>
            <a:r>
              <a:rPr lang="en-US" altLang="zh-CN" sz="1400" dirty="0"/>
              <a:t> notebook)</a:t>
            </a:r>
          </a:p>
          <a:p>
            <a:pPr marL="179388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9388" indent="-179388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更新频率：每周保</a:t>
            </a:r>
            <a:r>
              <a:rPr lang="en-US" altLang="zh-CN" sz="1400" dirty="0"/>
              <a:t>1</a:t>
            </a:r>
            <a:r>
              <a:rPr lang="zh-CN" altLang="en-US" sz="1400" dirty="0"/>
              <a:t>争</a:t>
            </a:r>
            <a:r>
              <a:rPr lang="en-US" altLang="zh-CN" sz="14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B0FE4-BB73-B4D0-F7B0-85F8ADBAF0D0}"/>
              </a:ext>
            </a:extLst>
          </p:cNvPr>
          <p:cNvSpPr txBox="1"/>
          <p:nvPr/>
        </p:nvSpPr>
        <p:spPr>
          <a:xfrm>
            <a:off x="2206487" y="482047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773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66B9D2-267B-FC3E-ED79-337ABA356DE8}"/>
              </a:ext>
            </a:extLst>
          </p:cNvPr>
          <p:cNvSpPr txBox="1"/>
          <p:nvPr/>
        </p:nvSpPr>
        <p:spPr>
          <a:xfrm>
            <a:off x="469127" y="397411"/>
            <a:ext cx="1289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C1F3"/>
                </a:solidFill>
                <a:cs typeface="Arial" panose="020B0604020202020204" pitchFamily="34" charset="0"/>
              </a:rPr>
              <a:t>0.1</a:t>
            </a:r>
          </a:p>
          <a:p>
            <a:r>
              <a:rPr lang="en-US" sz="1600" b="1" dirty="0">
                <a:solidFill>
                  <a:srgbClr val="373F4A"/>
                </a:solidFill>
                <a:cs typeface="Arial" panose="020B0604020202020204" pitchFamily="34" charset="0"/>
              </a:rPr>
              <a:t>Overview</a:t>
            </a:r>
          </a:p>
          <a:p>
            <a:r>
              <a:rPr lang="en-US" sz="1600" b="1" dirty="0">
                <a:solidFill>
                  <a:srgbClr val="373F4A"/>
                </a:solidFill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4762E-C845-CBA1-5E81-32F05BA8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EC3-34CF-BB4B-934A-7F4C5E2B227C}" type="datetime1">
              <a:rPr lang="en-US" smtClean="0"/>
              <a:t>7/21/24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D97B5-4D38-9A31-561C-24D83109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CFD 100 Series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8A7BC-7E6F-A99F-38A2-B9576673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0B4A7-369D-DD9B-09A3-A3FACBAD786A}"/>
              </a:ext>
            </a:extLst>
          </p:cNvPr>
          <p:cNvSpPr txBox="1"/>
          <p:nvPr/>
        </p:nvSpPr>
        <p:spPr>
          <a:xfrm>
            <a:off x="785191" y="131196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382C6-C484-0206-412A-81C43D893414}"/>
              </a:ext>
            </a:extLst>
          </p:cNvPr>
          <p:cNvSpPr txBox="1"/>
          <p:nvPr/>
        </p:nvSpPr>
        <p:spPr>
          <a:xfrm>
            <a:off x="566531" y="1381537"/>
            <a:ext cx="6857999" cy="36874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>
                <a:hlinkClick r:id="rId2"/>
              </a:rPr>
              <a:t>Professor Tony Saad</a:t>
            </a:r>
            <a:endParaRPr lang="en-US" altLang="zh-CN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我所理解的流体力学</a:t>
            </a:r>
            <a:endParaRPr lang="en-US" altLang="zh-CN" sz="1400" dirty="0"/>
          </a:p>
          <a:p>
            <a:pPr>
              <a:buClr>
                <a:schemeClr val="accent1"/>
              </a:buClr>
            </a:pPr>
            <a:endParaRPr lang="en-US" altLang="zh-CN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An Introduction to Computational Fluid Dynamics: The Finite Volume Method Numerical Heat Transfer and Fluid Flow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计算流体力学及其应用</a:t>
            </a:r>
            <a:endParaRPr lang="en-US" altLang="zh-CN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数值传热学</a:t>
            </a:r>
            <a:endParaRPr lang="en-US" altLang="zh-CN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Numerical Methods for Partial Difference Equations Finite Difference and Finite Volume Methods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The Finite Volume Method in Computational Fluid Dynamics: An Advanced Introduction with </a:t>
            </a:r>
            <a:r>
              <a:rPr lang="en-US" altLang="zh-CN" sz="1400" dirty="0" err="1"/>
              <a:t>OpenFOAM</a:t>
            </a:r>
            <a:r>
              <a:rPr lang="en-US" altLang="zh-CN" sz="1400" dirty="0"/>
              <a:t> and </a:t>
            </a:r>
            <a:r>
              <a:rPr lang="en-US" altLang="zh-CN" sz="1400" dirty="0" err="1"/>
              <a:t>Matlab</a:t>
            </a:r>
            <a:endParaRPr lang="en-US" altLang="zh-CN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Computational Methods for Fluid Dynamics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>
                <a:hlinkClick r:id="rId3"/>
              </a:rPr>
              <a:t>Fluid Dynamics 101</a:t>
            </a:r>
            <a:endParaRPr lang="en-US" altLang="zh-C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B0FE4-BB73-B4D0-F7B0-85F8ADBAF0D0}"/>
              </a:ext>
            </a:extLst>
          </p:cNvPr>
          <p:cNvSpPr txBox="1"/>
          <p:nvPr/>
        </p:nvSpPr>
        <p:spPr>
          <a:xfrm>
            <a:off x="2206487" y="482047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C4031-B1DF-1C2F-EC76-8E6AC8FF23A9}"/>
              </a:ext>
            </a:extLst>
          </p:cNvPr>
          <p:cNvSpPr txBox="1"/>
          <p:nvPr/>
        </p:nvSpPr>
        <p:spPr>
          <a:xfrm>
            <a:off x="3538330" y="59634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995600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pore2016German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Interpore2016German</Template>
  <TotalTime>0</TotalTime>
  <Words>191</Words>
  <Application>Microsoft Macintosh PowerPoint</Application>
  <PresentationFormat>Custom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Interpore2016German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2024-06-16T16:40:25Z</cp:lastPrinted>
  <dcterms:created xsi:type="dcterms:W3CDTF">2016-12-01T09:21:50Z</dcterms:created>
  <dcterms:modified xsi:type="dcterms:W3CDTF">2024-07-21T20:35:10Z</dcterms:modified>
</cp:coreProperties>
</file>