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72" r:id="rId4"/>
    <p:sldId id="271" r:id="rId5"/>
    <p:sldId id="273" r:id="rId6"/>
    <p:sldId id="274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38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4737"/>
  </p:normalViewPr>
  <p:slideViewPr>
    <p:cSldViewPr>
      <p:cViewPr>
        <p:scale>
          <a:sx n="92" d="100"/>
          <a:sy n="92" d="100"/>
        </p:scale>
        <p:origin x="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68AD9-843E-44D0-A4CE-D767A8C54071}" type="datetimeFigureOut">
              <a:rPr lang="es-MX" smtClean="0"/>
              <a:pPr/>
              <a:t>16/07/2019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5F39-221A-4543-9DFB-AE39B35278DE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5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B5F39-221A-4543-9DFB-AE39B35278DE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306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B5F39-221A-4543-9DFB-AE39B35278DE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868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186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85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767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838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78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5F39-221A-4543-9DFB-AE39B35278DE}" type="slidenum">
              <a:rPr kumimoji="0" lang="es-MX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267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5124-2BB0-8F4A-BD0A-B76A8E4A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3DC25-5F42-1D43-AEF9-266317084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E101F-0A15-8748-BE4B-7807B690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455C2-84DE-F140-A08E-0C20F95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9BADC-2262-8D44-9BAA-863F2B3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02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C332F-60C6-734C-BAE8-5511721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82EB8D-EFCD-0C44-810F-C6D1553D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E9D35-F2A7-B347-B1AA-CA7B9AA9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B8494-29CC-7341-B52A-1B190F7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7C010-4305-E64F-972B-E216F553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14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293F2-7FF7-1645-9C9F-C69FD9578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0DD76F-03D4-5C44-B13A-F55FC47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441E2-1937-C647-BB35-4CE2B323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C4B77-46CE-CC43-911F-1F620E6C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FCF45-3BA0-7C43-AF6B-6ECDF32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21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29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E92D1-D1DA-504B-9D39-89F0531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7E436-5177-C24F-AE29-588CB19D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F6160-A456-D341-A6F3-29F3F2FD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4500D-E0B3-6649-8EC1-19D6FB2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06243-0205-EC47-A0EF-C37B5A48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9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E6C8C-B0EB-E24F-8CB6-C21BE04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9A9579-E470-464E-9464-D48FA6D5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4BD1E-0F08-C946-B222-DA9AEC2A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83174-C396-B84D-93A8-E3531067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BED39-F21E-1B47-98D9-561B4D21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6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A1F08-1188-6041-A0B0-6573A8F1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58B7A-CEEF-2741-A67F-6E7D0919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0EB03F-046D-D844-98EE-F3AB2F524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F7A3D-5292-A74C-ADA1-8CF24C90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3D30B-D320-D84E-872D-06520689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96B75-C1AA-9749-82A8-C5466D30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6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521E-8CC5-3442-B70E-3CA6C6B6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A3DC0F-9FE1-4344-8F36-9C09EF0E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A87437-5597-8B46-905C-7EA9DF3CE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8CFB2-9A57-5F46-B4B0-82226D1A6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FE2D06-AAF4-6748-AF81-5FB0B026B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921F79-E2FD-E14F-8289-8536D7E2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6CFDAD-A534-5B44-95CD-D8D6D88B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5D0ACD-AABA-4845-A6F8-A17B208A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1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B3761-16B5-1549-88DF-72F8FDEE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6753"/>
            <a:ext cx="7886700" cy="864096"/>
          </a:xfrm>
        </p:spPr>
        <p:txBody>
          <a:bodyPr anchor="t">
            <a:normAutofit/>
          </a:bodyPr>
          <a:lstStyle>
            <a:lvl1pPr algn="ctr">
              <a:defRPr sz="2000" b="1" i="0">
                <a:solidFill>
                  <a:schemeClr val="accent1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A0C7B0-59BF-4F44-B075-2E212558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solidFill>
                  <a:srgbClr val="B38E5D"/>
                </a:solidFill>
                <a:latin typeface="Montserrat SemiBold" pitchFamily="2" charset="77"/>
              </a:defRPr>
            </a:lvl1pPr>
          </a:lstStyle>
          <a:p>
            <a:fld id="{0EF9A10C-48B6-4F75-BBEA-6BC5144EDE3A}" type="datetimeFigureOut">
              <a:rPr lang="es-MX" smtClean="0"/>
              <a:pPr/>
              <a:t>16/07/2019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DA18E6-F001-1C47-AC92-28214A9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rgbClr val="B38E5D"/>
                </a:solidFill>
                <a:latin typeface="Montserrat SemiBold" pitchFamily="2" charset="77"/>
              </a:defRPr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11CD98-E135-5445-B3F3-0393DA98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rgbClr val="B38E5D"/>
                </a:solidFill>
                <a:latin typeface="Montserrat SemiBold" pitchFamily="2" charset="77"/>
              </a:defRPr>
            </a:lvl1pPr>
          </a:lstStyle>
          <a:p>
            <a:fld id="{A496BCC7-B2EE-4DB1-9E8A-2E1849E2EC3F}" type="slidenum">
              <a:rPr lang="es-MX" smtClean="0"/>
              <a:pPr/>
              <a:t>‹#›</a:t>
            </a:fld>
            <a:endParaRPr lang="es-MX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04747C9-49B4-CA48-99D1-121B58560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132856"/>
            <a:ext cx="7886700" cy="410445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595959"/>
                </a:solidFill>
                <a:latin typeface="Montserrat" pitchFamily="2" charset="77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804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7B373-2355-2944-A7ED-E96BE671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6958C1-1E01-474B-B0D6-60156DF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4F484F-2815-E643-8DBA-B9D11AA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8691-16E6-804E-8B22-81EFEA7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414E5-0B75-2C44-8F0B-CB6195D6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80008-0E98-4D4D-87EE-6160E8F5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AA977-D814-FA40-92D7-7855B08D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BAA1F-34E0-BA42-BA6D-A0C0DFAD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76699-698B-464A-82C5-258F022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1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DDC0-9057-6845-8BEE-5C8BE25D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917D71-D404-C24C-B1C0-C6C44A24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29A0C-F702-074D-B66F-27DFA9D8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8B8441-9F3D-9D4A-B183-67CFDF88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DD33D-B905-B84A-9E4B-892473D0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E1CF3-E690-CA4E-877F-7958512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3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4941B3-6520-1149-B45E-163288F0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2CF59-BAD9-0442-BBC3-D117038C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C4045-92FF-884D-9E86-25821DD6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A10C-48B6-4F75-BBEA-6BC5144EDE3A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7028E-8AEB-4049-90E4-C39A1D1F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8DC0A-F0CF-3849-AF86-9EEB9D24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BCC7-B2EE-4DB1-9E8A-2E1849E2EC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4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rardoLopez/TATSS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sk.org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array.pydata.org/en/stable/" TargetMode="External"/><Relationship Id="rId5" Type="http://schemas.openxmlformats.org/officeDocument/2006/relationships/hyperlink" Target="https://www.numpy.org/" TargetMode="External"/><Relationship Id="rId4" Type="http://schemas.openxmlformats.org/officeDocument/2006/relationships/hyperlink" Target="https://gdal.org/" TargetMode="External"/><Relationship Id="rId9" Type="http://schemas.openxmlformats.org/officeDocument/2006/relationships/hyperlink" Target="https://github.com/GerardoLopez/TATSS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urs.earthdata.nas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aconda.org/conda-forge/gd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04238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Tools for Analysing Time Series of Satellite Imagery</a:t>
            </a:r>
          </a:p>
          <a:p>
            <a:pPr algn="ctr"/>
            <a:r>
              <a:rPr lang="en-GB" sz="3200" dirty="0"/>
              <a:t>TATSSI</a:t>
            </a:r>
          </a:p>
          <a:p>
            <a:pPr algn="ctr"/>
            <a:endParaRPr lang="en-GB" sz="3200" dirty="0"/>
          </a:p>
          <a:p>
            <a:pPr algn="ctr"/>
            <a:r>
              <a:rPr lang="es-MX" sz="3200" dirty="0"/>
              <a:t>Introducción</a:t>
            </a:r>
          </a:p>
          <a:p>
            <a:pPr algn="ctr"/>
            <a:endParaRPr lang="es-MX" sz="4000" dirty="0"/>
          </a:p>
          <a:p>
            <a:endParaRPr lang="es-MX" dirty="0"/>
          </a:p>
          <a:p>
            <a:pPr algn="ctr"/>
            <a:r>
              <a:rPr lang="es-MX" sz="2400" dirty="0"/>
              <a:t>Gerardo López Saldaña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TATSSI</a:t>
            </a:r>
          </a:p>
          <a:p>
            <a:pPr marL="971550" lvl="1" indent="-457200" algn="just"/>
            <a:r>
              <a:rPr lang="es-MX" sz="3000" dirty="0"/>
              <a:t>Acceder a TATSSI con el usuario asignado:</a:t>
            </a:r>
          </a:p>
          <a:p>
            <a:pPr marL="1314450" lvl="2" indent="-457200" algn="just"/>
            <a:r>
              <a:rPr lang="es-MX" sz="2700" dirty="0" err="1"/>
              <a:t>userNN</a:t>
            </a:r>
            <a:r>
              <a:rPr lang="es-MX" sz="2700" dirty="0"/>
              <a:t> (la contraseña es la misma que el usuario)</a:t>
            </a:r>
          </a:p>
          <a:p>
            <a:pPr marL="1657350" lvl="3" indent="-457200" algn="just"/>
            <a:r>
              <a:rPr lang="es-MX" sz="2550" dirty="0"/>
              <a:t>NN = 01, 02, 03…</a:t>
            </a:r>
          </a:p>
          <a:p>
            <a:pPr marL="971550" lvl="1" indent="-457200" algn="just"/>
            <a:endParaRPr lang="es-MX" sz="3000" dirty="0"/>
          </a:p>
          <a:p>
            <a:pPr marL="971550" lvl="1" indent="-457200" algn="just"/>
            <a:r>
              <a:rPr lang="es-MX" sz="3000" dirty="0"/>
              <a:t>A ensuciarse las manos aún mas:</a:t>
            </a:r>
          </a:p>
          <a:p>
            <a:pPr marL="971550" lvl="1" indent="-457200" algn="just"/>
            <a:endParaRPr lang="es-MX" sz="3800" dirty="0"/>
          </a:p>
          <a:p>
            <a:pPr lvl="1" indent="0" algn="ctr">
              <a:buNone/>
            </a:pPr>
            <a:r>
              <a:rPr lang="en-GB" sz="3600" dirty="0">
                <a:hlinkClick r:id="rId4"/>
              </a:rPr>
              <a:t>https://github.com/GerardoLopez/TATSSI</a:t>
            </a:r>
            <a:endParaRPr lang="es-MX" sz="38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486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712968" cy="446449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Es un conjunto de herramientas de software para el manejo y análisis de series de tiempo usando datos de observación de la Tierra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Consta de diferentes módulos</a:t>
            </a:r>
          </a:p>
          <a:p>
            <a:pPr marL="971550" lvl="1" indent="-457200" algn="just"/>
            <a:r>
              <a:rPr lang="es-MX" sz="3000" dirty="0"/>
              <a:t>Descarga</a:t>
            </a:r>
          </a:p>
          <a:p>
            <a:pPr marL="971550" lvl="1" indent="-457200" algn="just"/>
            <a:r>
              <a:rPr lang="es-MX" sz="3000" dirty="0"/>
              <a:t>Importación y exportación de datos</a:t>
            </a:r>
          </a:p>
          <a:p>
            <a:pPr marL="971550" lvl="1" indent="-457200" algn="just"/>
            <a:r>
              <a:rPr lang="es-MX" sz="3000" dirty="0"/>
              <a:t>Análisis de calidad</a:t>
            </a:r>
          </a:p>
          <a:p>
            <a:pPr marL="971550" lvl="1" indent="-457200" algn="just"/>
            <a:r>
              <a:rPr lang="es-MX" sz="3000" dirty="0"/>
              <a:t>Generación de series de tiempo</a:t>
            </a:r>
          </a:p>
          <a:p>
            <a:pPr marL="1314450" lvl="2" indent="-457200" algn="just"/>
            <a:r>
              <a:rPr lang="es-MX" sz="2700" dirty="0"/>
              <a:t>Creación de compuestos</a:t>
            </a:r>
          </a:p>
          <a:p>
            <a:pPr marL="1314450" lvl="2" indent="-457200" algn="just"/>
            <a:r>
              <a:rPr lang="es-MX" sz="2700" dirty="0"/>
              <a:t>Estadísticas básicas</a:t>
            </a:r>
          </a:p>
          <a:p>
            <a:pPr marL="971550" lvl="1" indent="-457200" algn="just"/>
            <a:r>
              <a:rPr lang="es-MX" sz="3000" dirty="0"/>
              <a:t>Interpolación</a:t>
            </a: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/>
              <a:t>TATSSI</a:t>
            </a:r>
          </a:p>
          <a:p>
            <a:pPr algn="l"/>
            <a:r>
              <a:rPr lang="en-GB" dirty="0"/>
              <a:t>Tools for Analysing Time Series of Satellite Imagery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712968" cy="460851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Desarrollado en Python 3</a:t>
            </a:r>
          </a:p>
          <a:p>
            <a:pPr marL="971550" lvl="1" indent="-457200" algn="just"/>
            <a:r>
              <a:rPr lang="es-MX" sz="3000" dirty="0"/>
              <a:t>Se ejecuta en Linux (Ubuntu 18.04)</a:t>
            </a:r>
            <a:endParaRPr lang="es-MX" sz="2700" dirty="0"/>
          </a:p>
          <a:p>
            <a:pPr marL="971550" lvl="1" indent="-457200" algn="just"/>
            <a:r>
              <a:rPr lang="es-MX" sz="3000" dirty="0"/>
              <a:t>Interfaz usando </a:t>
            </a:r>
            <a:r>
              <a:rPr lang="es-MX" sz="3000" dirty="0" err="1"/>
              <a:t>Jupyter</a:t>
            </a:r>
            <a:r>
              <a:rPr lang="es-MX" sz="3000" dirty="0"/>
              <a:t> Notebooks y/o línea de comandos</a:t>
            </a:r>
          </a:p>
          <a:p>
            <a:pPr marL="971550" lvl="1" indent="-457200" algn="just"/>
            <a:r>
              <a:rPr lang="es-MX" sz="3000" dirty="0"/>
              <a:t>Uso extensivo de:</a:t>
            </a:r>
          </a:p>
          <a:p>
            <a:pPr marL="1314450" lvl="2" indent="-457200" algn="just"/>
            <a:r>
              <a:rPr lang="es-MX" sz="2700" dirty="0">
                <a:hlinkClick r:id="rId4"/>
              </a:rPr>
              <a:t>GDAL</a:t>
            </a:r>
            <a:r>
              <a:rPr lang="es-MX" sz="2700" dirty="0"/>
              <a:t>, </a:t>
            </a:r>
            <a:r>
              <a:rPr lang="es-MX" sz="2700" dirty="0">
                <a:hlinkClick r:id="rId5"/>
              </a:rPr>
              <a:t>NumPy</a:t>
            </a:r>
            <a:r>
              <a:rPr lang="es-MX" sz="2700" dirty="0"/>
              <a:t>, </a:t>
            </a:r>
            <a:r>
              <a:rPr lang="es-MX" sz="2700" dirty="0">
                <a:hlinkClick r:id="rId6"/>
              </a:rPr>
              <a:t>xarray</a:t>
            </a:r>
            <a:r>
              <a:rPr lang="es-MX" sz="2700" dirty="0"/>
              <a:t>, </a:t>
            </a:r>
            <a:r>
              <a:rPr lang="es-MX" sz="2700" dirty="0">
                <a:hlinkClick r:id="rId7"/>
              </a:rPr>
              <a:t>MatPlotlib</a:t>
            </a:r>
            <a:r>
              <a:rPr lang="es-MX" sz="2700" dirty="0"/>
              <a:t>, </a:t>
            </a:r>
            <a:r>
              <a:rPr lang="es-MX" sz="2700" dirty="0">
                <a:hlinkClick r:id="rId8"/>
              </a:rPr>
              <a:t>DASK</a:t>
            </a:r>
            <a:endParaRPr lang="es-MX" sz="2700" dirty="0"/>
          </a:p>
          <a:p>
            <a:pPr marL="971550" lvl="1" indent="-457200" algn="just"/>
            <a:endParaRPr lang="es-MX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Código disponible en:</a:t>
            </a:r>
          </a:p>
          <a:p>
            <a:pPr marL="971550" lvl="1" indent="-457200" algn="just"/>
            <a:r>
              <a:rPr lang="es-MX" sz="3000" dirty="0"/>
              <a:t> </a:t>
            </a:r>
            <a:r>
              <a:rPr lang="es-MX" sz="3000" dirty="0">
                <a:hlinkClick r:id="rId9"/>
              </a:rPr>
              <a:t>https://github.com/GerardoLopez/TATSSI</a:t>
            </a:r>
            <a:r>
              <a:rPr lang="es-MX" sz="3000" dirty="0"/>
              <a:t> </a:t>
            </a:r>
          </a:p>
          <a:p>
            <a:pPr lvl="1" indent="0" algn="just">
              <a:buNone/>
            </a:pP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41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712968" cy="446449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Descarga</a:t>
            </a:r>
          </a:p>
          <a:p>
            <a:pPr marL="971550" lvl="1" indent="-457200" algn="just"/>
            <a:r>
              <a:rPr lang="es-MX" sz="3200" dirty="0"/>
              <a:t>Permite descargar datos que distribuye el </a:t>
            </a:r>
            <a:r>
              <a:rPr lang="es-MX" sz="3200" dirty="0" err="1"/>
              <a:t>Land</a:t>
            </a:r>
            <a:r>
              <a:rPr lang="es-MX" sz="3200" dirty="0"/>
              <a:t> </a:t>
            </a:r>
            <a:r>
              <a:rPr lang="es-MX" sz="3200" dirty="0" err="1"/>
              <a:t>Processes</a:t>
            </a:r>
            <a:r>
              <a:rPr lang="es-MX" sz="3200" dirty="0"/>
              <a:t> </a:t>
            </a:r>
            <a:r>
              <a:rPr lang="es-MX" sz="3200" dirty="0" err="1"/>
              <a:t>Distributed</a:t>
            </a:r>
            <a:r>
              <a:rPr lang="es-MX" sz="3200" dirty="0"/>
              <a:t> Active Archive Center (LP DAAC)</a:t>
            </a:r>
          </a:p>
          <a:p>
            <a:pPr marL="1314450" lvl="2" indent="-457200" algn="just"/>
            <a:r>
              <a:rPr lang="es-MX" sz="2900" dirty="0"/>
              <a:t>MODIS &amp; VIIRS</a:t>
            </a:r>
          </a:p>
          <a:p>
            <a:pPr marL="457200" indent="-457200" algn="just"/>
            <a:endParaRPr lang="es-MX" sz="3000" dirty="0"/>
          </a:p>
          <a:p>
            <a:pPr marL="971550" lvl="1" indent="-457200" algn="just"/>
            <a:r>
              <a:rPr lang="es-MX" sz="3200" dirty="0"/>
              <a:t>Se requiere una cuenta del </a:t>
            </a:r>
            <a:r>
              <a:rPr lang="es-MX" sz="3200" dirty="0" err="1"/>
              <a:t>EarthData</a:t>
            </a:r>
            <a:r>
              <a:rPr lang="es-MX" sz="3200" dirty="0"/>
              <a:t> </a:t>
            </a:r>
            <a:r>
              <a:rPr lang="es-MX" sz="3200" dirty="0" err="1"/>
              <a:t>Login</a:t>
            </a:r>
            <a:endParaRPr lang="es-MX" sz="3200" dirty="0"/>
          </a:p>
          <a:p>
            <a:pPr marL="1314450" lvl="2" indent="-457200" algn="just"/>
            <a:r>
              <a:rPr lang="en-GB" sz="3200" dirty="0">
                <a:hlinkClick r:id="rId4"/>
              </a:rPr>
              <a:t>https://urs.earthdata.nasa.gov/</a:t>
            </a:r>
            <a:r>
              <a:rPr lang="en-GB" sz="3200" dirty="0"/>
              <a:t> </a:t>
            </a:r>
            <a:endParaRPr lang="es-MX" sz="3200" dirty="0"/>
          </a:p>
          <a:p>
            <a:pPr marL="1314450" lvl="2" indent="-457200" algn="just"/>
            <a:endParaRPr lang="es-MX" sz="2900" dirty="0"/>
          </a:p>
          <a:p>
            <a:pPr lvl="1" indent="0" algn="just">
              <a:buNone/>
            </a:pP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</a:t>
            </a:r>
            <a:r>
              <a:rPr kumimoji="0" lang="en-GB" sz="2000" b="1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 </a:t>
            </a:r>
            <a:r>
              <a:rPr kumimoji="0" lang="en-GB" sz="2000" b="1" i="0" u="none" strike="noStrike" kern="120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93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712968" cy="446449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Importación y exportación de datos</a:t>
            </a:r>
          </a:p>
          <a:p>
            <a:pPr marL="971550" lvl="1" indent="-457200" algn="just"/>
            <a:r>
              <a:rPr lang="es-MX" sz="3200" dirty="0"/>
              <a:t>Permite cambiar de formato diversos tipos de datos de observación de la Tierra</a:t>
            </a:r>
          </a:p>
          <a:p>
            <a:pPr marL="971550" lvl="1" indent="-457200" algn="just"/>
            <a:r>
              <a:rPr lang="es-MX" sz="3200" dirty="0"/>
              <a:t>Todos los formatos implementados en </a:t>
            </a:r>
            <a:r>
              <a:rPr lang="es-MX" sz="3200" dirty="0">
                <a:hlinkClick r:id="rId4"/>
              </a:rPr>
              <a:t>GDAL (instalado con Python Anaconda)</a:t>
            </a:r>
            <a:r>
              <a:rPr lang="es-MX" sz="3200" dirty="0"/>
              <a:t> pueden ser importados/exportados</a:t>
            </a:r>
          </a:p>
          <a:p>
            <a:pPr marL="1314450" lvl="2" indent="-457200" algn="just"/>
            <a:endParaRPr lang="es-MX" sz="2900" dirty="0"/>
          </a:p>
          <a:p>
            <a:pPr lvl="1" indent="0" algn="just">
              <a:buNone/>
            </a:pP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42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712968" cy="446449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Análisis de calidad</a:t>
            </a:r>
          </a:p>
          <a:p>
            <a:pPr marL="971550" lvl="1" indent="-457200" algn="just"/>
            <a:r>
              <a:rPr lang="es-MX" sz="3200" dirty="0"/>
              <a:t>Permite analizar los diferentes parámetros de calidad de los productos MODIS &amp; VIIRS distribuidos por el LP DAAC</a:t>
            </a:r>
          </a:p>
          <a:p>
            <a:pPr marL="971550" lvl="1" indent="-457200" algn="just"/>
            <a:r>
              <a:rPr lang="es-MX" sz="3200" dirty="0"/>
              <a:t>Crea una base de datos de todos los productos y cada una de las capas de calidad</a:t>
            </a:r>
          </a:p>
          <a:p>
            <a:pPr marL="971550" lvl="1" indent="-457200" algn="just"/>
            <a:r>
              <a:rPr lang="es-MX" sz="3200" dirty="0"/>
              <a:t>Permite decodificar los parámetros de calidad y guardar los resultados en archivos individuales con los valores decodificados  </a:t>
            </a:r>
          </a:p>
          <a:p>
            <a:pPr marL="1314450" lvl="2" indent="-457200" algn="just"/>
            <a:endParaRPr lang="es-MX" sz="2900" dirty="0"/>
          </a:p>
          <a:p>
            <a:pPr lvl="1" indent="0" algn="just">
              <a:buNone/>
            </a:pP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661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Generación de series de tiempo</a:t>
            </a:r>
          </a:p>
          <a:p>
            <a:pPr marL="971550" lvl="1" indent="-457200" algn="just"/>
            <a:r>
              <a:rPr lang="es-MX" sz="3200" dirty="0"/>
              <a:t>Para todos los archivos de un producto contenidos en un directorio permite:</a:t>
            </a:r>
          </a:p>
          <a:p>
            <a:pPr marL="1314450" lvl="2" indent="-457200" algn="just"/>
            <a:r>
              <a:rPr lang="es-MX" sz="2900" dirty="0"/>
              <a:t>Extraer cada una de las variables</a:t>
            </a:r>
          </a:p>
          <a:p>
            <a:pPr marL="1314450" lvl="2" indent="-457200" algn="just"/>
            <a:r>
              <a:rPr lang="es-MX" sz="2900" dirty="0"/>
              <a:t>Decodificar todas las capas de calidad y creación de máscara de datos disponibles</a:t>
            </a:r>
          </a:p>
          <a:p>
            <a:pPr marL="1314450" lvl="2" indent="-457200" algn="just"/>
            <a:r>
              <a:rPr lang="es-MX" sz="2900" dirty="0"/>
              <a:t>Generar “</a:t>
            </a:r>
            <a:r>
              <a:rPr lang="es-MX" sz="2900" dirty="0" err="1"/>
              <a:t>layerstacks</a:t>
            </a:r>
            <a:r>
              <a:rPr lang="es-MX" sz="2900" dirty="0"/>
              <a:t>” de cada variable</a:t>
            </a:r>
          </a:p>
          <a:p>
            <a:pPr marL="1314450" lvl="2" indent="-457200" algn="just"/>
            <a:r>
              <a:rPr lang="es-MX" sz="2900" dirty="0"/>
              <a:t>Agregación temporal (compuestos)</a:t>
            </a:r>
          </a:p>
          <a:p>
            <a:pPr marL="1314450" lvl="2" indent="-457200" algn="just"/>
            <a:r>
              <a:rPr lang="es-MX" sz="2900" dirty="0"/>
              <a:t>Estadísticas básicas</a:t>
            </a:r>
          </a:p>
          <a:p>
            <a:pPr marL="1657350" lvl="3" indent="-457200" algn="just"/>
            <a:r>
              <a:rPr lang="es-MX" sz="2750" dirty="0"/>
              <a:t>Max-gap </a:t>
            </a:r>
            <a:r>
              <a:rPr lang="es-MX" sz="2750" dirty="0" err="1"/>
              <a:t>length</a:t>
            </a:r>
            <a:r>
              <a:rPr lang="es-MX" sz="2750" dirty="0"/>
              <a:t> &amp; % data </a:t>
            </a:r>
            <a:r>
              <a:rPr lang="es-MX" sz="2750" dirty="0" err="1"/>
              <a:t>available</a:t>
            </a:r>
            <a:endParaRPr lang="es-MX" sz="2900" dirty="0"/>
          </a:p>
          <a:p>
            <a:pPr lvl="1" indent="0" algn="just">
              <a:buNone/>
            </a:pPr>
            <a:endParaRPr lang="es-MX" sz="32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5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Interpolación</a:t>
            </a:r>
          </a:p>
          <a:p>
            <a:pPr marL="971550" lvl="1" indent="-457200" algn="just"/>
            <a:r>
              <a:rPr lang="es-MX" sz="3000" dirty="0"/>
              <a:t>Usando la máscara de datos disponibles se eliminan los datos que </a:t>
            </a:r>
            <a:r>
              <a:rPr lang="es-MX" sz="3000" u="sng" dirty="0"/>
              <a:t>no</a:t>
            </a:r>
            <a:r>
              <a:rPr lang="es-MX" sz="3000" dirty="0"/>
              <a:t> pasaron los criterios de calidad</a:t>
            </a:r>
          </a:p>
          <a:p>
            <a:pPr marL="971550" lvl="1" indent="-457200" algn="just"/>
            <a:r>
              <a:rPr lang="es-MX" sz="3000" dirty="0"/>
              <a:t>Los huecos se cubren usando diferentes métodos interpolación</a:t>
            </a:r>
          </a:p>
          <a:p>
            <a:pPr marL="971550" lvl="1" indent="-457200" algn="just"/>
            <a:r>
              <a:rPr lang="es-MX" sz="3000" dirty="0"/>
              <a:t>La serie de tiempo interpolada se puede guardar en un archivo, se genera un archivo por cada tipo de interpolación</a:t>
            </a:r>
            <a:endParaRPr lang="es-MX" sz="38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537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0BE5DE8-2705-5A49-9694-AB0E51F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60EEB4E-4B6D-FF44-A4B4-E4D945610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Jupyter</a:t>
            </a:r>
            <a:r>
              <a:rPr lang="es-MX" sz="2800" dirty="0"/>
              <a:t> Notebook</a:t>
            </a:r>
          </a:p>
          <a:p>
            <a:pPr marL="971550" lvl="1" indent="-457200" algn="just"/>
            <a:r>
              <a:rPr lang="es-MX" sz="3000" dirty="0"/>
              <a:t>Es una aplicación web de código abierto que permite crear y compartir documentos que contienen código, ecuaciones, visualizaciones y crear una narrativa de uso.</a:t>
            </a:r>
          </a:p>
          <a:p>
            <a:pPr marL="971550" lvl="1" indent="-457200" algn="just"/>
            <a:endParaRPr lang="es-MX" sz="3000" dirty="0"/>
          </a:p>
          <a:p>
            <a:pPr marL="971550" lvl="1" indent="-457200" algn="just"/>
            <a:r>
              <a:rPr lang="es-MX" sz="3000" dirty="0"/>
              <a:t>Llegó el momento de ensuciarse las manos:</a:t>
            </a:r>
          </a:p>
          <a:p>
            <a:pPr marL="971550" lvl="1" indent="-457200" algn="just"/>
            <a:endParaRPr lang="es-MX" sz="3800" dirty="0"/>
          </a:p>
          <a:p>
            <a:pPr lvl="1" indent="0" algn="ctr">
              <a:buNone/>
            </a:pPr>
            <a:r>
              <a:rPr lang="en-GB" sz="4000" dirty="0">
                <a:hlinkClick r:id="rId4"/>
              </a:rPr>
              <a:t>https://jupyter.org/try</a:t>
            </a:r>
            <a:endParaRPr lang="es-MX" sz="3800" dirty="0"/>
          </a:p>
          <a:p>
            <a:pPr marL="971550" lvl="1" indent="-457200" algn="just"/>
            <a:endParaRPr lang="es-MX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980728"/>
            <a:ext cx="78867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accent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TATSSI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Tools for Analysing Time Series of Satellite Imagery –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SemiBold" pitchFamily="2" charset="77"/>
                <a:ea typeface="+mj-ea"/>
                <a:cs typeface="+mj-cs"/>
              </a:rPr>
              <a:t>Módulos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SemiBold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1395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abio">
      <a:dk1>
        <a:srgbClr val="4E232E"/>
      </a:dk1>
      <a:lt1>
        <a:srgbClr val="FFFFFF"/>
      </a:lt1>
      <a:dk2>
        <a:srgbClr val="56242A"/>
      </a:dk2>
      <a:lt2>
        <a:srgbClr val="D3C19C"/>
      </a:lt2>
      <a:accent1>
        <a:srgbClr val="800400"/>
      </a:accent1>
      <a:accent2>
        <a:srgbClr val="C0504D"/>
      </a:accent2>
      <a:accent3>
        <a:srgbClr val="B28E5D"/>
      </a:accent3>
      <a:accent4>
        <a:srgbClr val="8064A2"/>
      </a:accent4>
      <a:accent5>
        <a:srgbClr val="4BACC6"/>
      </a:accent5>
      <a:accent6>
        <a:srgbClr val="B98B53"/>
      </a:accent6>
      <a:hlink>
        <a:srgbClr val="7F0400"/>
      </a:hlink>
      <a:folHlink>
        <a:srgbClr val="7F04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516</Words>
  <Application>Microsoft Office PowerPoint</Application>
  <PresentationFormat>On-screen Show (4:3)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SemiBold</vt:lpstr>
      <vt:lpstr>Tema de Office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CONABIO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LRP</dc:creator>
  <cp:lastModifiedBy>Gerardo Lopez-Saldana</cp:lastModifiedBy>
  <cp:revision>81</cp:revision>
  <dcterms:created xsi:type="dcterms:W3CDTF">2013-04-01T23:48:07Z</dcterms:created>
  <dcterms:modified xsi:type="dcterms:W3CDTF">2019-07-17T00:44:45Z</dcterms:modified>
</cp:coreProperties>
</file>