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Classic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charset="0"/>
      <p:regular r:id="rId22"/>
    </p:embeddedFont>
    <p:embeddedFont>
      <p:font typeface="Open Sans Extra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icrosoft.com/pt-br/evalcenter/download-windows-server-2019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ibm.com/account/reg/signup?formid=urx-19776&amp;target=https%3A%2F%2Flogin.ibm.com%2Foidc%2Fendpoint%2Fdefault%2Fauthorize%3FqsId%3De2bca49f-7f52-41e7-9fe8-60684e301b1b%26client_id%3DMyIBMLondonProdCI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uexplico.pt/2021/08/maquina-virtual-windows-server-2019.html" TargetMode="External"/><Relationship Id="rId5" Type="http://schemas.openxmlformats.org/officeDocument/2006/relationships/hyperlink" Target="https://www.virtualbox.org/wiki/Downloads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learn.microsoft.com/pt-br/training/paths/windows-server-deployment-configuration-administra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ibm.com/docs/pt-br/informix-servers/12.10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bm.com/docs/pt-br/informix-servers/14.10?topic=installation-setting-environment-variab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097250" y="0"/>
            <a:ext cx="4381500" cy="8191500"/>
          </a:xfrm>
          <a:prstGeom prst="rect">
            <a:avLst/>
          </a:prstGeom>
          <a:solidFill>
            <a:srgbClr val="095CAF"/>
          </a:solidFill>
        </p:spPr>
      </p:sp>
      <p:sp>
        <p:nvSpPr>
          <p:cNvPr id="3" name="AutoShape 3"/>
          <p:cNvSpPr/>
          <p:nvPr/>
        </p:nvSpPr>
        <p:spPr>
          <a:xfrm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4" name="AutoShape 4"/>
          <p:cNvSpPr/>
          <p:nvPr/>
        </p:nvSpPr>
        <p:spPr>
          <a:xfrm>
            <a:off x="-57150" y="4133850"/>
            <a:ext cx="1028700" cy="7010400"/>
          </a:xfrm>
          <a:prstGeom prst="rect">
            <a:avLst/>
          </a:prstGeom>
          <a:solidFill>
            <a:srgbClr val="095CAF"/>
          </a:solidFill>
        </p:spPr>
      </p:sp>
      <p:sp>
        <p:nvSpPr>
          <p:cNvPr id="5" name="Freeform 5"/>
          <p:cNvSpPr/>
          <p:nvPr/>
        </p:nvSpPr>
        <p:spPr>
          <a:xfrm>
            <a:off x="14318660" y="5750485"/>
            <a:ext cx="3273906" cy="3273906"/>
          </a:xfrm>
          <a:custGeom>
            <a:avLst/>
            <a:gdLst/>
            <a:ahLst/>
            <a:cxnLst/>
            <a:rect l="l" t="t" r="r" b="b"/>
            <a:pathLst>
              <a:path w="3273906" h="3273906">
                <a:moveTo>
                  <a:pt x="0" y="0"/>
                </a:moveTo>
                <a:lnTo>
                  <a:pt x="3273905" y="0"/>
                </a:lnTo>
                <a:lnTo>
                  <a:pt x="3273905" y="3273906"/>
                </a:lnTo>
                <a:lnTo>
                  <a:pt x="0" y="3273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5400000">
            <a:off x="16612927" y="580728"/>
            <a:ext cx="1292746" cy="1376638"/>
            <a:chOff x="0" y="0"/>
            <a:chExt cx="1723661" cy="183551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65293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31139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2396674" y="3125134"/>
            <a:ext cx="7315200" cy="1504916"/>
          </a:xfrm>
          <a:custGeom>
            <a:avLst/>
            <a:gdLst/>
            <a:ahLst/>
            <a:cxnLst/>
            <a:rect l="l" t="t" r="r" b="b"/>
            <a:pathLst>
              <a:path w="7315200" h="1504916">
                <a:moveTo>
                  <a:pt x="0" y="0"/>
                </a:moveTo>
                <a:lnTo>
                  <a:pt x="7315200" y="0"/>
                </a:lnTo>
                <a:lnTo>
                  <a:pt x="7315200" y="1504916"/>
                </a:lnTo>
                <a:lnTo>
                  <a:pt x="0" y="1504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396674" y="6904827"/>
            <a:ext cx="6747326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2300" spc="27" dirty="0">
                <a:solidFill>
                  <a:srgbClr val="2020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CRISTIAN FRANKLIN FEITOZA DE OLIVEIRA</a:t>
            </a:r>
          </a:p>
          <a:p>
            <a:pPr algn="l">
              <a:lnSpc>
                <a:spcPts val="2300"/>
              </a:lnSpc>
              <a:spcBef>
                <a:spcPct val="0"/>
              </a:spcBef>
            </a:pPr>
            <a:r>
              <a:rPr lang="en-US" sz="2300" spc="27" dirty="0">
                <a:solidFill>
                  <a:srgbClr val="2020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GEORGE ANDERSON BATISTA VALENTE</a:t>
            </a:r>
          </a:p>
          <a:p>
            <a:pPr algn="l">
              <a:lnSpc>
                <a:spcPts val="2300"/>
              </a:lnSpc>
              <a:spcBef>
                <a:spcPct val="0"/>
              </a:spcBef>
            </a:pPr>
            <a:r>
              <a:rPr lang="en-US" sz="2300" spc="27" dirty="0">
                <a:solidFill>
                  <a:srgbClr val="2020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HARLEY LEITE SILVA</a:t>
            </a:r>
          </a:p>
          <a:p>
            <a:pPr algn="l">
              <a:lnSpc>
                <a:spcPts val="2300"/>
              </a:lnSpc>
              <a:spcBef>
                <a:spcPct val="0"/>
              </a:spcBef>
            </a:pPr>
            <a:r>
              <a:rPr lang="en-US" sz="2300" spc="27" dirty="0">
                <a:solidFill>
                  <a:srgbClr val="20202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JOSÉ DIOGO DUTRA PACHECO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96674" y="5086350"/>
            <a:ext cx="3013526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INSTALAÇÃO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65293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131139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</p:grpSp>
      <p:sp>
        <p:nvSpPr>
          <p:cNvPr id="7" name="AutoShape 7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</p:spPr>
      </p:sp>
      <p:grpSp>
        <p:nvGrpSpPr>
          <p:cNvPr id="8" name="Group 8"/>
          <p:cNvGrpSpPr/>
          <p:nvPr/>
        </p:nvGrpSpPr>
        <p:grpSpPr>
          <a:xfrm>
            <a:off x="2373576" y="2564887"/>
            <a:ext cx="13540848" cy="6693413"/>
            <a:chOff x="0" y="0"/>
            <a:chExt cx="2097832" cy="10369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97832" cy="1036985"/>
            </a:xfrm>
            <a:custGeom>
              <a:avLst/>
              <a:gdLst/>
              <a:ahLst/>
              <a:cxnLst/>
              <a:rect l="l" t="t" r="r" b="b"/>
              <a:pathLst>
                <a:path w="2097832" h="1036985">
                  <a:moveTo>
                    <a:pt x="13150" y="0"/>
                  </a:moveTo>
                  <a:lnTo>
                    <a:pt x="2084681" y="0"/>
                  </a:lnTo>
                  <a:cubicBezTo>
                    <a:pt x="2091944" y="0"/>
                    <a:pt x="2097832" y="5888"/>
                    <a:pt x="2097832" y="13150"/>
                  </a:cubicBezTo>
                  <a:lnTo>
                    <a:pt x="2097832" y="1023835"/>
                  </a:lnTo>
                  <a:cubicBezTo>
                    <a:pt x="2097832" y="1031097"/>
                    <a:pt x="2091944" y="1036985"/>
                    <a:pt x="2084681" y="1036985"/>
                  </a:cubicBezTo>
                  <a:lnTo>
                    <a:pt x="13150" y="1036985"/>
                  </a:lnTo>
                  <a:cubicBezTo>
                    <a:pt x="5888" y="1036985"/>
                    <a:pt x="0" y="1031097"/>
                    <a:pt x="0" y="1023835"/>
                  </a:cubicBezTo>
                  <a:lnTo>
                    <a:pt x="0" y="13150"/>
                  </a:lnTo>
                  <a:cubicBezTo>
                    <a:pt x="0" y="5888"/>
                    <a:pt x="5888" y="0"/>
                    <a:pt x="13150" y="0"/>
                  </a:cubicBezTo>
                  <a:close/>
                </a:path>
              </a:pathLst>
            </a:custGeom>
            <a:blipFill>
              <a:blip r:embed="rId4"/>
              <a:stretch>
                <a:fillRect l="-25" r="-25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679165"/>
            <a:ext cx="13223360" cy="1500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9 - Criando Scripts SQL por meio de DBaccess</a:t>
            </a:r>
          </a:p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endParaRPr lang="en-US" sz="440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65293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131139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</p:grpSp>
      <p:sp>
        <p:nvSpPr>
          <p:cNvPr id="7" name="AutoShape 7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</p:spPr>
      </p:sp>
      <p:sp>
        <p:nvSpPr>
          <p:cNvPr id="8" name="TextBox 8"/>
          <p:cNvSpPr txBox="1"/>
          <p:nvPr/>
        </p:nvSpPr>
        <p:spPr>
          <a:xfrm>
            <a:off x="6284277" y="4274503"/>
            <a:ext cx="5907723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</a:t>
            </a:r>
            <a:r>
              <a:rPr lang="en-US" sz="92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65293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131139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</p:grpSp>
      <p:sp>
        <p:nvSpPr>
          <p:cNvPr id="7" name="AutoShape 7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</p:spPr>
      </p:sp>
      <p:grpSp>
        <p:nvGrpSpPr>
          <p:cNvPr id="8" name="Group 8"/>
          <p:cNvGrpSpPr/>
          <p:nvPr/>
        </p:nvGrpSpPr>
        <p:grpSpPr>
          <a:xfrm>
            <a:off x="3883983" y="3957650"/>
            <a:ext cx="10520033" cy="5246370"/>
            <a:chOff x="0" y="0"/>
            <a:chExt cx="1629828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29828" cy="812800"/>
            </a:xfrm>
            <a:custGeom>
              <a:avLst/>
              <a:gdLst/>
              <a:ahLst/>
              <a:cxnLst/>
              <a:rect l="l" t="t" r="r" b="b"/>
              <a:pathLst>
                <a:path w="1629828" h="812800">
                  <a:moveTo>
                    <a:pt x="16926" y="0"/>
                  </a:moveTo>
                  <a:lnTo>
                    <a:pt x="1612902" y="0"/>
                  </a:lnTo>
                  <a:cubicBezTo>
                    <a:pt x="1617391" y="0"/>
                    <a:pt x="1621697" y="1783"/>
                    <a:pt x="1624871" y="4958"/>
                  </a:cubicBezTo>
                  <a:cubicBezTo>
                    <a:pt x="1628045" y="8132"/>
                    <a:pt x="1629828" y="12437"/>
                    <a:pt x="1629828" y="16926"/>
                  </a:cubicBezTo>
                  <a:lnTo>
                    <a:pt x="1629828" y="795874"/>
                  </a:lnTo>
                  <a:cubicBezTo>
                    <a:pt x="1629828" y="805222"/>
                    <a:pt x="1622250" y="812800"/>
                    <a:pt x="1612902" y="812800"/>
                  </a:cubicBezTo>
                  <a:lnTo>
                    <a:pt x="16926" y="812800"/>
                  </a:lnTo>
                  <a:cubicBezTo>
                    <a:pt x="12437" y="812800"/>
                    <a:pt x="8132" y="811017"/>
                    <a:pt x="4958" y="807842"/>
                  </a:cubicBezTo>
                  <a:cubicBezTo>
                    <a:pt x="1783" y="804668"/>
                    <a:pt x="0" y="800363"/>
                    <a:pt x="0" y="795874"/>
                  </a:cubicBezTo>
                  <a:lnTo>
                    <a:pt x="0" y="16926"/>
                  </a:lnTo>
                  <a:cubicBezTo>
                    <a:pt x="0" y="12437"/>
                    <a:pt x="1783" y="8132"/>
                    <a:pt x="4958" y="4958"/>
                  </a:cubicBezTo>
                  <a:cubicBezTo>
                    <a:pt x="8132" y="1783"/>
                    <a:pt x="12437" y="0"/>
                    <a:pt x="16926" y="0"/>
                  </a:cubicBezTo>
                  <a:close/>
                </a:path>
              </a:pathLst>
            </a:custGeom>
            <a:blipFill>
              <a:blip r:embed="rId4"/>
              <a:stretch>
                <a:fillRect t="-5963" b="-5963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-545183" y="679165"/>
            <a:ext cx="17947619" cy="75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1 - Fazer o Download do SO para a Máquina Virtual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988201"/>
            <a:ext cx="11906196" cy="57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80" lvl="1" indent="-356240" algn="ctr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Windows Server 2019 - Período de Avaliação de 180 dias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94693" y="2866087"/>
            <a:ext cx="14197921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dirty="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Link para </a:t>
            </a:r>
            <a:r>
              <a:rPr lang="en-US" sz="2400" dirty="0" err="1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instalação</a:t>
            </a:r>
            <a:r>
              <a:rPr lang="en-US" sz="2400" dirty="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5" tooltip="https://www.microsoft.com/pt-br/evalcenter/download-windows-server-20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  <a:hlinkClick r:id="rId5" tooltip="https://www.microsoft.com/pt-br/evalcenter/download-windows-server-20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https://www.microsoft.com/pt-br/evalcenter/download-windows-server-2019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65293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131139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</p:grpSp>
      <p:sp>
        <p:nvSpPr>
          <p:cNvPr id="7" name="AutoShape 7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</p:spPr>
      </p:sp>
      <p:grpSp>
        <p:nvGrpSpPr>
          <p:cNvPr id="8" name="Group 8"/>
          <p:cNvGrpSpPr/>
          <p:nvPr/>
        </p:nvGrpSpPr>
        <p:grpSpPr>
          <a:xfrm>
            <a:off x="5444007" y="3579719"/>
            <a:ext cx="7399986" cy="5959676"/>
            <a:chOff x="0" y="0"/>
            <a:chExt cx="1063957" cy="8568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3957" cy="856872"/>
            </a:xfrm>
            <a:custGeom>
              <a:avLst/>
              <a:gdLst/>
              <a:ahLst/>
              <a:cxnLst/>
              <a:rect l="l" t="t" r="r" b="b"/>
              <a:pathLst>
                <a:path w="1063957" h="856872">
                  <a:moveTo>
                    <a:pt x="24063" y="0"/>
                  </a:moveTo>
                  <a:lnTo>
                    <a:pt x="1039895" y="0"/>
                  </a:lnTo>
                  <a:cubicBezTo>
                    <a:pt x="1053184" y="0"/>
                    <a:pt x="1063957" y="10773"/>
                    <a:pt x="1063957" y="24063"/>
                  </a:cubicBezTo>
                  <a:lnTo>
                    <a:pt x="1063957" y="832809"/>
                  </a:lnTo>
                  <a:cubicBezTo>
                    <a:pt x="1063957" y="839191"/>
                    <a:pt x="1061422" y="845312"/>
                    <a:pt x="1056910" y="849824"/>
                  </a:cubicBezTo>
                  <a:cubicBezTo>
                    <a:pt x="1052397" y="854337"/>
                    <a:pt x="1046276" y="856872"/>
                    <a:pt x="1039895" y="856872"/>
                  </a:cubicBezTo>
                  <a:lnTo>
                    <a:pt x="24063" y="856872"/>
                  </a:lnTo>
                  <a:cubicBezTo>
                    <a:pt x="17681" y="856872"/>
                    <a:pt x="11560" y="854337"/>
                    <a:pt x="7048" y="849824"/>
                  </a:cubicBezTo>
                  <a:cubicBezTo>
                    <a:pt x="2535" y="845312"/>
                    <a:pt x="0" y="839191"/>
                    <a:pt x="0" y="832809"/>
                  </a:cubicBezTo>
                  <a:lnTo>
                    <a:pt x="0" y="24063"/>
                  </a:lnTo>
                  <a:cubicBezTo>
                    <a:pt x="0" y="17681"/>
                    <a:pt x="2535" y="11560"/>
                    <a:pt x="7048" y="7048"/>
                  </a:cubicBezTo>
                  <a:cubicBezTo>
                    <a:pt x="11560" y="2535"/>
                    <a:pt x="17681" y="0"/>
                    <a:pt x="24063" y="0"/>
                  </a:cubicBezTo>
                  <a:close/>
                </a:path>
              </a:pathLst>
            </a:custGeom>
            <a:blipFill>
              <a:blip r:embed="rId4"/>
              <a:stretch>
                <a:fillRect t="-855" b="-855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1028700" y="679165"/>
            <a:ext cx="8018809" cy="75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2 - Criar uma Conta IBMid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1820" y="1869031"/>
            <a:ext cx="16109373" cy="127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  <a:hlinkClick r:id="rId5" tooltip="https://www.ibm.com/account/reg/signup?formid=urx-19776&amp;target=https%3A%2F%2Flogin.ibm.com%2Foidc%2Fendpoint%2Fdefault%2Fauthorize%3FqsId%3De2bca49f-7f52-41e7-9fe8-60684e301b1b%26client_id%3DMyIBMLondonProdC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IBM Account</a:t>
            </a:r>
            <a:r>
              <a:rPr lang="en-US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5" tooltip="https://www.ibm.com/account/reg/signup?formid=urx-19776&amp;target=https%3A%2F%2Flogin.ibm.com%2Foidc%2Fendpoint%2Fdefault%2Fauthorize%3FqsId%3De2bca49f-7f52-41e7-9fe8-60684e301b1b%26client_id%3DMyIBMLondonProdC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2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  <a:hlinkClick r:id="rId5" tooltip="https://www.ibm.com/account/reg/signup?formid=urx-19776&amp;target=https%3A%2F%2Flogin.ibm.com%2Foidc%2Fendpoint%2Fdefault%2Fauthorize%3FqsId%3De2bca49f-7f52-41e7-9fe8-60684e301b1b%26client_id%3DMyIBMLondonProdC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https://www.ibm.com/account/reg/us-en/signup?formid=urx-19776&amp;target=https%3A%2F%2Flogin.ibm.com%2Foidc%2Fendpoint%2Fdefault%2Fauthorize%3FqsId%3De2bca49f-7f52-41e7-9fe8-60684e301b1b%26client_id%3DMyIBMLondonProdCI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65293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131139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</p:grpSp>
      <p:sp>
        <p:nvSpPr>
          <p:cNvPr id="7" name="AutoShape 7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</p:spPr>
      </p:sp>
      <p:sp>
        <p:nvSpPr>
          <p:cNvPr id="8" name="Freeform 8"/>
          <p:cNvSpPr/>
          <p:nvPr/>
        </p:nvSpPr>
        <p:spPr>
          <a:xfrm>
            <a:off x="5486400" y="5753100"/>
            <a:ext cx="7315200" cy="1504916"/>
          </a:xfrm>
          <a:custGeom>
            <a:avLst/>
            <a:gdLst/>
            <a:ahLst/>
            <a:cxnLst/>
            <a:rect l="l" t="t" r="r" b="b"/>
            <a:pathLst>
              <a:path w="7315200" h="1504916">
                <a:moveTo>
                  <a:pt x="0" y="0"/>
                </a:moveTo>
                <a:lnTo>
                  <a:pt x="7315200" y="0"/>
                </a:lnTo>
                <a:lnTo>
                  <a:pt x="7315200" y="1504916"/>
                </a:lnTo>
                <a:lnTo>
                  <a:pt x="0" y="1504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688690"/>
            <a:ext cx="17064153" cy="695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3 - Fazer o Download do Servidor e Pacotes do Cliente pela IBMid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245376"/>
            <a:ext cx="14046983" cy="174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80" lvl="1" indent="-356240" algn="ctr">
              <a:lnSpc>
                <a:spcPts val="462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</a:t>
            </a:r>
            <a:r>
              <a:rPr lang="en-US" sz="32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Informix Developer Edition 12.10.FC13 - Windows 64 bit;</a:t>
            </a:r>
          </a:p>
          <a:p>
            <a:pPr algn="ctr">
              <a:lnSpc>
                <a:spcPts val="4620"/>
              </a:lnSpc>
            </a:pPr>
            <a:endParaRPr lang="en-US" sz="3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12480" lvl="1" indent="-356240" algn="ctr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Pacotes</a:t>
            </a:r>
            <a:r>
              <a:rPr lang="en-US" sz="32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 </a:t>
            </a:r>
            <a:r>
              <a:rPr lang="en-US" sz="3200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Cliente</a:t>
            </a:r>
            <a:r>
              <a:rPr lang="en-US" sz="32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Informix Client SDK 4.10.FC15 - Windows 64 bit;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65293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131139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</p:grpSp>
      <p:sp>
        <p:nvSpPr>
          <p:cNvPr id="7" name="AutoShape 7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</p:spPr>
      </p:sp>
      <p:grpSp>
        <p:nvGrpSpPr>
          <p:cNvPr id="8" name="Group 8"/>
          <p:cNvGrpSpPr/>
          <p:nvPr/>
        </p:nvGrpSpPr>
        <p:grpSpPr>
          <a:xfrm>
            <a:off x="4876864" y="4325316"/>
            <a:ext cx="8534271" cy="5246370"/>
            <a:chOff x="0" y="0"/>
            <a:chExt cx="1322182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22182" cy="812800"/>
            </a:xfrm>
            <a:custGeom>
              <a:avLst/>
              <a:gdLst/>
              <a:ahLst/>
              <a:cxnLst/>
              <a:rect l="l" t="t" r="r" b="b"/>
              <a:pathLst>
                <a:path w="1322182" h="812800">
                  <a:moveTo>
                    <a:pt x="20865" y="0"/>
                  </a:moveTo>
                  <a:lnTo>
                    <a:pt x="1301317" y="0"/>
                  </a:lnTo>
                  <a:cubicBezTo>
                    <a:pt x="1312841" y="0"/>
                    <a:pt x="1322182" y="9341"/>
                    <a:pt x="1322182" y="20865"/>
                  </a:cubicBezTo>
                  <a:lnTo>
                    <a:pt x="1322182" y="791935"/>
                  </a:lnTo>
                  <a:cubicBezTo>
                    <a:pt x="1322182" y="797469"/>
                    <a:pt x="1319984" y="802776"/>
                    <a:pt x="1316071" y="806689"/>
                  </a:cubicBezTo>
                  <a:cubicBezTo>
                    <a:pt x="1312158" y="810602"/>
                    <a:pt x="1306851" y="812800"/>
                    <a:pt x="1301317" y="812800"/>
                  </a:cubicBezTo>
                  <a:lnTo>
                    <a:pt x="20865" y="812800"/>
                  </a:lnTo>
                  <a:cubicBezTo>
                    <a:pt x="15331" y="812800"/>
                    <a:pt x="10024" y="810602"/>
                    <a:pt x="6111" y="806689"/>
                  </a:cubicBezTo>
                  <a:cubicBezTo>
                    <a:pt x="2198" y="802776"/>
                    <a:pt x="0" y="797469"/>
                    <a:pt x="0" y="791935"/>
                  </a:cubicBezTo>
                  <a:lnTo>
                    <a:pt x="0" y="20865"/>
                  </a:lnTo>
                  <a:cubicBezTo>
                    <a:pt x="0" y="15331"/>
                    <a:pt x="2198" y="10024"/>
                    <a:pt x="6111" y="6111"/>
                  </a:cubicBezTo>
                  <a:cubicBezTo>
                    <a:pt x="10024" y="2198"/>
                    <a:pt x="15331" y="0"/>
                    <a:pt x="20865" y="0"/>
                  </a:cubicBezTo>
                  <a:close/>
                </a:path>
              </a:pathLst>
            </a:custGeom>
            <a:blipFill>
              <a:blip r:embed="rId4"/>
              <a:stretch>
                <a:fillRect l="-5326" r="-5326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679165"/>
            <a:ext cx="12311345" cy="75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4 - Fazer o Download da Máquina Virtual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988201"/>
            <a:ext cx="13106297" cy="57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80" lvl="1" indent="-356240" algn="ctr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Máquina</a:t>
            </a:r>
            <a:r>
              <a:rPr lang="en-US" sz="3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Virtual: </a:t>
            </a:r>
            <a:r>
              <a:rPr lang="en-US" sz="33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  <a:hlinkClick r:id="rId5" tooltip="https://www.virtualbox.org/wiki/Downloa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https://www.virtualbox.org/wiki/Downloads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32686" y="2847037"/>
            <a:ext cx="16544406" cy="976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Passo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Passo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instalação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Máquina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Virtual: </a:t>
            </a:r>
            <a:r>
              <a:rPr lang="en-US" sz="28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  <a:hlinkClick r:id="rId6" tooltip="https://www.euexplico.pt/2021/08/maquina-virtual-windows-server-2019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https://www.euexplico.pt/2021/08/maquina-virtual-windows-server-2019.html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65293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131139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</p:grpSp>
      <p:sp>
        <p:nvSpPr>
          <p:cNvPr id="7" name="AutoShape 7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</p:spPr>
      </p:sp>
      <p:sp>
        <p:nvSpPr>
          <p:cNvPr id="8" name="TextBox 8"/>
          <p:cNvSpPr txBox="1"/>
          <p:nvPr/>
        </p:nvSpPr>
        <p:spPr>
          <a:xfrm>
            <a:off x="1494693" y="679165"/>
            <a:ext cx="10586751" cy="75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5 - Criar Imagem do SO e configurá-lo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927" y="2253623"/>
            <a:ext cx="16109373" cy="1149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80" lvl="1" indent="-356240" algn="ctr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Curso</a:t>
            </a:r>
            <a:r>
              <a:rPr lang="en-US" sz="3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33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iniciantes</a:t>
            </a:r>
            <a:r>
              <a:rPr lang="en-US" sz="3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Windows Server 2019: </a:t>
            </a:r>
            <a:r>
              <a:rPr lang="en-US" sz="33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  <a:hlinkClick r:id="rId4" tooltip="https://learn.microsoft.com/pt-br/training/paths/windows-server-deployment-configuration-administr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https://learn.microsoft.com/pt-br/training/paths/windows-server-deployment-configuration-administration/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883983" y="4011930"/>
            <a:ext cx="10520033" cy="5246370"/>
            <a:chOff x="0" y="0"/>
            <a:chExt cx="1629828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29828" cy="812800"/>
            </a:xfrm>
            <a:custGeom>
              <a:avLst/>
              <a:gdLst/>
              <a:ahLst/>
              <a:cxnLst/>
              <a:rect l="l" t="t" r="r" b="b"/>
              <a:pathLst>
                <a:path w="1629828" h="812800">
                  <a:moveTo>
                    <a:pt x="16926" y="0"/>
                  </a:moveTo>
                  <a:lnTo>
                    <a:pt x="1612902" y="0"/>
                  </a:lnTo>
                  <a:cubicBezTo>
                    <a:pt x="1617391" y="0"/>
                    <a:pt x="1621697" y="1783"/>
                    <a:pt x="1624871" y="4958"/>
                  </a:cubicBezTo>
                  <a:cubicBezTo>
                    <a:pt x="1628045" y="8132"/>
                    <a:pt x="1629828" y="12437"/>
                    <a:pt x="1629828" y="16926"/>
                  </a:cubicBezTo>
                  <a:lnTo>
                    <a:pt x="1629828" y="795874"/>
                  </a:lnTo>
                  <a:cubicBezTo>
                    <a:pt x="1629828" y="805222"/>
                    <a:pt x="1622250" y="812800"/>
                    <a:pt x="1612902" y="812800"/>
                  </a:cubicBezTo>
                  <a:lnTo>
                    <a:pt x="16926" y="812800"/>
                  </a:lnTo>
                  <a:cubicBezTo>
                    <a:pt x="12437" y="812800"/>
                    <a:pt x="8132" y="811017"/>
                    <a:pt x="4958" y="807842"/>
                  </a:cubicBezTo>
                  <a:cubicBezTo>
                    <a:pt x="1783" y="804668"/>
                    <a:pt x="0" y="800363"/>
                    <a:pt x="0" y="795874"/>
                  </a:cubicBezTo>
                  <a:lnTo>
                    <a:pt x="0" y="16926"/>
                  </a:lnTo>
                  <a:cubicBezTo>
                    <a:pt x="0" y="12437"/>
                    <a:pt x="1783" y="8132"/>
                    <a:pt x="4958" y="4958"/>
                  </a:cubicBezTo>
                  <a:cubicBezTo>
                    <a:pt x="8132" y="1783"/>
                    <a:pt x="12437" y="0"/>
                    <a:pt x="16926" y="0"/>
                  </a:cubicBezTo>
                  <a:close/>
                </a:path>
              </a:pathLst>
            </a:custGeom>
            <a:blipFill>
              <a:blip r:embed="rId5"/>
              <a:stretch>
                <a:fillRect t="-5963" b="-5963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65293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131139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</p:grpSp>
      <p:sp>
        <p:nvSpPr>
          <p:cNvPr id="7" name="AutoShape 7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</p:spPr>
      </p:sp>
      <p:grpSp>
        <p:nvGrpSpPr>
          <p:cNvPr id="8" name="Group 8"/>
          <p:cNvGrpSpPr/>
          <p:nvPr/>
        </p:nvGrpSpPr>
        <p:grpSpPr>
          <a:xfrm>
            <a:off x="2057682" y="4870457"/>
            <a:ext cx="14172636" cy="3999304"/>
            <a:chOff x="0" y="0"/>
            <a:chExt cx="1738157" cy="4904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8157" cy="490482"/>
            </a:xfrm>
            <a:custGeom>
              <a:avLst/>
              <a:gdLst/>
              <a:ahLst/>
              <a:cxnLst/>
              <a:rect l="l" t="t" r="r" b="b"/>
              <a:pathLst>
                <a:path w="1738157" h="490482">
                  <a:moveTo>
                    <a:pt x="12564" y="0"/>
                  </a:moveTo>
                  <a:lnTo>
                    <a:pt x="1725594" y="0"/>
                  </a:lnTo>
                  <a:cubicBezTo>
                    <a:pt x="1728926" y="0"/>
                    <a:pt x="1732121" y="1324"/>
                    <a:pt x="1734478" y="3680"/>
                  </a:cubicBezTo>
                  <a:cubicBezTo>
                    <a:pt x="1736834" y="6036"/>
                    <a:pt x="1738157" y="9232"/>
                    <a:pt x="1738157" y="12564"/>
                  </a:cubicBezTo>
                  <a:lnTo>
                    <a:pt x="1738157" y="477918"/>
                  </a:lnTo>
                  <a:cubicBezTo>
                    <a:pt x="1738157" y="484857"/>
                    <a:pt x="1732532" y="490482"/>
                    <a:pt x="1725594" y="490482"/>
                  </a:cubicBezTo>
                  <a:lnTo>
                    <a:pt x="12564" y="490482"/>
                  </a:lnTo>
                  <a:cubicBezTo>
                    <a:pt x="9232" y="490482"/>
                    <a:pt x="6036" y="489158"/>
                    <a:pt x="3680" y="486802"/>
                  </a:cubicBezTo>
                  <a:cubicBezTo>
                    <a:pt x="1324" y="484446"/>
                    <a:pt x="0" y="481250"/>
                    <a:pt x="0" y="477918"/>
                  </a:cubicBezTo>
                  <a:lnTo>
                    <a:pt x="0" y="12564"/>
                  </a:lnTo>
                  <a:cubicBezTo>
                    <a:pt x="0" y="9232"/>
                    <a:pt x="1324" y="6036"/>
                    <a:pt x="3680" y="3680"/>
                  </a:cubicBezTo>
                  <a:cubicBezTo>
                    <a:pt x="6036" y="1324"/>
                    <a:pt x="9232" y="0"/>
                    <a:pt x="12564" y="0"/>
                  </a:cubicBezTo>
                  <a:close/>
                </a:path>
              </a:pathLst>
            </a:custGeom>
            <a:blipFill>
              <a:blip r:embed="rId4"/>
              <a:stretch>
                <a:fillRect t="-2772" b="-2772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494693" y="679165"/>
            <a:ext cx="11380612" cy="75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6 - Servidor e Pacote Cliente do Informix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9927" y="2253623"/>
            <a:ext cx="16109373" cy="1731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80" lvl="1" indent="-356240" algn="ctr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Documentação</a:t>
            </a:r>
            <a:r>
              <a:rPr lang="en-US" sz="3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 IBM do </a:t>
            </a:r>
            <a:r>
              <a:rPr lang="en-US" sz="33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3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12.10 e do Pacote do </a:t>
            </a:r>
            <a:r>
              <a:rPr lang="en-US" sz="33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en-US" sz="3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4.10: </a:t>
            </a:r>
            <a:r>
              <a:rPr lang="en-US" sz="33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  <a:hlinkClick r:id="rId5" tooltip="https://www.ibm.com/docs/pt-br/informix-servers/12.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https://learn.microsoft.com/pt-br/training/paths/windows-server-deployment-configuration-administration/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65293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131139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</p:grpSp>
      <p:sp>
        <p:nvSpPr>
          <p:cNvPr id="7" name="AutoShape 7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</p:spPr>
      </p:sp>
      <p:grpSp>
        <p:nvGrpSpPr>
          <p:cNvPr id="8" name="Group 8"/>
          <p:cNvGrpSpPr/>
          <p:nvPr/>
        </p:nvGrpSpPr>
        <p:grpSpPr>
          <a:xfrm>
            <a:off x="1494693" y="3391702"/>
            <a:ext cx="4630443" cy="463044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t="-1970" b="-1970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8499787" y="2868002"/>
            <a:ext cx="7639851" cy="5677843"/>
            <a:chOff x="0" y="0"/>
            <a:chExt cx="1146921" cy="8523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46921" cy="852377"/>
            </a:xfrm>
            <a:custGeom>
              <a:avLst/>
              <a:gdLst/>
              <a:ahLst/>
              <a:cxnLst/>
              <a:rect l="l" t="t" r="r" b="b"/>
              <a:pathLst>
                <a:path w="1146921" h="852377">
                  <a:moveTo>
                    <a:pt x="23307" y="0"/>
                  </a:moveTo>
                  <a:lnTo>
                    <a:pt x="1123614" y="0"/>
                  </a:lnTo>
                  <a:cubicBezTo>
                    <a:pt x="1129795" y="0"/>
                    <a:pt x="1135724" y="2456"/>
                    <a:pt x="1140094" y="6827"/>
                  </a:cubicBezTo>
                  <a:cubicBezTo>
                    <a:pt x="1144465" y="11198"/>
                    <a:pt x="1146921" y="17126"/>
                    <a:pt x="1146921" y="23307"/>
                  </a:cubicBezTo>
                  <a:lnTo>
                    <a:pt x="1146921" y="829070"/>
                  </a:lnTo>
                  <a:cubicBezTo>
                    <a:pt x="1146921" y="835252"/>
                    <a:pt x="1144465" y="841180"/>
                    <a:pt x="1140094" y="845551"/>
                  </a:cubicBezTo>
                  <a:cubicBezTo>
                    <a:pt x="1135724" y="849922"/>
                    <a:pt x="1129795" y="852377"/>
                    <a:pt x="1123614" y="852377"/>
                  </a:cubicBezTo>
                  <a:lnTo>
                    <a:pt x="23307" y="852377"/>
                  </a:lnTo>
                  <a:cubicBezTo>
                    <a:pt x="17126" y="852377"/>
                    <a:pt x="11198" y="849922"/>
                    <a:pt x="6827" y="845551"/>
                  </a:cubicBezTo>
                  <a:cubicBezTo>
                    <a:pt x="2456" y="841180"/>
                    <a:pt x="0" y="835252"/>
                    <a:pt x="0" y="829070"/>
                  </a:cubicBezTo>
                  <a:lnTo>
                    <a:pt x="0" y="23307"/>
                  </a:lnTo>
                  <a:cubicBezTo>
                    <a:pt x="0" y="17126"/>
                    <a:pt x="2456" y="11198"/>
                    <a:pt x="6827" y="6827"/>
                  </a:cubicBezTo>
                  <a:cubicBezTo>
                    <a:pt x="11198" y="2456"/>
                    <a:pt x="17126" y="0"/>
                    <a:pt x="23307" y="0"/>
                  </a:cubicBezTo>
                  <a:close/>
                </a:path>
              </a:pathLst>
            </a:custGeom>
            <a:blipFill>
              <a:blip r:embed="rId5"/>
              <a:stretch>
                <a:fillRect l="-344" r="-344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688690"/>
            <a:ext cx="16918919" cy="143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7 - Criar instância do servidor com Server Instance Manager</a:t>
            </a:r>
          </a:p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endParaRPr lang="en-US" sz="410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65293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1311395"/>
              <a:ext cx="1723661" cy="524123"/>
            </a:xfrm>
            <a:custGeom>
              <a:avLst/>
              <a:gdLst/>
              <a:ahLst/>
              <a:cxnLst/>
              <a:rect l="l" t="t" r="r" b="b"/>
              <a:pathLst>
                <a:path w="1723661" h="524123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79" t="-191031" r="-24228" b="-193088"/>
              </a:stretch>
            </a:blipFill>
          </p:spPr>
        </p:sp>
      </p:grpSp>
      <p:sp>
        <p:nvSpPr>
          <p:cNvPr id="7" name="AutoShape 7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</p:spPr>
      </p:sp>
      <p:sp>
        <p:nvSpPr>
          <p:cNvPr id="8" name="TextBox 8"/>
          <p:cNvSpPr txBox="1"/>
          <p:nvPr/>
        </p:nvSpPr>
        <p:spPr>
          <a:xfrm>
            <a:off x="1028700" y="679165"/>
            <a:ext cx="11033399" cy="1500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8 - Configurar Variáveis de Ambiente</a:t>
            </a:r>
          </a:p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endParaRPr lang="en-US" sz="440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281858"/>
            <a:ext cx="14046983" cy="2907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80" lvl="1" indent="-356240" algn="l">
              <a:lnSpc>
                <a:spcPts val="462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INFORMIXDIR: 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Pasta de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Instalação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l">
              <a:lnSpc>
                <a:spcPts val="4620"/>
              </a:lnSpc>
            </a:pPr>
            <a:endParaRPr lang="en-US" sz="2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12480" lvl="1" indent="-356240" algn="l">
              <a:lnSpc>
                <a:spcPts val="462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INFORMIXSERVER: 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Nome do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criado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 </a:t>
            </a:r>
          </a:p>
          <a:p>
            <a:pPr algn="l">
              <a:lnSpc>
                <a:spcPts val="4620"/>
              </a:lnSpc>
            </a:pPr>
            <a:endParaRPr lang="en-US" sz="2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12480" lvl="1" indent="-356240" algn="l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INFORMIXSQLHOSTS: 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Pasta com as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informações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host do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9927" y="6263020"/>
            <a:ext cx="16001266" cy="1714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Documentação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sobre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as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variáveis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ambiente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necessárias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o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funcionamento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28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ibm.com/docs/pt-br/informix-servers/14.10?topic=installation-setting-environment-variab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https://www.ibm.com/docs/pt-br/informix-servers/14.10?topic=installation-setting-environment-variables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355</Words>
  <Application>Microsoft Office PowerPoint</Application>
  <PresentationFormat>Personalizar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Open Sans</vt:lpstr>
      <vt:lpstr>Calibri</vt:lpstr>
      <vt:lpstr>Montserrat Classic</vt:lpstr>
      <vt:lpstr>Open Sans Extra Bold</vt:lpstr>
      <vt:lpstr>Arial</vt:lpstr>
      <vt:lpstr>Open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INFORMIX</dc:title>
  <dc:creator>George Valente</dc:creator>
  <cp:lastModifiedBy>George Valente</cp:lastModifiedBy>
  <cp:revision>4</cp:revision>
  <dcterms:created xsi:type="dcterms:W3CDTF">2006-08-16T00:00:00Z</dcterms:created>
  <dcterms:modified xsi:type="dcterms:W3CDTF">2024-07-24T21:39:16Z</dcterms:modified>
  <dc:identifier>DAFrL-j_dFM</dc:identifier>
</cp:coreProperties>
</file>