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Montserrat"/>
      <p:regular r:id="rId15"/>
      <p:bold r:id="rId16"/>
      <p:italic r:id="rId17"/>
      <p:boldItalic r:id="rId18"/>
    </p:embeddedFont>
    <p:embeddedFont>
      <p:font typeface="Open Sans ExtraBold"/>
      <p:bold r:id="rId19"/>
      <p:boldItalic r:id="rId20"/>
    </p:embeddedFont>
    <p:embeddedFont>
      <p:font typeface="Open Sans"/>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izC1Gpm4vBj7JlJ0Ug6LF7/0Mc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ExtraBold-boldItalic.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OpenSansExtraBold-bold.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049e064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2049e064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www.ibm.com/docs/en/informix-servers/14.10?topic=level-set-transaction-versus-set-isol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sp>
        <p:nvSpPr>
          <p:cNvPr id="84" name="Google Shape;84;p1"/>
          <p:cNvSpPr/>
          <p:nvPr/>
        </p:nvSpPr>
        <p:spPr>
          <a:xfrm>
            <a:off x="16097250" y="0"/>
            <a:ext cx="4381500" cy="819150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a:off x="457200" y="-495300"/>
            <a:ext cx="38100" cy="82296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57150" y="4133850"/>
            <a:ext cx="1028700" cy="701040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14318660" y="5750485"/>
            <a:ext cx="3273906" cy="3273906"/>
          </a:xfrm>
          <a:custGeom>
            <a:rect b="b" l="l" r="r" t="t"/>
            <a:pathLst>
              <a:path extrusionOk="0" h="3273906" w="3273906">
                <a:moveTo>
                  <a:pt x="0" y="0"/>
                </a:moveTo>
                <a:lnTo>
                  <a:pt x="3273905" y="0"/>
                </a:lnTo>
                <a:lnTo>
                  <a:pt x="3273905" y="3273906"/>
                </a:lnTo>
                <a:lnTo>
                  <a:pt x="0" y="3273906"/>
                </a:lnTo>
                <a:lnTo>
                  <a:pt x="0" y="0"/>
                </a:lnTo>
                <a:close/>
              </a:path>
            </a:pathLst>
          </a:custGeom>
          <a:blipFill rotWithShape="1">
            <a:blip r:embed="rId3">
              <a:alphaModFix/>
            </a:blip>
            <a:stretch>
              <a:fillRect b="0" l="0" r="0" t="0"/>
            </a:stretch>
          </a:blipFill>
          <a:ln>
            <a:noFill/>
          </a:ln>
        </p:spPr>
      </p:sp>
      <p:grpSp>
        <p:nvGrpSpPr>
          <p:cNvPr id="88" name="Google Shape;88;p1"/>
          <p:cNvGrpSpPr/>
          <p:nvPr/>
        </p:nvGrpSpPr>
        <p:grpSpPr>
          <a:xfrm rot="5400000">
            <a:off x="16612927" y="580728"/>
            <a:ext cx="1292746" cy="1376638"/>
            <a:chOff x="0" y="0"/>
            <a:chExt cx="1723661" cy="1835518"/>
          </a:xfrm>
        </p:grpSpPr>
        <p:sp>
          <p:nvSpPr>
            <p:cNvPr id="89" name="Google Shape;89;p1"/>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4">
                <a:alphaModFix/>
              </a:blip>
              <a:stretch>
                <a:fillRect b="-193063" l="-22976" r="-24224" t="-191010"/>
              </a:stretch>
            </a:blipFill>
            <a:ln>
              <a:noFill/>
            </a:ln>
          </p:spPr>
        </p:sp>
        <p:sp>
          <p:nvSpPr>
            <p:cNvPr id="90" name="Google Shape;90;p1"/>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4">
                <a:alphaModFix/>
              </a:blip>
              <a:stretch>
                <a:fillRect b="-193063" l="-22976" r="-24224" t="-191010"/>
              </a:stretch>
            </a:blipFill>
            <a:ln>
              <a:noFill/>
            </a:ln>
          </p:spPr>
        </p:sp>
        <p:sp>
          <p:nvSpPr>
            <p:cNvPr id="91" name="Google Shape;91;p1"/>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4">
                <a:alphaModFix/>
              </a:blip>
              <a:stretch>
                <a:fillRect b="-193063" l="-22976" r="-24224" t="-191010"/>
              </a:stretch>
            </a:blipFill>
            <a:ln>
              <a:noFill/>
            </a:ln>
          </p:spPr>
        </p:sp>
      </p:grpSp>
      <p:sp>
        <p:nvSpPr>
          <p:cNvPr id="92" name="Google Shape;92;p1"/>
          <p:cNvSpPr/>
          <p:nvPr/>
        </p:nvSpPr>
        <p:spPr>
          <a:xfrm>
            <a:off x="2396674" y="3125134"/>
            <a:ext cx="7315200" cy="1504916"/>
          </a:xfrm>
          <a:custGeom>
            <a:rect b="b" l="l" r="r" t="t"/>
            <a:pathLst>
              <a:path extrusionOk="0" h="1504916" w="7315200">
                <a:moveTo>
                  <a:pt x="0" y="0"/>
                </a:moveTo>
                <a:lnTo>
                  <a:pt x="7315200" y="0"/>
                </a:lnTo>
                <a:lnTo>
                  <a:pt x="7315200" y="1504916"/>
                </a:lnTo>
                <a:lnTo>
                  <a:pt x="0" y="1504916"/>
                </a:lnTo>
                <a:lnTo>
                  <a:pt x="0" y="0"/>
                </a:lnTo>
                <a:close/>
              </a:path>
            </a:pathLst>
          </a:custGeom>
          <a:blipFill rotWithShape="1">
            <a:blip r:embed="rId5">
              <a:alphaModFix/>
            </a:blip>
            <a:stretch>
              <a:fillRect b="0" l="0" r="0" t="0"/>
            </a:stretch>
          </a:blipFill>
          <a:ln>
            <a:noFill/>
          </a:ln>
        </p:spPr>
      </p:sp>
      <p:sp>
        <p:nvSpPr>
          <p:cNvPr id="93" name="Google Shape;93;p1"/>
          <p:cNvSpPr txBox="1"/>
          <p:nvPr/>
        </p:nvSpPr>
        <p:spPr>
          <a:xfrm>
            <a:off x="2396674" y="6904827"/>
            <a:ext cx="6405245" cy="116334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300" u="none" cap="none" strike="noStrike">
                <a:solidFill>
                  <a:srgbClr val="202020"/>
                </a:solidFill>
                <a:latin typeface="Montserrat"/>
                <a:ea typeface="Montserrat"/>
                <a:cs typeface="Montserrat"/>
                <a:sym typeface="Montserrat"/>
              </a:rPr>
              <a:t>CRISTIAN FRANKLIN FEITOZA DE OLIVEIRA</a:t>
            </a:r>
            <a:endParaRPr/>
          </a:p>
          <a:p>
            <a:pPr indent="0" lvl="0" marL="0" marR="0" rtl="0" algn="l">
              <a:lnSpc>
                <a:spcPct val="100000"/>
              </a:lnSpc>
              <a:spcBef>
                <a:spcPts val="0"/>
              </a:spcBef>
              <a:spcAft>
                <a:spcPts val="0"/>
              </a:spcAft>
              <a:buNone/>
            </a:pPr>
            <a:r>
              <a:rPr b="0" i="0" lang="en-US" sz="2300" u="none" cap="none" strike="noStrike">
                <a:solidFill>
                  <a:srgbClr val="202020"/>
                </a:solidFill>
                <a:latin typeface="Montserrat"/>
                <a:ea typeface="Montserrat"/>
                <a:cs typeface="Montserrat"/>
                <a:sym typeface="Montserrat"/>
              </a:rPr>
              <a:t>GEORGE ANDERSON BATISTA VALENTE</a:t>
            </a:r>
            <a:endParaRPr/>
          </a:p>
          <a:p>
            <a:pPr indent="0" lvl="0" marL="0" marR="0" rtl="0" algn="l">
              <a:lnSpc>
                <a:spcPct val="100000"/>
              </a:lnSpc>
              <a:spcBef>
                <a:spcPts val="0"/>
              </a:spcBef>
              <a:spcAft>
                <a:spcPts val="0"/>
              </a:spcAft>
              <a:buNone/>
            </a:pPr>
            <a:r>
              <a:rPr b="0" i="0" lang="en-US" sz="2300" u="none" cap="none" strike="noStrike">
                <a:solidFill>
                  <a:srgbClr val="202020"/>
                </a:solidFill>
                <a:latin typeface="Montserrat"/>
                <a:ea typeface="Montserrat"/>
                <a:cs typeface="Montserrat"/>
                <a:sym typeface="Montserrat"/>
              </a:rPr>
              <a:t>HARLEY LEITE SILVA</a:t>
            </a:r>
            <a:endParaRPr/>
          </a:p>
          <a:p>
            <a:pPr indent="0" lvl="0" marL="0" marR="0" rtl="0" algn="l">
              <a:lnSpc>
                <a:spcPct val="100000"/>
              </a:lnSpc>
              <a:spcBef>
                <a:spcPts val="0"/>
              </a:spcBef>
              <a:spcAft>
                <a:spcPts val="0"/>
              </a:spcAft>
              <a:buNone/>
            </a:pPr>
            <a:r>
              <a:rPr b="0" i="0" lang="en-US" sz="2300" u="none" cap="none" strike="noStrike">
                <a:solidFill>
                  <a:srgbClr val="202020"/>
                </a:solidFill>
                <a:latin typeface="Montserrat"/>
                <a:ea typeface="Montserrat"/>
                <a:cs typeface="Montserrat"/>
                <a:sym typeface="Montserrat"/>
              </a:rPr>
              <a:t>JOSÉ DIOGO DUTRA PACHECO</a:t>
            </a:r>
            <a:endParaRPr/>
          </a:p>
        </p:txBody>
      </p:sp>
      <p:sp>
        <p:nvSpPr>
          <p:cNvPr id="94" name="Google Shape;94;p1"/>
          <p:cNvSpPr txBox="1"/>
          <p:nvPr/>
        </p:nvSpPr>
        <p:spPr>
          <a:xfrm>
            <a:off x="2396674" y="5086350"/>
            <a:ext cx="4144434" cy="51429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Open Sans ExtraBold"/>
                <a:ea typeface="Open Sans ExtraBold"/>
                <a:cs typeface="Open Sans ExtraBold"/>
                <a:sym typeface="Open Sans ExtraBold"/>
              </a:rPr>
              <a:t>Níveis de Isolamento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8" name="Shape 98"/>
        <p:cNvGrpSpPr/>
        <p:nvPr/>
      </p:nvGrpSpPr>
      <p:grpSpPr>
        <a:xfrm>
          <a:off x="0" y="0"/>
          <a:ext cx="0" cy="0"/>
          <a:chOff x="0" y="0"/>
          <a:chExt cx="0" cy="0"/>
        </a:xfrm>
      </p:grpSpPr>
      <p:sp>
        <p:nvSpPr>
          <p:cNvPr id="99" name="Google Shape;99;p2"/>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2"/>
          <p:cNvGrpSpPr/>
          <p:nvPr/>
        </p:nvGrpSpPr>
        <p:grpSpPr>
          <a:xfrm rot="5400000">
            <a:off x="16612927" y="8569981"/>
            <a:ext cx="1292746" cy="1376638"/>
            <a:chOff x="0" y="0"/>
            <a:chExt cx="1723661" cy="1835518"/>
          </a:xfrm>
        </p:grpSpPr>
        <p:sp>
          <p:nvSpPr>
            <p:cNvPr id="101" name="Google Shape;101;p2"/>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02" name="Google Shape;102;p2"/>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03" name="Google Shape;103;p2"/>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04" name="Google Shape;104;p2"/>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420859" y="3204242"/>
            <a:ext cx="17446281" cy="4794961"/>
          </a:xfrm>
          <a:custGeom>
            <a:rect b="b" l="l" r="r" t="t"/>
            <a:pathLst>
              <a:path extrusionOk="0" h="4794961" w="17446281">
                <a:moveTo>
                  <a:pt x="0" y="0"/>
                </a:moveTo>
                <a:lnTo>
                  <a:pt x="17446282" y="0"/>
                </a:lnTo>
                <a:lnTo>
                  <a:pt x="17446282" y="4794961"/>
                </a:lnTo>
                <a:lnTo>
                  <a:pt x="0" y="4794961"/>
                </a:lnTo>
                <a:lnTo>
                  <a:pt x="0" y="0"/>
                </a:lnTo>
                <a:close/>
              </a:path>
            </a:pathLst>
          </a:custGeom>
          <a:blipFill rotWithShape="1">
            <a:blip r:embed="rId4">
              <a:alphaModFix/>
            </a:blip>
            <a:stretch>
              <a:fillRect b="0" l="0" r="0" t="0"/>
            </a:stretch>
          </a:blipFill>
          <a:ln>
            <a:noFill/>
          </a:ln>
        </p:spPr>
      </p:sp>
      <p:sp>
        <p:nvSpPr>
          <p:cNvPr id="106" name="Google Shape;106;p2"/>
          <p:cNvSpPr txBox="1"/>
          <p:nvPr/>
        </p:nvSpPr>
        <p:spPr>
          <a:xfrm>
            <a:off x="1028700" y="679231"/>
            <a:ext cx="12546894" cy="7548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400" u="none" cap="none" strike="noStrike">
                <a:solidFill>
                  <a:srgbClr val="000000"/>
                </a:solidFill>
                <a:latin typeface="Open Sans"/>
                <a:ea typeface="Open Sans"/>
                <a:cs typeface="Open Sans"/>
                <a:sym typeface="Open Sans"/>
              </a:rPr>
              <a:t>Níveis de Isolamento ANSI SQL x Informix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10" name="Shape 110"/>
        <p:cNvGrpSpPr/>
        <p:nvPr/>
      </p:nvGrpSpPr>
      <p:grpSpPr>
        <a:xfrm>
          <a:off x="0" y="0"/>
          <a:ext cx="0" cy="0"/>
          <a:chOff x="0" y="0"/>
          <a:chExt cx="0" cy="0"/>
        </a:xfrm>
      </p:grpSpPr>
      <p:sp>
        <p:nvSpPr>
          <p:cNvPr id="111" name="Google Shape;111;p3"/>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3"/>
          <p:cNvGrpSpPr/>
          <p:nvPr/>
        </p:nvGrpSpPr>
        <p:grpSpPr>
          <a:xfrm rot="5400000">
            <a:off x="16612927" y="8569981"/>
            <a:ext cx="1292746" cy="1376638"/>
            <a:chOff x="0" y="0"/>
            <a:chExt cx="1723661" cy="1835518"/>
          </a:xfrm>
        </p:grpSpPr>
        <p:sp>
          <p:nvSpPr>
            <p:cNvPr id="113" name="Google Shape;113;p3"/>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14" name="Google Shape;114;p3"/>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15" name="Google Shape;115;p3"/>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16" name="Google Shape;116;p3"/>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txBox="1"/>
          <p:nvPr/>
        </p:nvSpPr>
        <p:spPr>
          <a:xfrm>
            <a:off x="1149927" y="942975"/>
            <a:ext cx="9144000" cy="7548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400" u="none" cap="none" strike="noStrike">
                <a:solidFill>
                  <a:srgbClr val="000000"/>
                </a:solidFill>
                <a:latin typeface="Open Sans"/>
                <a:ea typeface="Open Sans"/>
                <a:cs typeface="Open Sans"/>
                <a:sym typeface="Open Sans"/>
              </a:rPr>
              <a:t>Set Transaction x Set Isolation</a:t>
            </a:r>
            <a:endParaRPr/>
          </a:p>
        </p:txBody>
      </p:sp>
      <p:sp>
        <p:nvSpPr>
          <p:cNvPr id="118" name="Google Shape;118;p3"/>
          <p:cNvSpPr txBox="1"/>
          <p:nvPr/>
        </p:nvSpPr>
        <p:spPr>
          <a:xfrm>
            <a:off x="1028700" y="2665853"/>
            <a:ext cx="14716101" cy="563843"/>
          </a:xfrm>
          <a:prstGeom prst="rect">
            <a:avLst/>
          </a:prstGeom>
          <a:noFill/>
          <a:ln>
            <a:noFill/>
          </a:ln>
        </p:spPr>
        <p:txBody>
          <a:bodyPr anchorCtr="0" anchor="t" bIns="0" lIns="0" spcFirstLastPara="1" rIns="0" wrap="square" tIns="0">
            <a:spAutoFit/>
          </a:bodyPr>
          <a:lstStyle/>
          <a:p>
            <a:pPr indent="-356294" lvl="1" marL="712590" marR="0" rtl="0" algn="ctr">
              <a:lnSpc>
                <a:spcPct val="140000"/>
              </a:lnSpc>
              <a:spcBef>
                <a:spcPts val="0"/>
              </a:spcBef>
              <a:spcAft>
                <a:spcPts val="0"/>
              </a:spcAft>
              <a:buClr>
                <a:srgbClr val="000000"/>
              </a:buClr>
              <a:buSzPts val="3300"/>
              <a:buFont typeface="Arial"/>
              <a:buChar char="•"/>
            </a:pPr>
            <a:r>
              <a:rPr b="0" i="0" lang="en-US" sz="3300" u="none" cap="none" strike="noStrike">
                <a:solidFill>
                  <a:srgbClr val="000000"/>
                </a:solidFill>
                <a:latin typeface="Open Sans"/>
                <a:ea typeface="Open Sans"/>
                <a:cs typeface="Open Sans"/>
                <a:sym typeface="Open Sans"/>
              </a:rPr>
              <a:t>A instrução SET TRANSACTION está em conformidade com ANSI SQL-92</a:t>
            </a:r>
            <a:endParaRPr/>
          </a:p>
        </p:txBody>
      </p:sp>
      <p:sp>
        <p:nvSpPr>
          <p:cNvPr id="119" name="Google Shape;119;p3"/>
          <p:cNvSpPr txBox="1"/>
          <p:nvPr/>
        </p:nvSpPr>
        <p:spPr>
          <a:xfrm>
            <a:off x="1028700" y="3763096"/>
            <a:ext cx="14594874" cy="1144845"/>
          </a:xfrm>
          <a:prstGeom prst="rect">
            <a:avLst/>
          </a:prstGeom>
          <a:noFill/>
          <a:ln>
            <a:noFill/>
          </a:ln>
        </p:spPr>
        <p:txBody>
          <a:bodyPr anchorCtr="0" anchor="t" bIns="0" lIns="0" spcFirstLastPara="1" rIns="0" wrap="square" tIns="0">
            <a:spAutoFit/>
          </a:bodyPr>
          <a:lstStyle/>
          <a:p>
            <a:pPr indent="-356294" lvl="1" marL="712590" marR="0" rtl="0" algn="l">
              <a:lnSpc>
                <a:spcPct val="140000"/>
              </a:lnSpc>
              <a:spcBef>
                <a:spcPts val="0"/>
              </a:spcBef>
              <a:spcAft>
                <a:spcPts val="0"/>
              </a:spcAft>
              <a:buClr>
                <a:srgbClr val="000000"/>
              </a:buClr>
              <a:buSzPts val="3300"/>
              <a:buFont typeface="Arial"/>
              <a:buChar char="•"/>
            </a:pPr>
            <a:r>
              <a:rPr b="0" i="0" lang="en-US" sz="3300" u="none" cap="none" strike="noStrike">
                <a:solidFill>
                  <a:srgbClr val="000000"/>
                </a:solidFill>
                <a:latin typeface="Open Sans"/>
                <a:ea typeface="Open Sans"/>
                <a:cs typeface="Open Sans"/>
                <a:sym typeface="Open Sans"/>
              </a:rPr>
              <a:t>A instrução SET ISOLATION é o comando específico do</a:t>
            </a:r>
            <a:r>
              <a:rPr b="1" i="0" lang="en-US" sz="3300" u="none" cap="none" strike="noStrike">
                <a:solidFill>
                  <a:srgbClr val="000000"/>
                </a:solidFill>
                <a:latin typeface="Open Sans"/>
                <a:ea typeface="Open Sans"/>
                <a:cs typeface="Open Sans"/>
                <a:sym typeface="Open Sans"/>
              </a:rPr>
              <a:t> IBM INFORMIX</a:t>
            </a:r>
            <a:r>
              <a:rPr b="0" i="0" lang="en-US" sz="3300" u="none" cap="none" strike="noStrike">
                <a:solidFill>
                  <a:srgbClr val="000000"/>
                </a:solidFill>
                <a:latin typeface="Open Sans"/>
                <a:ea typeface="Open Sans"/>
                <a:cs typeface="Open Sans"/>
                <a:sym typeface="Open Sans"/>
              </a:rPr>
              <a:t> para definir o nível de isolamento de uma transação.</a:t>
            </a:r>
            <a:endParaRPr/>
          </a:p>
        </p:txBody>
      </p:sp>
      <p:sp>
        <p:nvSpPr>
          <p:cNvPr id="120" name="Google Shape;120;p3"/>
          <p:cNvSpPr txBox="1"/>
          <p:nvPr/>
        </p:nvSpPr>
        <p:spPr>
          <a:xfrm>
            <a:off x="1028700" y="5441341"/>
            <a:ext cx="14594874" cy="1144845"/>
          </a:xfrm>
          <a:prstGeom prst="rect">
            <a:avLst/>
          </a:prstGeom>
          <a:noFill/>
          <a:ln>
            <a:noFill/>
          </a:ln>
        </p:spPr>
        <p:txBody>
          <a:bodyPr anchorCtr="0" anchor="t" bIns="0" lIns="0" spcFirstLastPara="1" rIns="0" wrap="square" tIns="0">
            <a:spAutoFit/>
          </a:bodyPr>
          <a:lstStyle/>
          <a:p>
            <a:pPr indent="-356294" lvl="1" marL="712590" marR="0" rtl="0" algn="l">
              <a:lnSpc>
                <a:spcPct val="140000"/>
              </a:lnSpc>
              <a:spcBef>
                <a:spcPts val="0"/>
              </a:spcBef>
              <a:spcAft>
                <a:spcPts val="0"/>
              </a:spcAft>
              <a:buClr>
                <a:srgbClr val="000000"/>
              </a:buClr>
              <a:buSzPts val="3300"/>
              <a:buFont typeface="Arial"/>
              <a:buChar char="•"/>
            </a:pPr>
            <a:r>
              <a:rPr b="0" i="0" lang="en-US" sz="3300" u="none" cap="none" strike="noStrike">
                <a:solidFill>
                  <a:srgbClr val="000000"/>
                </a:solidFill>
                <a:latin typeface="Open Sans"/>
                <a:ea typeface="Open Sans"/>
                <a:cs typeface="Open Sans"/>
                <a:sym typeface="Open Sans"/>
              </a:rPr>
              <a:t>A instrução SET ISOLATION permite que o nível de isolamento seja alterado mais de uma vez dentro da transação.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24" name="Shape 124"/>
        <p:cNvGrpSpPr/>
        <p:nvPr/>
      </p:nvGrpSpPr>
      <p:grpSpPr>
        <a:xfrm>
          <a:off x="0" y="0"/>
          <a:ext cx="0" cy="0"/>
          <a:chOff x="0" y="0"/>
          <a:chExt cx="0" cy="0"/>
        </a:xfrm>
      </p:grpSpPr>
      <p:sp>
        <p:nvSpPr>
          <p:cNvPr id="125" name="Google Shape;125;p4"/>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4"/>
          <p:cNvGrpSpPr/>
          <p:nvPr/>
        </p:nvGrpSpPr>
        <p:grpSpPr>
          <a:xfrm rot="5400000">
            <a:off x="16612927" y="8569981"/>
            <a:ext cx="1292746" cy="1376638"/>
            <a:chOff x="0" y="0"/>
            <a:chExt cx="1723661" cy="1835518"/>
          </a:xfrm>
        </p:grpSpPr>
        <p:sp>
          <p:nvSpPr>
            <p:cNvPr id="127" name="Google Shape;127;p4"/>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28" name="Google Shape;128;p4"/>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29" name="Google Shape;129;p4"/>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30" name="Google Shape;130;p4"/>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txBox="1"/>
          <p:nvPr/>
        </p:nvSpPr>
        <p:spPr>
          <a:xfrm>
            <a:off x="1149927" y="942975"/>
            <a:ext cx="5360596" cy="75500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400" u="none" cap="none" strike="noStrike">
                <a:solidFill>
                  <a:srgbClr val="000000"/>
                </a:solidFill>
                <a:latin typeface="Open Sans"/>
                <a:ea typeface="Open Sans"/>
                <a:cs typeface="Open Sans"/>
                <a:sym typeface="Open Sans"/>
              </a:rPr>
              <a:t>Read Uncommited</a:t>
            </a:r>
            <a:endParaRPr/>
          </a:p>
        </p:txBody>
      </p:sp>
      <p:sp>
        <p:nvSpPr>
          <p:cNvPr id="132" name="Google Shape;132;p4"/>
          <p:cNvSpPr txBox="1"/>
          <p:nvPr/>
        </p:nvSpPr>
        <p:spPr>
          <a:xfrm>
            <a:off x="1028700" y="3366015"/>
            <a:ext cx="16122493" cy="23069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00" u="none" cap="none" strike="noStrike">
                <a:solidFill>
                  <a:srgbClr val="000000"/>
                </a:solidFill>
                <a:latin typeface="Open Sans"/>
                <a:ea typeface="Open Sans"/>
                <a:cs typeface="Open Sans"/>
                <a:sym typeface="Open Sans"/>
              </a:rPr>
              <a:t>Read Uncommited (Dirty Read)  é o nível de isolamento mais baixo. Com Read Uncommitted, o programa pode retornar uma linha não confirmada que foi inserida ou modificada dentro de uma transação que foi subsequentemente revertida.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36" name="Shape 136"/>
        <p:cNvGrpSpPr/>
        <p:nvPr/>
      </p:nvGrpSpPr>
      <p:grpSpPr>
        <a:xfrm>
          <a:off x="0" y="0"/>
          <a:ext cx="0" cy="0"/>
          <a:chOff x="0" y="0"/>
          <a:chExt cx="0" cy="0"/>
        </a:xfrm>
      </p:grpSpPr>
      <p:sp>
        <p:nvSpPr>
          <p:cNvPr id="137" name="Google Shape;137;p5"/>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rot="5400000">
            <a:off x="16612927" y="8569981"/>
            <a:ext cx="1292746" cy="1376638"/>
            <a:chOff x="0" y="0"/>
            <a:chExt cx="1723661" cy="1835518"/>
          </a:xfrm>
        </p:grpSpPr>
        <p:sp>
          <p:nvSpPr>
            <p:cNvPr id="139" name="Google Shape;139;p5"/>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40" name="Google Shape;140;p5"/>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41" name="Google Shape;141;p5"/>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42" name="Google Shape;142;p5"/>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nvSpPr>
        <p:spPr>
          <a:xfrm>
            <a:off x="1149927" y="942975"/>
            <a:ext cx="11051336" cy="75500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400" u="none" cap="none" strike="noStrike">
                <a:solidFill>
                  <a:srgbClr val="000000"/>
                </a:solidFill>
                <a:latin typeface="Open Sans"/>
                <a:ea typeface="Open Sans"/>
                <a:cs typeface="Open Sans"/>
                <a:sym typeface="Open Sans"/>
              </a:rPr>
              <a:t>Read Committed - Padrão do Informix</a:t>
            </a:r>
            <a:endParaRPr/>
          </a:p>
        </p:txBody>
      </p:sp>
      <p:sp>
        <p:nvSpPr>
          <p:cNvPr id="144" name="Google Shape;144;p5"/>
          <p:cNvSpPr txBox="1"/>
          <p:nvPr/>
        </p:nvSpPr>
        <p:spPr>
          <a:xfrm>
            <a:off x="1082753" y="2631221"/>
            <a:ext cx="16122493" cy="172593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300" u="none" cap="none" strike="noStrike">
                <a:solidFill>
                  <a:srgbClr val="000000"/>
                </a:solidFill>
                <a:latin typeface="Open Sans"/>
                <a:ea typeface="Open Sans"/>
                <a:cs typeface="Open Sans"/>
                <a:sym typeface="Open Sans"/>
              </a:rPr>
              <a:t> Esta opção não coloca um bloqueio na linha buscada. Read Committed é o nível padrão de isolamento em um banco de dados com registro que não é compatível com ANSI.</a:t>
            </a:r>
            <a:endParaRPr/>
          </a:p>
        </p:txBody>
      </p:sp>
      <p:sp>
        <p:nvSpPr>
          <p:cNvPr id="145" name="Google Shape;145;p5"/>
          <p:cNvSpPr txBox="1"/>
          <p:nvPr/>
        </p:nvSpPr>
        <p:spPr>
          <a:xfrm>
            <a:off x="1028700" y="5076825"/>
            <a:ext cx="16359504" cy="230695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300" u="none" cap="none" strike="noStrike">
                <a:solidFill>
                  <a:srgbClr val="000000"/>
                </a:solidFill>
                <a:latin typeface="Open Sans"/>
                <a:ea typeface="Open Sans"/>
                <a:cs typeface="Open Sans"/>
                <a:sym typeface="Open Sans"/>
              </a:rPr>
              <a:t>Uma linha fantasma é uma linha que não estava visível quando você leu o conjunto de consultas pela primeira vez, mas que se materializa em uma leitura subsequente do conjunto de consultas na mesma transação. Somente esse nível de isolamento impede o acesso a uma linha fantasma.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49" name="Shape 149"/>
        <p:cNvGrpSpPr/>
        <p:nvPr/>
      </p:nvGrpSpPr>
      <p:grpSpPr>
        <a:xfrm>
          <a:off x="0" y="0"/>
          <a:ext cx="0" cy="0"/>
          <a:chOff x="0" y="0"/>
          <a:chExt cx="0" cy="0"/>
        </a:xfrm>
      </p:grpSpPr>
      <p:sp>
        <p:nvSpPr>
          <p:cNvPr id="150" name="Google Shape;150;p6"/>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6"/>
          <p:cNvGrpSpPr/>
          <p:nvPr/>
        </p:nvGrpSpPr>
        <p:grpSpPr>
          <a:xfrm rot="5400000">
            <a:off x="16612927" y="8569981"/>
            <a:ext cx="1292746" cy="1376638"/>
            <a:chOff x="0" y="0"/>
            <a:chExt cx="1723661" cy="1835518"/>
          </a:xfrm>
        </p:grpSpPr>
        <p:sp>
          <p:nvSpPr>
            <p:cNvPr id="152" name="Google Shape;152;p6"/>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53" name="Google Shape;153;p6"/>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54" name="Google Shape;154;p6"/>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55" name="Google Shape;155;p6"/>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1149927" y="942975"/>
            <a:ext cx="5360596" cy="75500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400" u="none" cap="none" strike="noStrike">
                <a:solidFill>
                  <a:srgbClr val="000000"/>
                </a:solidFill>
                <a:latin typeface="Open Sans"/>
                <a:ea typeface="Open Sans"/>
                <a:cs typeface="Open Sans"/>
                <a:sym typeface="Open Sans"/>
              </a:rPr>
              <a:t>Repeatable Read</a:t>
            </a:r>
            <a:endParaRPr/>
          </a:p>
        </p:txBody>
      </p:sp>
      <p:sp>
        <p:nvSpPr>
          <p:cNvPr id="157" name="Google Shape;157;p6"/>
          <p:cNvSpPr txBox="1"/>
          <p:nvPr/>
        </p:nvSpPr>
        <p:spPr>
          <a:xfrm>
            <a:off x="1028700" y="2725025"/>
            <a:ext cx="16122493" cy="172593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300" u="none" cap="none" strike="noStrike">
                <a:solidFill>
                  <a:srgbClr val="000000"/>
                </a:solidFill>
                <a:latin typeface="Open Sans"/>
                <a:ea typeface="Open Sans"/>
                <a:cs typeface="Open Sans"/>
                <a:sym typeface="Open Sans"/>
              </a:rPr>
              <a:t>A implementação Informix® de Repeatable Read e de Serializable são equivalentes. A opção Serializable (ou Repeatable Read) coloca um bloqueio compartilhado em cada linha que é selecionada durante a transação.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1" name="Shape 161"/>
        <p:cNvGrpSpPr/>
        <p:nvPr/>
      </p:nvGrpSpPr>
      <p:grpSpPr>
        <a:xfrm>
          <a:off x="0" y="0"/>
          <a:ext cx="0" cy="0"/>
          <a:chOff x="0" y="0"/>
          <a:chExt cx="0" cy="0"/>
        </a:xfrm>
      </p:grpSpPr>
      <p:sp>
        <p:nvSpPr>
          <p:cNvPr id="162" name="Google Shape;162;g22049e06430_0_0"/>
          <p:cNvSpPr/>
          <p:nvPr/>
        </p:nvSpPr>
        <p:spPr>
          <a:xfrm rot="5400000">
            <a:off x="9318194" y="-6120949"/>
            <a:ext cx="9600" cy="156564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g22049e06430_0_0"/>
          <p:cNvGrpSpPr/>
          <p:nvPr/>
        </p:nvGrpSpPr>
        <p:grpSpPr>
          <a:xfrm rot="5400000">
            <a:off x="16612927" y="8569981"/>
            <a:ext cx="1292746" cy="1376639"/>
            <a:chOff x="0" y="0"/>
            <a:chExt cx="1723661" cy="1835518"/>
          </a:xfrm>
        </p:grpSpPr>
        <p:sp>
          <p:nvSpPr>
            <p:cNvPr id="164" name="Google Shape;164;g22049e06430_0_0"/>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8" l="-22978" r="-24218" t="-191005"/>
              </a:stretch>
            </a:blipFill>
            <a:ln>
              <a:noFill/>
            </a:ln>
          </p:spPr>
        </p:sp>
        <p:sp>
          <p:nvSpPr>
            <p:cNvPr id="165" name="Google Shape;165;g22049e06430_0_0"/>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8" l="-22978" r="-24218" t="-191005"/>
              </a:stretch>
            </a:blipFill>
            <a:ln>
              <a:noFill/>
            </a:ln>
          </p:spPr>
        </p:sp>
        <p:sp>
          <p:nvSpPr>
            <p:cNvPr id="166" name="Google Shape;166;g22049e06430_0_0"/>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8" l="-22978" r="-24218" t="-191005"/>
              </a:stretch>
            </a:blipFill>
            <a:ln>
              <a:noFill/>
            </a:ln>
          </p:spPr>
        </p:sp>
      </p:grpSp>
      <p:sp>
        <p:nvSpPr>
          <p:cNvPr id="167" name="Google Shape;167;g22049e06430_0_0"/>
          <p:cNvSpPr/>
          <p:nvPr/>
        </p:nvSpPr>
        <p:spPr>
          <a:xfrm>
            <a:off x="-2240294" y="-1255392"/>
            <a:ext cx="3390300" cy="235500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2049e06430_0_0"/>
          <p:cNvSpPr txBox="1"/>
          <p:nvPr/>
        </p:nvSpPr>
        <p:spPr>
          <a:xfrm>
            <a:off x="1149925" y="942975"/>
            <a:ext cx="7663800" cy="677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4400">
                <a:latin typeface="Open Sans"/>
                <a:ea typeface="Open Sans"/>
                <a:cs typeface="Open Sans"/>
                <a:sym typeface="Open Sans"/>
              </a:rPr>
              <a:t>Problemas em cada nível</a:t>
            </a:r>
            <a:endParaRPr/>
          </a:p>
        </p:txBody>
      </p:sp>
      <p:sp>
        <p:nvSpPr>
          <p:cNvPr id="169" name="Google Shape;169;g22049e06430_0_0"/>
          <p:cNvSpPr txBox="1"/>
          <p:nvPr/>
        </p:nvSpPr>
        <p:spPr>
          <a:xfrm>
            <a:off x="1846500" y="2039123"/>
            <a:ext cx="14595000" cy="8375100"/>
          </a:xfrm>
          <a:prstGeom prst="rect">
            <a:avLst/>
          </a:prstGeom>
          <a:noFill/>
          <a:ln>
            <a:noFill/>
          </a:ln>
        </p:spPr>
        <p:txBody>
          <a:bodyPr anchorCtr="0" anchor="t" bIns="0" lIns="0" spcFirstLastPara="1" rIns="0" wrap="square" tIns="0">
            <a:spAutoFit/>
          </a:bodyPr>
          <a:lstStyle/>
          <a:p>
            <a:pPr indent="-228600" lvl="0" marL="457200" rtl="0" algn="l">
              <a:lnSpc>
                <a:spcPct val="115000"/>
              </a:lnSpc>
              <a:spcBef>
                <a:spcPts val="0"/>
              </a:spcBef>
              <a:spcAft>
                <a:spcPts val="0"/>
              </a:spcAft>
              <a:buClr>
                <a:srgbClr val="161616"/>
              </a:buClr>
              <a:buSzPts val="2900"/>
              <a:buNone/>
            </a:pPr>
            <a:r>
              <a:rPr b="1" lang="en-US" sz="2900">
                <a:solidFill>
                  <a:srgbClr val="161616"/>
                </a:solidFill>
                <a:latin typeface="Open Sans"/>
                <a:ea typeface="Open Sans"/>
                <a:cs typeface="Open Sans"/>
                <a:sym typeface="Open Sans"/>
              </a:rPr>
              <a:t>Dirty Read</a:t>
            </a:r>
            <a:r>
              <a:rPr lang="en-US" sz="2900">
                <a:solidFill>
                  <a:srgbClr val="161616"/>
                </a:solidFill>
                <a:latin typeface="Open Sans"/>
                <a:ea typeface="Open Sans"/>
                <a:cs typeface="Open Sans"/>
                <a:sym typeface="Open Sans"/>
              </a:rPr>
              <a:t> . A transação SQL T1 modifica uma linha. A transação SQL T2 então lê essa linha antes de T1 executar um COMMIT. Se T1 então executar um ROLLBACK, T2 terá lido uma linha que nunca foi confirmada e, portanto, pode ser considerada como nunca tendo existido.</a:t>
            </a:r>
            <a:endParaRPr sz="2900">
              <a:solidFill>
                <a:srgbClr val="161616"/>
              </a:solidFill>
              <a:latin typeface="Open Sans"/>
              <a:ea typeface="Open Sans"/>
              <a:cs typeface="Open Sans"/>
              <a:sym typeface="Open Sans"/>
            </a:endParaRPr>
          </a:p>
          <a:p>
            <a:pPr indent="-228600" lvl="0" marL="457200" rtl="0" algn="l">
              <a:lnSpc>
                <a:spcPct val="115000"/>
              </a:lnSpc>
              <a:spcBef>
                <a:spcPts val="0"/>
              </a:spcBef>
              <a:spcAft>
                <a:spcPts val="0"/>
              </a:spcAft>
              <a:buClr>
                <a:srgbClr val="161616"/>
              </a:buClr>
              <a:buSzPts val="2900"/>
              <a:buFont typeface="Open Sans"/>
              <a:buNone/>
            </a:pPr>
            <a:r>
              <a:t/>
            </a:r>
            <a:endParaRPr sz="2900">
              <a:solidFill>
                <a:srgbClr val="161616"/>
              </a:solidFill>
              <a:latin typeface="Open Sans"/>
              <a:ea typeface="Open Sans"/>
              <a:cs typeface="Open Sans"/>
              <a:sym typeface="Open Sans"/>
            </a:endParaRPr>
          </a:p>
          <a:p>
            <a:pPr indent="-228600" lvl="0" marL="457200" rtl="0" algn="l">
              <a:lnSpc>
                <a:spcPct val="115000"/>
              </a:lnSpc>
              <a:spcBef>
                <a:spcPts val="0"/>
              </a:spcBef>
              <a:spcAft>
                <a:spcPts val="0"/>
              </a:spcAft>
              <a:buClr>
                <a:srgbClr val="161616"/>
              </a:buClr>
              <a:buSzPts val="2900"/>
              <a:buNone/>
            </a:pPr>
            <a:r>
              <a:rPr b="1" lang="en-US" sz="2900">
                <a:solidFill>
                  <a:srgbClr val="161616"/>
                </a:solidFill>
                <a:latin typeface="Open Sans"/>
                <a:ea typeface="Open Sans"/>
                <a:cs typeface="Open Sans"/>
                <a:sym typeface="Open Sans"/>
              </a:rPr>
              <a:t>Leitura Não Repetível</a:t>
            </a:r>
            <a:r>
              <a:rPr lang="en-US" sz="2900">
                <a:solidFill>
                  <a:srgbClr val="161616"/>
                </a:solidFill>
                <a:latin typeface="Open Sans"/>
                <a:ea typeface="Open Sans"/>
                <a:cs typeface="Open Sans"/>
                <a:sym typeface="Open Sans"/>
              </a:rPr>
              <a:t> . A transação SQL T1 lê uma linha. A transação SQL T2 então modifica ou exclui essa linha e executa um COMMIT. Se T1 então tentar reler essa linha, T1 pode receber o valor modificado ou descobrir que a linha foi excluída.</a:t>
            </a:r>
            <a:endParaRPr sz="2900">
              <a:solidFill>
                <a:srgbClr val="161616"/>
              </a:solidFill>
              <a:latin typeface="Open Sans"/>
              <a:ea typeface="Open Sans"/>
              <a:cs typeface="Open Sans"/>
              <a:sym typeface="Open Sans"/>
            </a:endParaRPr>
          </a:p>
          <a:p>
            <a:pPr indent="-228600" lvl="0" marL="457200" rtl="0" algn="l">
              <a:lnSpc>
                <a:spcPct val="115000"/>
              </a:lnSpc>
              <a:spcBef>
                <a:spcPts val="0"/>
              </a:spcBef>
              <a:spcAft>
                <a:spcPts val="0"/>
              </a:spcAft>
              <a:buClr>
                <a:srgbClr val="161616"/>
              </a:buClr>
              <a:buSzPts val="2800"/>
              <a:buFont typeface="Open Sans"/>
              <a:buNone/>
            </a:pPr>
            <a:r>
              <a:t/>
            </a:r>
            <a:endParaRPr sz="2800">
              <a:solidFill>
                <a:srgbClr val="161616"/>
              </a:solidFill>
              <a:latin typeface="Open Sans"/>
              <a:ea typeface="Open Sans"/>
              <a:cs typeface="Open Sans"/>
              <a:sym typeface="Open Sans"/>
            </a:endParaRPr>
          </a:p>
          <a:p>
            <a:pPr indent="-228600" lvl="0" marL="457200" rtl="0" algn="l">
              <a:lnSpc>
                <a:spcPct val="115000"/>
              </a:lnSpc>
              <a:spcBef>
                <a:spcPts val="0"/>
              </a:spcBef>
              <a:spcAft>
                <a:spcPts val="0"/>
              </a:spcAft>
              <a:buClr>
                <a:srgbClr val="161616"/>
              </a:buClr>
              <a:buSzPts val="2900"/>
              <a:buNone/>
            </a:pPr>
            <a:r>
              <a:rPr b="1" lang="en-US" sz="2900">
                <a:solidFill>
                  <a:srgbClr val="161616"/>
                </a:solidFill>
                <a:latin typeface="Open Sans"/>
                <a:ea typeface="Open Sans"/>
                <a:cs typeface="Open Sans"/>
                <a:sym typeface="Open Sans"/>
              </a:rPr>
              <a:t>Phantom Row</a:t>
            </a:r>
            <a:r>
              <a:rPr lang="en-US" sz="2900">
                <a:solidFill>
                  <a:srgbClr val="161616"/>
                </a:solidFill>
                <a:latin typeface="Open Sans"/>
                <a:ea typeface="Open Sans"/>
                <a:cs typeface="Open Sans"/>
                <a:sym typeface="Open Sans"/>
              </a:rPr>
              <a:t> . A transação SQL T1 lê o conjunto de linhas N que satisfazem alguma condição de pesquisa. A transação SQL T2 então executa instruções SQL que geram uma ou mais novas linhas que satisfazem a condição de pesquisa usada pela transação SQL T1. Se T1 então repetir a leitura original com a mesma condição de pesquisa, T1 receberá um conjunto diferente de linhas.</a:t>
            </a:r>
            <a:endParaRPr sz="2900">
              <a:solidFill>
                <a:srgbClr val="161616"/>
              </a:solidFill>
              <a:latin typeface="Open Sans"/>
              <a:ea typeface="Open Sans"/>
              <a:cs typeface="Open Sans"/>
              <a:sym typeface="Open Sans"/>
            </a:endParaRPr>
          </a:p>
          <a:p>
            <a:pPr indent="0" lvl="0" marL="914400" marR="0" rtl="0" algn="l">
              <a:lnSpc>
                <a:spcPct val="140000"/>
              </a:lnSpc>
              <a:spcBef>
                <a:spcPts val="1800"/>
              </a:spcBef>
              <a:spcAft>
                <a:spcPts val="0"/>
              </a:spcAft>
              <a:buNone/>
            </a:pPr>
            <a:r>
              <a:t/>
            </a:r>
            <a:endParaRPr sz="3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73" name="Shape 173"/>
        <p:cNvGrpSpPr/>
        <p:nvPr/>
      </p:nvGrpSpPr>
      <p:grpSpPr>
        <a:xfrm>
          <a:off x="0" y="0"/>
          <a:ext cx="0" cy="0"/>
          <a:chOff x="0" y="0"/>
          <a:chExt cx="0" cy="0"/>
        </a:xfrm>
      </p:grpSpPr>
      <p:sp>
        <p:nvSpPr>
          <p:cNvPr id="174" name="Google Shape;174;p7"/>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7"/>
          <p:cNvGrpSpPr/>
          <p:nvPr/>
        </p:nvGrpSpPr>
        <p:grpSpPr>
          <a:xfrm rot="5400000">
            <a:off x="16612927" y="8569981"/>
            <a:ext cx="1292746" cy="1376638"/>
            <a:chOff x="0" y="0"/>
            <a:chExt cx="1723661" cy="1835518"/>
          </a:xfrm>
        </p:grpSpPr>
        <p:sp>
          <p:nvSpPr>
            <p:cNvPr id="176" name="Google Shape;176;p7"/>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77" name="Google Shape;177;p7"/>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78" name="Google Shape;178;p7"/>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79" name="Google Shape;179;p7"/>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txBox="1"/>
          <p:nvPr/>
        </p:nvSpPr>
        <p:spPr>
          <a:xfrm>
            <a:off x="1494693" y="942975"/>
            <a:ext cx="2514538" cy="75487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400" u="none" cap="none" strike="noStrike">
                <a:solidFill>
                  <a:srgbClr val="000000"/>
                </a:solidFill>
                <a:latin typeface="Open Sans"/>
                <a:ea typeface="Open Sans"/>
                <a:cs typeface="Open Sans"/>
                <a:sym typeface="Open Sans"/>
              </a:rPr>
              <a:t>Fonte</a:t>
            </a:r>
            <a:endParaRPr/>
          </a:p>
        </p:txBody>
      </p:sp>
      <p:sp>
        <p:nvSpPr>
          <p:cNvPr id="181" name="Google Shape;181;p7"/>
          <p:cNvSpPr txBox="1"/>
          <p:nvPr/>
        </p:nvSpPr>
        <p:spPr>
          <a:xfrm>
            <a:off x="1494693" y="3749801"/>
            <a:ext cx="15656500" cy="139369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000" u="sng" cap="none" strike="noStrike">
                <a:solidFill>
                  <a:srgbClr val="000000"/>
                </a:solidFill>
                <a:latin typeface="Open Sans"/>
                <a:ea typeface="Open Sans"/>
                <a:cs typeface="Open Sans"/>
                <a:sym typeface="Open Sans"/>
                <a:hlinkClick r:id="rId4">
                  <a:extLst>
                    <a:ext uri="{A12FA001-AC4F-418D-AE19-62706E023703}">
                      <ahyp:hlinkClr val="tx"/>
                    </a:ext>
                  </a:extLst>
                </a:hlinkClick>
              </a:rPr>
              <a:t>https://www.ibm.com/docs/en/informix-servers/14.10?topic=level-set-transaction-versus-set-isolation</a:t>
            </a:r>
            <a:endParaRPr/>
          </a:p>
        </p:txBody>
      </p:sp>
      <p:sp>
        <p:nvSpPr>
          <p:cNvPr id="182" name="Google Shape;182;p7"/>
          <p:cNvSpPr txBox="1"/>
          <p:nvPr/>
        </p:nvSpPr>
        <p:spPr>
          <a:xfrm>
            <a:off x="1494693" y="2715407"/>
            <a:ext cx="7091947" cy="62981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700" u="none" cap="none" strike="noStrike">
                <a:solidFill>
                  <a:srgbClr val="000000"/>
                </a:solidFill>
                <a:latin typeface="Open Sans"/>
                <a:ea typeface="Open Sans"/>
                <a:cs typeface="Open Sans"/>
                <a:sym typeface="Open Sans"/>
              </a:rPr>
              <a:t>Documentação IBM INFORMIX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p:nvPr/>
        </p:nvSpPr>
        <p:spPr>
          <a:xfrm rot="5400000">
            <a:off x="9318181" y="-6121037"/>
            <a:ext cx="9525" cy="15656500"/>
          </a:xfrm>
          <a:prstGeom prst="rect">
            <a:avLst/>
          </a:pr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8"/>
          <p:cNvGrpSpPr/>
          <p:nvPr/>
        </p:nvGrpSpPr>
        <p:grpSpPr>
          <a:xfrm rot="5400000">
            <a:off x="16612927" y="8569981"/>
            <a:ext cx="1292746" cy="1376638"/>
            <a:chOff x="0" y="0"/>
            <a:chExt cx="1723661" cy="1835518"/>
          </a:xfrm>
        </p:grpSpPr>
        <p:sp>
          <p:nvSpPr>
            <p:cNvPr id="189" name="Google Shape;189;p8"/>
            <p:cNvSpPr/>
            <p:nvPr/>
          </p:nvSpPr>
          <p:spPr>
            <a:xfrm>
              <a:off x="0" y="0"/>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90" name="Google Shape;190;p8"/>
            <p:cNvSpPr/>
            <p:nvPr/>
          </p:nvSpPr>
          <p:spPr>
            <a:xfrm>
              <a:off x="0" y="65293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sp>
          <p:nvSpPr>
            <p:cNvPr id="191" name="Google Shape;191;p8"/>
            <p:cNvSpPr/>
            <p:nvPr/>
          </p:nvSpPr>
          <p:spPr>
            <a:xfrm>
              <a:off x="0" y="1311395"/>
              <a:ext cx="1723661" cy="524123"/>
            </a:xfrm>
            <a:custGeom>
              <a:rect b="b" l="l" r="r" t="t"/>
              <a:pathLst>
                <a:path extrusionOk="0" h="524123" w="1723661">
                  <a:moveTo>
                    <a:pt x="0" y="0"/>
                  </a:moveTo>
                  <a:lnTo>
                    <a:pt x="1723661" y="0"/>
                  </a:lnTo>
                  <a:lnTo>
                    <a:pt x="1723661" y="524123"/>
                  </a:lnTo>
                  <a:lnTo>
                    <a:pt x="0" y="524123"/>
                  </a:lnTo>
                  <a:lnTo>
                    <a:pt x="0" y="0"/>
                  </a:lnTo>
                  <a:close/>
                </a:path>
              </a:pathLst>
            </a:custGeom>
            <a:blipFill rotWithShape="1">
              <a:blip r:embed="rId3">
                <a:alphaModFix/>
              </a:blip>
              <a:stretch>
                <a:fillRect b="-193063" l="-22976" r="-24224" t="-191010"/>
              </a:stretch>
            </a:blipFill>
            <a:ln>
              <a:noFill/>
            </a:ln>
          </p:spPr>
        </p:sp>
      </p:grpSp>
      <p:sp>
        <p:nvSpPr>
          <p:cNvPr id="192" name="Google Shape;192;p8"/>
          <p:cNvSpPr/>
          <p:nvPr/>
        </p:nvSpPr>
        <p:spPr>
          <a:xfrm>
            <a:off x="-2240294" y="-1255392"/>
            <a:ext cx="3390221" cy="2354920"/>
          </a:xfrm>
          <a:prstGeom prst="rect">
            <a:avLst/>
          </a:prstGeom>
          <a:solidFill>
            <a:srgbClr val="095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txBox="1"/>
          <p:nvPr/>
        </p:nvSpPr>
        <p:spPr>
          <a:xfrm>
            <a:off x="6284277" y="4274503"/>
            <a:ext cx="571944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Open Sans"/>
                <a:ea typeface="Open Sans"/>
                <a:cs typeface="Open Sans"/>
                <a:sym typeface="Open Sans"/>
              </a:rPr>
              <a:t>Obrigado!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