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83" r:id="rId3"/>
    <p:sldId id="257" r:id="rId4"/>
    <p:sldId id="296" r:id="rId5"/>
    <p:sldId id="297" r:id="rId6"/>
    <p:sldId id="298" r:id="rId7"/>
    <p:sldId id="307" r:id="rId8"/>
    <p:sldId id="299" r:id="rId9"/>
    <p:sldId id="300" r:id="rId10"/>
    <p:sldId id="301" r:id="rId11"/>
    <p:sldId id="302" r:id="rId12"/>
    <p:sldId id="295" r:id="rId13"/>
    <p:sldId id="284" r:id="rId14"/>
    <p:sldId id="293" r:id="rId15"/>
    <p:sldId id="285" r:id="rId16"/>
    <p:sldId id="286" r:id="rId17"/>
    <p:sldId id="287" r:id="rId18"/>
    <p:sldId id="292" r:id="rId19"/>
    <p:sldId id="288" r:id="rId20"/>
    <p:sldId id="289" r:id="rId21"/>
    <p:sldId id="303" r:id="rId22"/>
    <p:sldId id="291" r:id="rId23"/>
    <p:sldId id="275" r:id="rId24"/>
    <p:sldId id="267" r:id="rId25"/>
    <p:sldId id="258" r:id="rId26"/>
    <p:sldId id="305" r:id="rId27"/>
    <p:sldId id="306"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465"/>
    <p:restoredTop sz="60147" autoAdjust="0"/>
  </p:normalViewPr>
  <p:slideViewPr>
    <p:cSldViewPr>
      <p:cViewPr varScale="1">
        <p:scale>
          <a:sx n="75" d="100"/>
          <a:sy n="75" d="100"/>
        </p:scale>
        <p:origin x="608"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1C18F-6FF8-4BA8-9F74-F94948CCE764}" type="doc">
      <dgm:prSet loTypeId="urn:microsoft.com/office/officeart/2005/8/layout/process1" loCatId="process" qsTypeId="urn:microsoft.com/office/officeart/2005/8/quickstyle/simple1" qsCatId="simple" csTypeId="urn:microsoft.com/office/officeart/2005/8/colors/accent1_2" csCatId="accent1" phldr="1"/>
      <dgm:spPr/>
    </dgm:pt>
    <dgm:pt modelId="{93507202-1BEB-47B1-B50A-57B2CF15B25D}">
      <dgm:prSet phldrT="[Text]"/>
      <dgm:spPr/>
      <dgm:t>
        <a:bodyPr/>
        <a:lstStyle/>
        <a:p>
          <a:r>
            <a:rPr lang="en-US" dirty="0"/>
            <a:t>Predictor</a:t>
          </a:r>
        </a:p>
      </dgm:t>
    </dgm:pt>
    <dgm:pt modelId="{6BEAF219-2F87-4610-8AF9-0F89413C08D2}" type="parTrans" cxnId="{98EEA980-3820-4FB2-A6E7-6191A7CB33EF}">
      <dgm:prSet/>
      <dgm:spPr/>
      <dgm:t>
        <a:bodyPr/>
        <a:lstStyle/>
        <a:p>
          <a:endParaRPr lang="en-US"/>
        </a:p>
      </dgm:t>
    </dgm:pt>
    <dgm:pt modelId="{64BBE718-663B-41B1-8949-2CDCFC5ACF89}" type="sibTrans" cxnId="{98EEA980-3820-4FB2-A6E7-6191A7CB33EF}">
      <dgm:prSet/>
      <dgm:spPr/>
      <dgm:t>
        <a:bodyPr/>
        <a:lstStyle/>
        <a:p>
          <a:endParaRPr lang="en-US"/>
        </a:p>
      </dgm:t>
    </dgm:pt>
    <dgm:pt modelId="{81AF49A2-1EB3-4B23-A461-E47666A81E4A}">
      <dgm:prSet phldrT="[Text]"/>
      <dgm:spPr/>
      <dgm:t>
        <a:bodyPr/>
        <a:lstStyle/>
        <a:p>
          <a:r>
            <a:rPr lang="en-US" dirty="0"/>
            <a:t>Outcome</a:t>
          </a:r>
        </a:p>
      </dgm:t>
    </dgm:pt>
    <dgm:pt modelId="{D45C9D97-B598-47FD-8965-B800EC63C8B4}" type="parTrans" cxnId="{0824CC07-B482-4EF4-AEF1-7FF3AE4C2D15}">
      <dgm:prSet/>
      <dgm:spPr/>
      <dgm:t>
        <a:bodyPr/>
        <a:lstStyle/>
        <a:p>
          <a:endParaRPr lang="en-US"/>
        </a:p>
      </dgm:t>
    </dgm:pt>
    <dgm:pt modelId="{CE4A9E36-ECA1-4D68-A64B-71B65731AF04}" type="sibTrans" cxnId="{0824CC07-B482-4EF4-AEF1-7FF3AE4C2D15}">
      <dgm:prSet/>
      <dgm:spPr/>
      <dgm:t>
        <a:bodyPr/>
        <a:lstStyle/>
        <a:p>
          <a:endParaRPr lang="en-US"/>
        </a:p>
      </dgm:t>
    </dgm:pt>
    <dgm:pt modelId="{BECD85BB-638A-49DF-A135-53D11D751530}" type="pres">
      <dgm:prSet presAssocID="{4A51C18F-6FF8-4BA8-9F74-F94948CCE764}" presName="Name0" presStyleCnt="0">
        <dgm:presLayoutVars>
          <dgm:dir/>
          <dgm:resizeHandles val="exact"/>
        </dgm:presLayoutVars>
      </dgm:prSet>
      <dgm:spPr/>
    </dgm:pt>
    <dgm:pt modelId="{ADB8387D-1469-48C3-84D4-257AAA131436}" type="pres">
      <dgm:prSet presAssocID="{93507202-1BEB-47B1-B50A-57B2CF15B25D}" presName="node" presStyleLbl="node1" presStyleIdx="0" presStyleCnt="2">
        <dgm:presLayoutVars>
          <dgm:bulletEnabled val="1"/>
        </dgm:presLayoutVars>
      </dgm:prSet>
      <dgm:spPr/>
    </dgm:pt>
    <dgm:pt modelId="{AB692D81-7B09-4164-8AB0-37606DBC9A08}" type="pres">
      <dgm:prSet presAssocID="{64BBE718-663B-41B1-8949-2CDCFC5ACF89}" presName="sibTrans" presStyleLbl="sibTrans2D1" presStyleIdx="0" presStyleCnt="1"/>
      <dgm:spPr/>
    </dgm:pt>
    <dgm:pt modelId="{AE0208D6-7AA4-4B94-A00B-0C670AE599A8}" type="pres">
      <dgm:prSet presAssocID="{64BBE718-663B-41B1-8949-2CDCFC5ACF89}" presName="connectorText" presStyleLbl="sibTrans2D1" presStyleIdx="0" presStyleCnt="1"/>
      <dgm:spPr/>
    </dgm:pt>
    <dgm:pt modelId="{CD29AB49-3F34-4492-98BE-DDB383F966E9}" type="pres">
      <dgm:prSet presAssocID="{81AF49A2-1EB3-4B23-A461-E47666A81E4A}" presName="node" presStyleLbl="node1" presStyleIdx="1" presStyleCnt="2">
        <dgm:presLayoutVars>
          <dgm:bulletEnabled val="1"/>
        </dgm:presLayoutVars>
      </dgm:prSet>
      <dgm:spPr/>
    </dgm:pt>
  </dgm:ptLst>
  <dgm:cxnLst>
    <dgm:cxn modelId="{0824CC07-B482-4EF4-AEF1-7FF3AE4C2D15}" srcId="{4A51C18F-6FF8-4BA8-9F74-F94948CCE764}" destId="{81AF49A2-1EB3-4B23-A461-E47666A81E4A}" srcOrd="1" destOrd="0" parTransId="{D45C9D97-B598-47FD-8965-B800EC63C8B4}" sibTransId="{CE4A9E36-ECA1-4D68-A64B-71B65731AF04}"/>
    <dgm:cxn modelId="{D3A5BB68-1249-4BC4-AB32-CE3AED3480B9}" type="presOf" srcId="{64BBE718-663B-41B1-8949-2CDCFC5ACF89}" destId="{AE0208D6-7AA4-4B94-A00B-0C670AE599A8}" srcOrd="1" destOrd="0" presId="urn:microsoft.com/office/officeart/2005/8/layout/process1"/>
    <dgm:cxn modelId="{98EEA980-3820-4FB2-A6E7-6191A7CB33EF}" srcId="{4A51C18F-6FF8-4BA8-9F74-F94948CCE764}" destId="{93507202-1BEB-47B1-B50A-57B2CF15B25D}" srcOrd="0" destOrd="0" parTransId="{6BEAF219-2F87-4610-8AF9-0F89413C08D2}" sibTransId="{64BBE718-663B-41B1-8949-2CDCFC5ACF89}"/>
    <dgm:cxn modelId="{5D213E98-76CC-4699-BBD4-706FC03457A5}" type="presOf" srcId="{64BBE718-663B-41B1-8949-2CDCFC5ACF89}" destId="{AB692D81-7B09-4164-8AB0-37606DBC9A08}" srcOrd="0" destOrd="0" presId="urn:microsoft.com/office/officeart/2005/8/layout/process1"/>
    <dgm:cxn modelId="{B8B28CCF-8DD1-4EC1-B34D-2C7295A73CD3}" type="presOf" srcId="{81AF49A2-1EB3-4B23-A461-E47666A81E4A}" destId="{CD29AB49-3F34-4492-98BE-DDB383F966E9}" srcOrd="0" destOrd="0" presId="urn:microsoft.com/office/officeart/2005/8/layout/process1"/>
    <dgm:cxn modelId="{89FC2BDC-1A2B-4C1A-BE60-76279FCB219F}" type="presOf" srcId="{93507202-1BEB-47B1-B50A-57B2CF15B25D}" destId="{ADB8387D-1469-48C3-84D4-257AAA131436}" srcOrd="0" destOrd="0" presId="urn:microsoft.com/office/officeart/2005/8/layout/process1"/>
    <dgm:cxn modelId="{5FA9B8DC-6A5A-4FEC-A38E-C05E5B72256D}" type="presOf" srcId="{4A51C18F-6FF8-4BA8-9F74-F94948CCE764}" destId="{BECD85BB-638A-49DF-A135-53D11D751530}" srcOrd="0" destOrd="0" presId="urn:microsoft.com/office/officeart/2005/8/layout/process1"/>
    <dgm:cxn modelId="{0C60CC0D-77FC-438F-AC1E-01DA346D3EF3}" type="presParOf" srcId="{BECD85BB-638A-49DF-A135-53D11D751530}" destId="{ADB8387D-1469-48C3-84D4-257AAA131436}" srcOrd="0" destOrd="0" presId="urn:microsoft.com/office/officeart/2005/8/layout/process1"/>
    <dgm:cxn modelId="{7F01FB6F-E3CA-4325-B28A-54B8877D4CF6}" type="presParOf" srcId="{BECD85BB-638A-49DF-A135-53D11D751530}" destId="{AB692D81-7B09-4164-8AB0-37606DBC9A08}" srcOrd="1" destOrd="0" presId="urn:microsoft.com/office/officeart/2005/8/layout/process1"/>
    <dgm:cxn modelId="{317D342B-C380-4068-9BBE-0C249DE1A47B}" type="presParOf" srcId="{AB692D81-7B09-4164-8AB0-37606DBC9A08}" destId="{AE0208D6-7AA4-4B94-A00B-0C670AE599A8}" srcOrd="0" destOrd="0" presId="urn:microsoft.com/office/officeart/2005/8/layout/process1"/>
    <dgm:cxn modelId="{B36D51F0-985E-4845-AE2C-E4051F14A71E}" type="presParOf" srcId="{BECD85BB-638A-49DF-A135-53D11D751530}" destId="{CD29AB49-3F34-4492-98BE-DDB383F966E9}"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8387D-1469-48C3-84D4-257AAA131436}">
      <dsp:nvSpPr>
        <dsp:cNvPr id="0" name=""/>
        <dsp:cNvSpPr/>
      </dsp:nvSpPr>
      <dsp:spPr>
        <a:xfrm>
          <a:off x="714" y="1828978"/>
          <a:ext cx="1523404" cy="914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Predictor</a:t>
          </a:r>
        </a:p>
      </dsp:txBody>
      <dsp:txXfrm>
        <a:off x="27485" y="1855749"/>
        <a:ext cx="1469862" cy="860500"/>
      </dsp:txXfrm>
    </dsp:sp>
    <dsp:sp modelId="{AB692D81-7B09-4164-8AB0-37606DBC9A08}">
      <dsp:nvSpPr>
        <dsp:cNvPr id="0" name=""/>
        <dsp:cNvSpPr/>
      </dsp:nvSpPr>
      <dsp:spPr>
        <a:xfrm>
          <a:off x="1676459" y="2097097"/>
          <a:ext cx="322961" cy="377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76459" y="2172658"/>
        <a:ext cx="226073" cy="226682"/>
      </dsp:txXfrm>
    </dsp:sp>
    <dsp:sp modelId="{CD29AB49-3F34-4492-98BE-DDB383F966E9}">
      <dsp:nvSpPr>
        <dsp:cNvPr id="0" name=""/>
        <dsp:cNvSpPr/>
      </dsp:nvSpPr>
      <dsp:spPr>
        <a:xfrm>
          <a:off x="2133480" y="1828978"/>
          <a:ext cx="1523404" cy="914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Outcome</a:t>
          </a:r>
        </a:p>
      </dsp:txBody>
      <dsp:txXfrm>
        <a:off x="2160251" y="1855749"/>
        <a:ext cx="1469862" cy="8605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6E2D22-C62B-46F1-BAC6-8D5A8C2C942A}" type="datetimeFigureOut">
              <a:rPr lang="en-US" smtClean="0"/>
              <a:t>1/4/25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B743C-20F0-4E67-8A33-15107F3E826A}" type="slidenum">
              <a:rPr lang="en-US" smtClean="0"/>
              <a:t>‹#›</a:t>
            </a:fld>
            <a:endParaRPr lang="en-US"/>
          </a:p>
        </p:txBody>
      </p:sp>
    </p:spTree>
    <p:extLst>
      <p:ext uri="{BB962C8B-B14F-4D97-AF65-F5344CB8AC3E}">
        <p14:creationId xmlns:p14="http://schemas.microsoft.com/office/powerpoint/2010/main" val="1995749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preventionaction.org/reference/type-1-translation-research"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preventionaction.org/reference/type-2-translation-researc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plato.stanford.edu</a:t>
            </a:r>
            <a:r>
              <a:rPr lang="en-US" dirty="0"/>
              <a:t>/entries/</a:t>
            </a:r>
            <a:r>
              <a:rPr lang="en-US" dirty="0" err="1"/>
              <a:t>kant</a:t>
            </a:r>
            <a:r>
              <a:rPr lang="en-US" dirty="0"/>
              <a:t>-science/#</a:t>
            </a:r>
            <a:r>
              <a:rPr lang="en-US" dirty="0" err="1"/>
              <a:t>Psyc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0CB743C-20F0-4E67-8A33-15107F3E826A}" type="slidenum">
              <a:rPr lang="en-US" smtClean="0"/>
              <a:t>5</a:t>
            </a:fld>
            <a:endParaRPr lang="en-US"/>
          </a:p>
        </p:txBody>
      </p:sp>
    </p:spTree>
    <p:extLst>
      <p:ext uri="{BB962C8B-B14F-4D97-AF65-F5344CB8AC3E}">
        <p14:creationId xmlns:p14="http://schemas.microsoft.com/office/powerpoint/2010/main" val="1262584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Main Points Summary</a:t>
            </a:r>
          </a:p>
          <a:p>
            <a:pPr>
              <a:buFont typeface="+mj-lt"/>
              <a:buAutoNum type="arabicPeriod"/>
            </a:pPr>
            <a:r>
              <a:rPr lang="en-US" b="1" dirty="0"/>
              <a:t>Objective</a:t>
            </a:r>
            <a:r>
              <a:rPr lang="en-US" dirty="0"/>
              <a:t>:</a:t>
            </a:r>
          </a:p>
          <a:p>
            <a:pPr marL="742950" lvl="1" indent="-285750">
              <a:buFont typeface="+mj-lt"/>
              <a:buAutoNum type="arabicPeriod"/>
            </a:pPr>
            <a:r>
              <a:rPr lang="en-US" dirty="0"/>
              <a:t>Investigates the role of the Superwoman Schema (SWS) in moderating the relationship between racial discrimination and allostatic load among African American women aged 30–50.</a:t>
            </a:r>
          </a:p>
          <a:p>
            <a:pPr marL="742950" lvl="1" indent="-285750">
              <a:buFont typeface="+mj-lt"/>
              <a:buAutoNum type="arabicPeriod"/>
            </a:pPr>
            <a:r>
              <a:rPr lang="en-US" dirty="0"/>
              <a:t>Explores whether SWS dimensions (e.g., emotion suppression, strength) mitigate or exacerbate the health impacts of racial discrimination.</a:t>
            </a:r>
          </a:p>
          <a:p>
            <a:pPr>
              <a:buFont typeface="+mj-lt"/>
              <a:buAutoNum type="arabicPeriod"/>
            </a:pPr>
            <a:r>
              <a:rPr lang="en-US" b="1" dirty="0"/>
              <a:t>Background</a:t>
            </a:r>
            <a:r>
              <a:rPr lang="en-US" dirty="0"/>
              <a:t>:</a:t>
            </a:r>
          </a:p>
          <a:p>
            <a:pPr marL="742950" lvl="1" indent="-285750">
              <a:buFont typeface="+mj-lt"/>
              <a:buAutoNum type="arabicPeriod"/>
            </a:pPr>
            <a:r>
              <a:rPr lang="en-US" b="1" dirty="0"/>
              <a:t>Racial Discrimination</a:t>
            </a:r>
            <a:r>
              <a:rPr lang="en-US" dirty="0"/>
              <a:t>: A chronic psychosocial stressor linked to physiological dysregulation (allostatic load).</a:t>
            </a:r>
          </a:p>
          <a:p>
            <a:pPr marL="742950" lvl="1" indent="-285750">
              <a:buFont typeface="+mj-lt"/>
              <a:buAutoNum type="arabicPeriod"/>
            </a:pPr>
            <a:r>
              <a:rPr lang="en-US" b="1" dirty="0"/>
              <a:t>Superwoman Schema (SWS)</a:t>
            </a:r>
            <a:r>
              <a:rPr lang="en-US" dirty="0"/>
              <a:t>: A cultural framework reflecting coping styles like suppressing emotions, presenting strength, and nurturing others, potentially protecting or harming health.</a:t>
            </a:r>
          </a:p>
          <a:p>
            <a:pPr>
              <a:buFont typeface="+mj-lt"/>
              <a:buAutoNum type="arabicPeriod"/>
            </a:pPr>
            <a:r>
              <a:rPr lang="en-US" b="1" dirty="0"/>
              <a:t>Key Findings</a:t>
            </a:r>
            <a:r>
              <a:rPr lang="en-US" dirty="0"/>
              <a:t>:</a:t>
            </a:r>
          </a:p>
          <a:p>
            <a:pPr marL="742950" lvl="1" indent="-285750">
              <a:buFont typeface="+mj-lt"/>
              <a:buAutoNum type="arabicPeriod"/>
            </a:pPr>
            <a:r>
              <a:rPr lang="en-US" b="1" dirty="0"/>
              <a:t>Protective Dimensions</a:t>
            </a:r>
            <a:r>
              <a:rPr lang="en-US" dirty="0"/>
              <a:t>: Presenting strength and suppressing emotions reduced the negative health impacts of racial discrimination.</a:t>
            </a:r>
          </a:p>
          <a:p>
            <a:pPr marL="742950" lvl="1" indent="-285750">
              <a:buFont typeface="+mj-lt"/>
              <a:buAutoNum type="arabicPeriod"/>
            </a:pPr>
            <a:r>
              <a:rPr lang="en-US" b="1" dirty="0"/>
              <a:t>Harmful Dimensions</a:t>
            </a:r>
            <a:r>
              <a:rPr lang="en-US" dirty="0"/>
              <a:t>: Intense motivation to succeed and obligation to help others heightened health risks.</a:t>
            </a:r>
          </a:p>
          <a:p>
            <a:pPr marL="742950" lvl="1" indent="-285750">
              <a:buFont typeface="+mj-lt"/>
              <a:buAutoNum type="arabicPeriod"/>
            </a:pPr>
            <a:r>
              <a:rPr lang="en-US" dirty="0"/>
              <a:t>Associations were curvilinear, highlighting the complexity of stressor-severity effects.</a:t>
            </a:r>
          </a:p>
          <a:p>
            <a:pPr>
              <a:buFont typeface="+mj-lt"/>
              <a:buAutoNum type="arabicPeriod"/>
            </a:pPr>
            <a:r>
              <a:rPr lang="en-US" b="1" dirty="0"/>
              <a:t>Mechanisms</a:t>
            </a:r>
            <a:r>
              <a:rPr lang="en-US" dirty="0"/>
              <a:t>:</a:t>
            </a:r>
          </a:p>
          <a:p>
            <a:pPr marL="742950" lvl="1" indent="-285750">
              <a:buFont typeface="+mj-lt"/>
              <a:buAutoNum type="arabicPeriod"/>
            </a:pPr>
            <a:r>
              <a:rPr lang="en-US" dirty="0"/>
              <a:t>Chronic racial discrimination activates cognitive and emotional schemas, influencing biological responses via pathways like HPA-axis dysregulation and inflammation.</a:t>
            </a:r>
          </a:p>
          <a:p>
            <a:pPr marL="742950" lvl="1" indent="-285750">
              <a:buFont typeface="+mj-lt"/>
              <a:buAutoNum type="arabicPeriod"/>
            </a:pPr>
            <a:r>
              <a:rPr lang="en-US" dirty="0"/>
              <a:t>Coping strategies and their deployment depend on the severity and chronicity of stressors.</a:t>
            </a:r>
          </a:p>
          <a:p>
            <a:pPr>
              <a:buFont typeface="+mj-lt"/>
              <a:buAutoNum type="arabicPeriod"/>
            </a:pPr>
            <a:r>
              <a:rPr lang="en-US" b="1" dirty="0"/>
              <a:t>Implications</a:t>
            </a:r>
            <a:r>
              <a:rPr lang="en-US" dirty="0"/>
              <a:t>:</a:t>
            </a:r>
          </a:p>
          <a:p>
            <a:pPr marL="742950" lvl="1" indent="-285750">
              <a:buFont typeface="+mj-lt"/>
              <a:buAutoNum type="arabicPeriod"/>
            </a:pPr>
            <a:r>
              <a:rPr lang="en-US" dirty="0"/>
              <a:t>Research should incorporate non-linear models to better capture the dynamics of racial discrimination and health outcomes.</a:t>
            </a:r>
          </a:p>
          <a:p>
            <a:pPr marL="742950" lvl="1" indent="-285750">
              <a:buFont typeface="+mj-lt"/>
              <a:buAutoNum type="arabicPeriod"/>
            </a:pPr>
            <a:r>
              <a:rPr lang="en-US" dirty="0"/>
              <a:t>Culturally tailored frameworks like SWS offer insights into how systemic stress impacts health inequities.</a:t>
            </a:r>
          </a:p>
          <a:p>
            <a:pPr>
              <a:buFont typeface="+mj-lt"/>
              <a:buAutoNum type="arabicPeriod"/>
            </a:pPr>
            <a:r>
              <a:rPr lang="en-US" b="1" dirty="0"/>
              <a:t>Limitations</a:t>
            </a:r>
            <a:r>
              <a:rPr lang="en-US" dirty="0"/>
              <a:t>:</a:t>
            </a:r>
          </a:p>
          <a:p>
            <a:pPr marL="742950" lvl="1" indent="-285750">
              <a:buFont typeface="+mj-lt"/>
              <a:buAutoNum type="arabicPeriod"/>
            </a:pPr>
            <a:r>
              <a:rPr lang="en-US" dirty="0"/>
              <a:t>Cross-sectional design precludes causal inferences.</a:t>
            </a:r>
          </a:p>
          <a:p>
            <a:pPr marL="742950" lvl="1" indent="-285750">
              <a:buFont typeface="+mj-lt"/>
              <a:buAutoNum type="arabicPeriod"/>
            </a:pPr>
            <a:r>
              <a:rPr lang="en-US" dirty="0"/>
              <a:t>Findings are specific to U.S.-born African American women and not generalizable to other populations.</a:t>
            </a:r>
          </a:p>
          <a:p>
            <a:endParaRPr lang="en-US" dirty="0"/>
          </a:p>
        </p:txBody>
      </p:sp>
      <p:sp>
        <p:nvSpPr>
          <p:cNvPr id="4" name="Slide Number Placeholder 3"/>
          <p:cNvSpPr>
            <a:spLocks noGrp="1"/>
          </p:cNvSpPr>
          <p:nvPr>
            <p:ph type="sldNum" sz="quarter" idx="5"/>
          </p:nvPr>
        </p:nvSpPr>
        <p:spPr/>
        <p:txBody>
          <a:bodyPr/>
          <a:lstStyle/>
          <a:p>
            <a:fld id="{00CB743C-20F0-4E67-8A33-15107F3E826A}" type="slidenum">
              <a:rPr lang="en-US" smtClean="0"/>
              <a:t>10</a:t>
            </a:fld>
            <a:endParaRPr lang="en-US"/>
          </a:p>
        </p:txBody>
      </p:sp>
    </p:spTree>
    <p:extLst>
      <p:ext uri="{BB962C8B-B14F-4D97-AF65-F5344CB8AC3E}">
        <p14:creationId xmlns:p14="http://schemas.microsoft.com/office/powerpoint/2010/main" val="63816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CB743C-20F0-4E67-8A33-15107F3E826A}" type="slidenum">
              <a:rPr lang="en-US" smtClean="0"/>
              <a:t>13</a:t>
            </a:fld>
            <a:endParaRPr lang="en-US"/>
          </a:p>
        </p:txBody>
      </p:sp>
    </p:spTree>
    <p:extLst>
      <p:ext uri="{BB962C8B-B14F-4D97-AF65-F5344CB8AC3E}">
        <p14:creationId xmlns:p14="http://schemas.microsoft.com/office/powerpoint/2010/main" val="268811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careful of confounding factors – correlations! </a:t>
            </a:r>
          </a:p>
        </p:txBody>
      </p:sp>
      <p:sp>
        <p:nvSpPr>
          <p:cNvPr id="4" name="Slide Number Placeholder 3"/>
          <p:cNvSpPr>
            <a:spLocks noGrp="1"/>
          </p:cNvSpPr>
          <p:nvPr>
            <p:ph type="sldNum" sz="quarter" idx="5"/>
          </p:nvPr>
        </p:nvSpPr>
        <p:spPr/>
        <p:txBody>
          <a:bodyPr/>
          <a:lstStyle/>
          <a:p>
            <a:fld id="{00CB743C-20F0-4E67-8A33-15107F3E826A}" type="slidenum">
              <a:rPr lang="en-US" smtClean="0"/>
              <a:t>15</a:t>
            </a:fld>
            <a:endParaRPr lang="en-US"/>
          </a:p>
        </p:txBody>
      </p:sp>
    </p:spTree>
    <p:extLst>
      <p:ext uri="{BB962C8B-B14F-4D97-AF65-F5344CB8AC3E}">
        <p14:creationId xmlns:p14="http://schemas.microsoft.com/office/powerpoint/2010/main" val="220139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B743C-20F0-4E67-8A33-15107F3E826A}" type="slidenum">
              <a:rPr lang="en-US" smtClean="0"/>
              <a:t>16</a:t>
            </a:fld>
            <a:endParaRPr lang="en-US"/>
          </a:p>
        </p:txBody>
      </p:sp>
    </p:spTree>
    <p:extLst>
      <p:ext uri="{BB962C8B-B14F-4D97-AF65-F5344CB8AC3E}">
        <p14:creationId xmlns:p14="http://schemas.microsoft.com/office/powerpoint/2010/main" val="227115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92C83-EAA1-4364-AAEE-FB359E7A1EE3}" type="slidenum">
              <a:rPr lang="en-US"/>
              <a:pPr/>
              <a:t>24</a:t>
            </a:fld>
            <a:endParaRPr lang="en-US"/>
          </a:p>
        </p:txBody>
      </p:sp>
      <p:sp>
        <p:nvSpPr>
          <p:cNvPr id="1028098" name="Rectangle 2"/>
          <p:cNvSpPr>
            <a:spLocks noGrp="1" noRot="1" noChangeAspect="1" noChangeArrowheads="1" noTextEdit="1"/>
          </p:cNvSpPr>
          <p:nvPr>
            <p:ph type="sldImg"/>
          </p:nvPr>
        </p:nvSpPr>
        <p:spPr>
          <a:xfrm>
            <a:off x="1092200" y="685800"/>
            <a:ext cx="2846388" cy="2133600"/>
          </a:xfrm>
          <a:ln/>
        </p:spPr>
      </p:sp>
      <p:sp>
        <p:nvSpPr>
          <p:cNvPr id="1028099" name="Rectangle 3"/>
          <p:cNvSpPr>
            <a:spLocks noGrp="1" noChangeArrowheads="1"/>
          </p:cNvSpPr>
          <p:nvPr>
            <p:ph type="body" idx="1"/>
          </p:nvPr>
        </p:nvSpPr>
        <p:spPr>
          <a:xfrm>
            <a:off x="533400" y="3124424"/>
            <a:ext cx="5867400" cy="5333341"/>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a:ea typeface="ＭＳ Ｐゴシック" pitchFamily="34" charset="-128"/>
                <a:hlinkClick r:id="" action="ppaction://noaction"/>
              </a:rPr>
              <a:t>Given this information, the goal is to understand these processes and ultimately intervene to promote the positive outcomes for youth in these communities.</a:t>
            </a:r>
          </a:p>
          <a:p>
            <a:endParaRPr lang="en-US" altLang="en-US" u="sng" dirty="0">
              <a:ea typeface="ＭＳ Ｐゴシック" pitchFamily="34" charset="-128"/>
              <a:hlinkClick r:id="" action="ppaction://noaction"/>
            </a:endParaRPr>
          </a:p>
          <a:p>
            <a:r>
              <a:rPr lang="en-US" altLang="en-US" b="1" dirty="0">
                <a:ea typeface="ＭＳ Ｐゴシック" pitchFamily="34" charset="-128"/>
                <a:hlinkClick r:id="rId3" tooltip="Type 1 translation research"/>
              </a:rPr>
              <a:t>Type 1 translation research</a:t>
            </a:r>
            <a:endParaRPr lang="en-US" altLang="en-US" b="1" dirty="0">
              <a:ea typeface="ＭＳ Ｐゴシック" pitchFamily="34" charset="-128"/>
            </a:endParaRPr>
          </a:p>
          <a:p>
            <a:r>
              <a:rPr lang="en-US" altLang="en-US" dirty="0">
                <a:ea typeface="ＭＳ Ｐゴシック" pitchFamily="34" charset="-128"/>
              </a:rPr>
              <a:t>Type 1 translation research is concerned with getting ideas and evidence from the laboratory into policy and practice.</a:t>
            </a:r>
          </a:p>
          <a:p>
            <a:r>
              <a:rPr lang="en-US" altLang="en-US" b="1" dirty="0">
                <a:ea typeface="ＭＳ Ｐゴシック" pitchFamily="34" charset="-128"/>
                <a:hlinkClick r:id="rId4" tooltip="Type 2 translation research"/>
              </a:rPr>
              <a:t>Type 2 translation research</a:t>
            </a:r>
            <a:endParaRPr lang="en-US" altLang="en-US" b="1" dirty="0">
              <a:ea typeface="ＭＳ Ｐゴシック" pitchFamily="34" charset="-128"/>
            </a:endParaRPr>
          </a:p>
          <a:p>
            <a:r>
              <a:rPr lang="en-US" altLang="en-US" dirty="0">
                <a:ea typeface="ＭＳ Ｐゴシック" pitchFamily="34" charset="-128"/>
              </a:rPr>
              <a:t>Type 2 translation research examines what is needed to apply in everyday life what has been learned from experiments in real life settings.</a:t>
            </a:r>
          </a:p>
          <a:p>
            <a:endParaRPr lang="en-US" altLang="en-US" dirty="0">
              <a:ea typeface="ＭＳ Ｐゴシック" pitchFamily="34" charset="-128"/>
            </a:endParaRPr>
          </a:p>
          <a:p>
            <a:endParaRPr lang="en-US" altLang="en-US" dirty="0">
              <a:ea typeface="ＭＳ Ｐゴシック" pitchFamily="34" charset="-128"/>
            </a:endParaRPr>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729057" indent="-280406">
              <a:defRPr sz="2400">
                <a:solidFill>
                  <a:schemeClr val="tx1"/>
                </a:solidFill>
                <a:latin typeface="Arial" charset="0"/>
                <a:ea typeface="ＭＳ Ｐゴシック" pitchFamily="34" charset="-128"/>
              </a:defRPr>
            </a:lvl2pPr>
            <a:lvl3pPr marL="1121626" indent="-224325">
              <a:defRPr sz="2400">
                <a:solidFill>
                  <a:schemeClr val="tx1"/>
                </a:solidFill>
                <a:latin typeface="Arial" charset="0"/>
                <a:ea typeface="ＭＳ Ｐゴシック" pitchFamily="34" charset="-128"/>
              </a:defRPr>
            </a:lvl3pPr>
            <a:lvl4pPr marL="1570276" indent="-224325">
              <a:defRPr sz="2400">
                <a:solidFill>
                  <a:schemeClr val="tx1"/>
                </a:solidFill>
                <a:latin typeface="Arial" charset="0"/>
                <a:ea typeface="ＭＳ Ｐゴシック" pitchFamily="34" charset="-128"/>
              </a:defRPr>
            </a:lvl4pPr>
            <a:lvl5pPr marL="2018927" indent="-224325">
              <a:defRPr sz="2400">
                <a:solidFill>
                  <a:schemeClr val="tx1"/>
                </a:solidFill>
                <a:latin typeface="Arial" charset="0"/>
                <a:ea typeface="ＭＳ Ｐゴシック" pitchFamily="34" charset="-128"/>
              </a:defRPr>
            </a:lvl5pPr>
            <a:lvl6pPr marL="2467577" indent="-224325" eaLnBrk="0" fontAlgn="base" hangingPunct="0">
              <a:spcBef>
                <a:spcPct val="0"/>
              </a:spcBef>
              <a:spcAft>
                <a:spcPct val="0"/>
              </a:spcAft>
              <a:defRPr sz="2400">
                <a:solidFill>
                  <a:schemeClr val="tx1"/>
                </a:solidFill>
                <a:latin typeface="Arial" charset="0"/>
                <a:ea typeface="ＭＳ Ｐゴシック" pitchFamily="34" charset="-128"/>
              </a:defRPr>
            </a:lvl6pPr>
            <a:lvl7pPr marL="2916227" indent="-224325" eaLnBrk="0" fontAlgn="base" hangingPunct="0">
              <a:spcBef>
                <a:spcPct val="0"/>
              </a:spcBef>
              <a:spcAft>
                <a:spcPct val="0"/>
              </a:spcAft>
              <a:defRPr sz="2400">
                <a:solidFill>
                  <a:schemeClr val="tx1"/>
                </a:solidFill>
                <a:latin typeface="Arial" charset="0"/>
                <a:ea typeface="ＭＳ Ｐゴシック" pitchFamily="34" charset="-128"/>
              </a:defRPr>
            </a:lvl7pPr>
            <a:lvl8pPr marL="3364878" indent="-224325" eaLnBrk="0" fontAlgn="base" hangingPunct="0">
              <a:spcBef>
                <a:spcPct val="0"/>
              </a:spcBef>
              <a:spcAft>
                <a:spcPct val="0"/>
              </a:spcAft>
              <a:defRPr sz="2400">
                <a:solidFill>
                  <a:schemeClr val="tx1"/>
                </a:solidFill>
                <a:latin typeface="Arial" charset="0"/>
                <a:ea typeface="ＭＳ Ｐゴシック" pitchFamily="34" charset="-128"/>
              </a:defRPr>
            </a:lvl8pPr>
            <a:lvl9pPr marL="3813528" indent="-224325" eaLnBrk="0" fontAlgn="base" hangingPunct="0">
              <a:spcBef>
                <a:spcPct val="0"/>
              </a:spcBef>
              <a:spcAft>
                <a:spcPct val="0"/>
              </a:spcAft>
              <a:defRPr sz="2400">
                <a:solidFill>
                  <a:schemeClr val="tx1"/>
                </a:solidFill>
                <a:latin typeface="Arial" charset="0"/>
                <a:ea typeface="ＭＳ Ｐゴシック" pitchFamily="34" charset="-128"/>
              </a:defRPr>
            </a:lvl9pPr>
          </a:lstStyle>
          <a:p>
            <a:fld id="{0229E557-AFB5-4060-BCA1-639ED8D552FA}" type="slidenum">
              <a:rPr lang="en-US" altLang="en-US" sz="1200"/>
              <a:pPr/>
              <a:t>25</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8959930-F656-4C2F-BE8F-2B2692BDA38A}" type="datetimeFigureOut">
              <a:rPr lang="en-US" smtClean="0"/>
              <a:t>1/4/25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7D069C2-B214-41BB-AE37-8154A6B2088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959930-F656-4C2F-BE8F-2B2692BDA38A}" type="datetimeFigureOut">
              <a:rPr lang="en-US" smtClean="0"/>
              <a:t>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069C2-B214-41BB-AE37-8154A6B208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959930-F656-4C2F-BE8F-2B2692BDA38A}" type="datetimeFigureOut">
              <a:rPr lang="en-US" smtClean="0"/>
              <a:t>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069C2-B214-41BB-AE37-8154A6B208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8959930-F656-4C2F-BE8F-2B2692BDA38A}" type="datetimeFigureOut">
              <a:rPr lang="en-US" smtClean="0"/>
              <a:t>1/4/25</a:t>
            </a:fld>
            <a:endParaRPr lang="en-US"/>
          </a:p>
        </p:txBody>
      </p:sp>
      <p:sp>
        <p:nvSpPr>
          <p:cNvPr id="9" name="Slide Number Placeholder 8"/>
          <p:cNvSpPr>
            <a:spLocks noGrp="1"/>
          </p:cNvSpPr>
          <p:nvPr>
            <p:ph type="sldNum" sz="quarter" idx="15"/>
          </p:nvPr>
        </p:nvSpPr>
        <p:spPr/>
        <p:txBody>
          <a:bodyPr rtlCol="0"/>
          <a:lstStyle/>
          <a:p>
            <a:fld id="{D7D069C2-B214-41BB-AE37-8154A6B2088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8959930-F656-4C2F-BE8F-2B2692BDA38A}" type="datetimeFigureOut">
              <a:rPr lang="en-US" smtClean="0"/>
              <a:t>1/4/25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7D069C2-B214-41BB-AE37-8154A6B2088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8959930-F656-4C2F-BE8F-2B2692BDA38A}" type="datetimeFigureOut">
              <a:rPr lang="en-US" smtClean="0"/>
              <a:t>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069C2-B214-41BB-AE37-8154A6B2088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8959930-F656-4C2F-BE8F-2B2692BDA38A}" type="datetimeFigureOut">
              <a:rPr lang="en-US" smtClean="0"/>
              <a:t>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069C2-B214-41BB-AE37-8154A6B2088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8959930-F656-4C2F-BE8F-2B2692BDA38A}" type="datetimeFigureOut">
              <a:rPr lang="en-US" smtClean="0"/>
              <a:t>1/4/25</a:t>
            </a:fld>
            <a:endParaRPr lang="en-US"/>
          </a:p>
        </p:txBody>
      </p:sp>
      <p:sp>
        <p:nvSpPr>
          <p:cNvPr id="7" name="Slide Number Placeholder 6"/>
          <p:cNvSpPr>
            <a:spLocks noGrp="1"/>
          </p:cNvSpPr>
          <p:nvPr>
            <p:ph type="sldNum" sz="quarter" idx="11"/>
          </p:nvPr>
        </p:nvSpPr>
        <p:spPr/>
        <p:txBody>
          <a:bodyPr rtlCol="0"/>
          <a:lstStyle/>
          <a:p>
            <a:fld id="{D7D069C2-B214-41BB-AE37-8154A6B2088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59930-F656-4C2F-BE8F-2B2692BDA38A}" type="datetimeFigureOut">
              <a:rPr lang="en-US" smtClean="0"/>
              <a:t>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069C2-B214-41BB-AE37-8154A6B208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8959930-F656-4C2F-BE8F-2B2692BDA38A}" type="datetimeFigureOut">
              <a:rPr lang="en-US" smtClean="0"/>
              <a:t>1/4/25</a:t>
            </a:fld>
            <a:endParaRPr lang="en-US"/>
          </a:p>
        </p:txBody>
      </p:sp>
      <p:sp>
        <p:nvSpPr>
          <p:cNvPr id="22" name="Slide Number Placeholder 21"/>
          <p:cNvSpPr>
            <a:spLocks noGrp="1"/>
          </p:cNvSpPr>
          <p:nvPr>
            <p:ph type="sldNum" sz="quarter" idx="15"/>
          </p:nvPr>
        </p:nvSpPr>
        <p:spPr/>
        <p:txBody>
          <a:bodyPr rtlCol="0"/>
          <a:lstStyle/>
          <a:p>
            <a:fld id="{D7D069C2-B214-41BB-AE37-8154A6B2088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8959930-F656-4C2F-BE8F-2B2692BDA38A}" type="datetimeFigureOut">
              <a:rPr lang="en-US" smtClean="0"/>
              <a:t>1/4/25</a:t>
            </a:fld>
            <a:endParaRPr lang="en-US"/>
          </a:p>
        </p:txBody>
      </p:sp>
      <p:sp>
        <p:nvSpPr>
          <p:cNvPr id="18" name="Slide Number Placeholder 17"/>
          <p:cNvSpPr>
            <a:spLocks noGrp="1"/>
          </p:cNvSpPr>
          <p:nvPr>
            <p:ph type="sldNum" sz="quarter" idx="11"/>
          </p:nvPr>
        </p:nvSpPr>
        <p:spPr/>
        <p:txBody>
          <a:bodyPr rtlCol="0"/>
          <a:lstStyle/>
          <a:p>
            <a:fld id="{D7D069C2-B214-41BB-AE37-8154A6B2088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8959930-F656-4C2F-BE8F-2B2692BDA38A}" type="datetimeFigureOut">
              <a:rPr lang="en-US" smtClean="0"/>
              <a:t>1/4/25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7D069C2-B214-41BB-AE37-8154A6B208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69045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www.youtube.com/watch?v=JA5s-Uh6q8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ed.com/talks/ben_goldacre_battling_bad_science.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wmf"/><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3" Type="http://schemas.openxmlformats.org/officeDocument/2006/relationships/hyperlink" Target="https://ncats.nih.gov/about/about-translational-science/spectru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matt.might.net/articles/phd-school-in-pictur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HDFS8800</a:t>
            </a:r>
          </a:p>
        </p:txBody>
      </p:sp>
      <p:sp>
        <p:nvSpPr>
          <p:cNvPr id="3" name="Subtitle 2"/>
          <p:cNvSpPr>
            <a:spLocks noGrp="1"/>
          </p:cNvSpPr>
          <p:nvPr>
            <p:ph type="subTitle" idx="1"/>
          </p:nvPr>
        </p:nvSpPr>
        <p:spPr/>
        <p:txBody>
          <a:bodyPr/>
          <a:lstStyle/>
          <a:p>
            <a:r>
              <a:rPr lang="en-US" dirty="0"/>
              <a:t>Research Methods Class 1</a:t>
            </a:r>
          </a:p>
          <a:p>
            <a:r>
              <a:rPr lang="en-US" dirty="0"/>
              <a:t>Charles Geier, Ph.D.</a:t>
            </a:r>
          </a:p>
          <a:p>
            <a:endParaRPr lang="en-US" dirty="0"/>
          </a:p>
        </p:txBody>
      </p:sp>
    </p:spTree>
    <p:extLst>
      <p:ext uri="{BB962C8B-B14F-4D97-AF65-F5344CB8AC3E}">
        <p14:creationId xmlns:p14="http://schemas.microsoft.com/office/powerpoint/2010/main" val="54815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lstStyle/>
          <a:p>
            <a:r>
              <a:rPr lang="en-US" dirty="0">
                <a:hlinkClick r:id="rId3"/>
              </a:rPr>
              <a:t>https://www.ncbi.nlm.nih.gov/pmc/articles/PMC6904516/</a:t>
            </a:r>
            <a:endParaRPr lang="en-US" dirty="0"/>
          </a:p>
          <a:p>
            <a:r>
              <a:rPr lang="en-US" dirty="0"/>
              <a:t>Real-world example of a meaningful integration of social critique into a Kantian type of study</a:t>
            </a:r>
          </a:p>
        </p:txBody>
      </p:sp>
    </p:spTree>
    <p:extLst>
      <p:ext uri="{BB962C8B-B14F-4D97-AF65-F5344CB8AC3E}">
        <p14:creationId xmlns:p14="http://schemas.microsoft.com/office/powerpoint/2010/main" val="306865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class</a:t>
            </a:r>
          </a:p>
        </p:txBody>
      </p:sp>
      <p:sp>
        <p:nvSpPr>
          <p:cNvPr id="3" name="Content Placeholder 2"/>
          <p:cNvSpPr>
            <a:spLocks noGrp="1"/>
          </p:cNvSpPr>
          <p:nvPr>
            <p:ph sz="quarter" idx="1"/>
          </p:nvPr>
        </p:nvSpPr>
        <p:spPr/>
        <p:txBody>
          <a:bodyPr>
            <a:normAutofit/>
          </a:bodyPr>
          <a:lstStyle/>
          <a:p>
            <a:r>
              <a:rPr lang="en-US" dirty="0"/>
              <a:t>90% of this class is “meat and potatoes”…Kant</a:t>
            </a:r>
          </a:p>
          <a:p>
            <a:r>
              <a:rPr lang="en-US" dirty="0"/>
              <a:t>Learning and eventually mastering the fundamentals – this takes time, patience</a:t>
            </a:r>
          </a:p>
        </p:txBody>
      </p:sp>
    </p:spTree>
    <p:extLst>
      <p:ext uri="{BB962C8B-B14F-4D97-AF65-F5344CB8AC3E}">
        <p14:creationId xmlns:p14="http://schemas.microsoft.com/office/powerpoint/2010/main" val="294640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Science! (the Kantian Kind)</a:t>
            </a:r>
          </a:p>
        </p:txBody>
      </p:sp>
      <p:sp>
        <p:nvSpPr>
          <p:cNvPr id="3" name="Content Placeholder 2"/>
          <p:cNvSpPr>
            <a:spLocks noGrp="1"/>
          </p:cNvSpPr>
          <p:nvPr>
            <p:ph idx="1"/>
          </p:nvPr>
        </p:nvSpPr>
        <p:spPr/>
        <p:txBody>
          <a:bodyPr>
            <a:normAutofit/>
          </a:bodyPr>
          <a:lstStyle/>
          <a:p>
            <a:r>
              <a:rPr lang="en-US" dirty="0"/>
              <a:t>Some goals of science</a:t>
            </a:r>
          </a:p>
          <a:p>
            <a:pPr lvl="1"/>
            <a:r>
              <a:rPr lang="en-US" dirty="0"/>
              <a:t>Describes the world around us</a:t>
            </a:r>
          </a:p>
          <a:p>
            <a:pPr lvl="2"/>
            <a:r>
              <a:rPr lang="en-US" dirty="0"/>
              <a:t>What is normative, how many people…</a:t>
            </a:r>
          </a:p>
          <a:p>
            <a:pPr lvl="2"/>
            <a:r>
              <a:rPr lang="en-US" dirty="0"/>
              <a:t>Do adolescents and parents argue more than children and their parents?</a:t>
            </a:r>
          </a:p>
          <a:p>
            <a:pPr lvl="2"/>
            <a:r>
              <a:rPr lang="en-US" dirty="0"/>
              <a:t>Valid description</a:t>
            </a:r>
          </a:p>
          <a:p>
            <a:pPr lvl="1"/>
            <a:r>
              <a:rPr lang="en-US" dirty="0"/>
              <a:t>Investigate the cause</a:t>
            </a:r>
          </a:p>
          <a:p>
            <a:pPr lvl="2"/>
            <a:r>
              <a:rPr lang="en-US" dirty="0"/>
              <a:t>Is there a causal relationship from A</a:t>
            </a:r>
            <a:r>
              <a:rPr lang="en-US" dirty="0">
                <a:sym typeface="Wingdings" panose="05000000000000000000" pitchFamily="2" charset="2"/>
              </a:rPr>
              <a:t>B</a:t>
            </a:r>
          </a:p>
          <a:p>
            <a:pPr lvl="2"/>
            <a:r>
              <a:rPr lang="en-US" dirty="0">
                <a:sym typeface="Wingdings" panose="05000000000000000000" pitchFamily="2" charset="2"/>
              </a:rPr>
              <a:t>Do masks prevent COVID?</a:t>
            </a:r>
          </a:p>
          <a:p>
            <a:pPr lvl="2"/>
            <a:r>
              <a:rPr lang="en-US" dirty="0">
                <a:sym typeface="Wingdings" panose="05000000000000000000" pitchFamily="2" charset="2"/>
              </a:rPr>
              <a:t>Does Echinacea prevent colds?</a:t>
            </a:r>
          </a:p>
          <a:p>
            <a:pPr lvl="2"/>
            <a:r>
              <a:rPr lang="en-US" dirty="0">
                <a:sym typeface="Wingdings" panose="05000000000000000000" pitchFamily="2" charset="2"/>
              </a:rPr>
              <a:t>Does bad parenting cause antisocial behavior?</a:t>
            </a:r>
          </a:p>
          <a:p>
            <a:pPr lvl="2"/>
            <a:r>
              <a:rPr lang="en-US" dirty="0">
                <a:sym typeface="Wingdings" panose="05000000000000000000" pitchFamily="2" charset="2"/>
              </a:rPr>
              <a:t>Do low resource communities promote crime?</a:t>
            </a:r>
          </a:p>
          <a:p>
            <a:pPr lvl="2"/>
            <a:r>
              <a:rPr lang="en-US" dirty="0">
                <a:sym typeface="Wingdings" panose="05000000000000000000" pitchFamily="2" charset="2"/>
              </a:rPr>
              <a:t>Is parent-youth conflict bad for youth development?</a:t>
            </a:r>
            <a:endParaRPr lang="en-US" dirty="0"/>
          </a:p>
        </p:txBody>
      </p:sp>
    </p:spTree>
    <p:extLst>
      <p:ext uri="{BB962C8B-B14F-4D97-AF65-F5344CB8AC3E}">
        <p14:creationId xmlns:p14="http://schemas.microsoft.com/office/powerpoint/2010/main" val="220320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for Causal Inference</a:t>
            </a:r>
          </a:p>
        </p:txBody>
      </p:sp>
      <p:graphicFrame>
        <p:nvGraphicFramePr>
          <p:cNvPr id="4" name="Content Placeholder 3"/>
          <p:cNvGraphicFramePr>
            <a:graphicFrameLocks noGrp="1"/>
          </p:cNvGraphicFramePr>
          <p:nvPr>
            <p:ph sz="quarter" idx="1"/>
          </p:nvPr>
        </p:nvGraphicFramePr>
        <p:xfrm>
          <a:off x="457200" y="1600200"/>
          <a:ext cx="3657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sz="quarter" idx="2"/>
          </p:nvPr>
        </p:nvSpPr>
        <p:spPr/>
        <p:txBody>
          <a:bodyPr/>
          <a:lstStyle/>
          <a:p>
            <a:r>
              <a:rPr lang="en-US" dirty="0"/>
              <a:t>Predictor</a:t>
            </a:r>
          </a:p>
          <a:p>
            <a:pPr lvl="1"/>
            <a:r>
              <a:rPr lang="en-US" dirty="0"/>
              <a:t>The treatment</a:t>
            </a:r>
          </a:p>
          <a:p>
            <a:pPr lvl="1"/>
            <a:r>
              <a:rPr lang="en-US" dirty="0"/>
              <a:t>Independent variable</a:t>
            </a:r>
          </a:p>
          <a:p>
            <a:pPr lvl="1"/>
            <a:r>
              <a:rPr lang="en-US" dirty="0"/>
              <a:t>X</a:t>
            </a:r>
          </a:p>
          <a:p>
            <a:pPr lvl="1"/>
            <a:r>
              <a:rPr lang="en-US" dirty="0"/>
              <a:t>The cause</a:t>
            </a:r>
          </a:p>
          <a:p>
            <a:pPr lvl="1"/>
            <a:r>
              <a:rPr lang="en-US" dirty="0"/>
              <a:t>Exogenous variable</a:t>
            </a:r>
          </a:p>
          <a:p>
            <a:r>
              <a:rPr lang="en-US" dirty="0"/>
              <a:t>The Outcome</a:t>
            </a:r>
          </a:p>
          <a:p>
            <a:pPr lvl="1"/>
            <a:r>
              <a:rPr lang="en-US" dirty="0"/>
              <a:t>Dependent variable</a:t>
            </a:r>
          </a:p>
          <a:p>
            <a:pPr lvl="1"/>
            <a:r>
              <a:rPr lang="en-US" dirty="0"/>
              <a:t>Y</a:t>
            </a:r>
          </a:p>
          <a:p>
            <a:pPr lvl="1"/>
            <a:r>
              <a:rPr lang="en-US" dirty="0"/>
              <a:t>The effect</a:t>
            </a:r>
          </a:p>
          <a:p>
            <a:pPr lvl="1"/>
            <a:r>
              <a:rPr lang="en-US" dirty="0"/>
              <a:t>Endogenous variable</a:t>
            </a:r>
          </a:p>
          <a:p>
            <a:pPr lvl="1"/>
            <a:endParaRPr lang="en-US" dirty="0"/>
          </a:p>
        </p:txBody>
      </p:sp>
    </p:spTree>
    <p:extLst>
      <p:ext uri="{BB962C8B-B14F-4D97-AF65-F5344CB8AC3E}">
        <p14:creationId xmlns:p14="http://schemas.microsoft.com/office/powerpoint/2010/main" val="290444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Effect</a:t>
            </a:r>
          </a:p>
        </p:txBody>
      </p:sp>
      <p:sp>
        <p:nvSpPr>
          <p:cNvPr id="3" name="Content Placeholder 2"/>
          <p:cNvSpPr>
            <a:spLocks noGrp="1"/>
          </p:cNvSpPr>
          <p:nvPr>
            <p:ph idx="1"/>
          </p:nvPr>
        </p:nvSpPr>
        <p:spPr/>
        <p:txBody>
          <a:bodyPr>
            <a:normAutofit/>
          </a:bodyPr>
          <a:lstStyle/>
          <a:p>
            <a:r>
              <a:rPr lang="en-US" dirty="0"/>
              <a:t>Counterfactual model</a:t>
            </a:r>
          </a:p>
          <a:p>
            <a:pPr lvl="1"/>
            <a:r>
              <a:rPr lang="en-US" dirty="0"/>
              <a:t> The “what if” question</a:t>
            </a:r>
          </a:p>
          <a:p>
            <a:pPr lvl="2"/>
            <a:r>
              <a:rPr lang="en-US" dirty="0"/>
              <a:t>What if I hadn’t dated Jimmy these past two years</a:t>
            </a:r>
          </a:p>
          <a:p>
            <a:pPr lvl="2"/>
            <a:r>
              <a:rPr lang="en-US" dirty="0"/>
              <a:t>What if I had taken Vitamin C for that cold?</a:t>
            </a:r>
          </a:p>
          <a:p>
            <a:pPr lvl="1"/>
            <a:r>
              <a:rPr lang="en-US" dirty="0"/>
              <a:t>We never know! Except in the movies…</a:t>
            </a:r>
          </a:p>
          <a:p>
            <a:pPr lvl="2"/>
            <a:r>
              <a:rPr lang="en-US" dirty="0"/>
              <a:t>Miracle on 24</a:t>
            </a:r>
            <a:r>
              <a:rPr lang="en-US" baseline="30000" dirty="0"/>
              <a:t>th</a:t>
            </a:r>
            <a:r>
              <a:rPr lang="en-US" dirty="0"/>
              <a:t> street</a:t>
            </a:r>
          </a:p>
          <a:p>
            <a:pPr lvl="2"/>
            <a:r>
              <a:rPr lang="en-US" dirty="0"/>
              <a:t>Sliding doors</a:t>
            </a:r>
          </a:p>
          <a:p>
            <a:pPr lvl="2"/>
            <a:r>
              <a:rPr lang="en-US" dirty="0"/>
              <a:t>Ground hog day</a:t>
            </a:r>
          </a:p>
          <a:p>
            <a:pPr lvl="2"/>
            <a:endParaRPr lang="en-US" dirty="0"/>
          </a:p>
          <a:p>
            <a:pPr lvl="2"/>
            <a:r>
              <a:rPr lang="en-US" dirty="0">
                <a:hlinkClick r:id="rId2"/>
              </a:rPr>
              <a:t>http://www.youtube.com/watch?v=JA5s-Uh6q8s</a:t>
            </a:r>
            <a:endParaRPr lang="en-US" dirty="0"/>
          </a:p>
          <a:p>
            <a:pPr lvl="2"/>
            <a:endParaRPr lang="en-US" dirty="0"/>
          </a:p>
        </p:txBody>
      </p:sp>
    </p:spTree>
    <p:extLst>
      <p:ext uri="{BB962C8B-B14F-4D97-AF65-F5344CB8AC3E}">
        <p14:creationId xmlns:p14="http://schemas.microsoft.com/office/powerpoint/2010/main" val="726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Requirements for Causal inference</a:t>
            </a:r>
          </a:p>
        </p:txBody>
      </p:sp>
      <p:sp>
        <p:nvSpPr>
          <p:cNvPr id="3" name="Content Placeholder 2"/>
          <p:cNvSpPr>
            <a:spLocks noGrp="1"/>
          </p:cNvSpPr>
          <p:nvPr>
            <p:ph sz="quarter" idx="1"/>
          </p:nvPr>
        </p:nvSpPr>
        <p:spPr>
          <a:xfrm>
            <a:off x="457200" y="1600200"/>
            <a:ext cx="6096000" cy="4572000"/>
          </a:xfrm>
        </p:spPr>
        <p:txBody>
          <a:bodyPr/>
          <a:lstStyle/>
          <a:p>
            <a:r>
              <a:rPr lang="en-US" dirty="0"/>
              <a:t>Covariance</a:t>
            </a:r>
          </a:p>
          <a:p>
            <a:r>
              <a:rPr lang="en-US" dirty="0"/>
              <a:t>Cause precedes effect</a:t>
            </a:r>
          </a:p>
          <a:p>
            <a:r>
              <a:rPr lang="en-US" dirty="0"/>
              <a:t>Rule out competing explanations</a:t>
            </a:r>
          </a:p>
        </p:txBody>
      </p:sp>
    </p:spTree>
    <p:extLst>
      <p:ext uri="{BB962C8B-B14F-4D97-AF65-F5344CB8AC3E}">
        <p14:creationId xmlns:p14="http://schemas.microsoft.com/office/powerpoint/2010/main" val="276762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central tasks</a:t>
            </a:r>
          </a:p>
          <a:p>
            <a:pPr lvl="1"/>
            <a:r>
              <a:rPr lang="en-US" dirty="0"/>
              <a:t>Creating a high quality but necessarily imperfect source of counterfactual inference</a:t>
            </a:r>
          </a:p>
          <a:p>
            <a:pPr lvl="1"/>
            <a:r>
              <a:rPr lang="en-US" dirty="0"/>
              <a:t>Understanding how this source differs from the treatment condition</a:t>
            </a:r>
          </a:p>
        </p:txBody>
      </p:sp>
      <p:sp>
        <p:nvSpPr>
          <p:cNvPr id="2" name="Title 1"/>
          <p:cNvSpPr>
            <a:spLocks noGrp="1"/>
          </p:cNvSpPr>
          <p:nvPr>
            <p:ph type="title"/>
          </p:nvPr>
        </p:nvSpPr>
        <p:spPr/>
        <p:txBody>
          <a:bodyPr/>
          <a:lstStyle/>
          <a:p>
            <a:r>
              <a:rPr lang="en-US" dirty="0"/>
              <a:t>Experimental Design</a:t>
            </a:r>
          </a:p>
        </p:txBody>
      </p:sp>
    </p:spTree>
    <p:extLst>
      <p:ext uri="{BB962C8B-B14F-4D97-AF65-F5344CB8AC3E}">
        <p14:creationId xmlns:p14="http://schemas.microsoft.com/office/powerpoint/2010/main" val="1565845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manipulate the presumed cause and observe and outcome afterward</a:t>
            </a:r>
          </a:p>
          <a:p>
            <a:r>
              <a:rPr lang="en-US" dirty="0"/>
              <a:t>We see if variation in the cause is related to variation in the effect</a:t>
            </a:r>
          </a:p>
          <a:p>
            <a:r>
              <a:rPr lang="en-US" dirty="0"/>
              <a:t>We use methods in the experiment to reduce the plausibility of other explanations for the effect</a:t>
            </a:r>
          </a:p>
        </p:txBody>
      </p:sp>
      <p:sp>
        <p:nvSpPr>
          <p:cNvPr id="2" name="Title 1"/>
          <p:cNvSpPr>
            <a:spLocks noGrp="1"/>
          </p:cNvSpPr>
          <p:nvPr>
            <p:ph type="title"/>
          </p:nvPr>
        </p:nvSpPr>
        <p:spPr/>
        <p:txBody>
          <a:bodyPr/>
          <a:lstStyle/>
          <a:p>
            <a:r>
              <a:rPr lang="en-US" dirty="0"/>
              <a:t>Experiment</a:t>
            </a:r>
          </a:p>
        </p:txBody>
      </p:sp>
    </p:spTree>
    <p:extLst>
      <p:ext uri="{BB962C8B-B14F-4D97-AF65-F5344CB8AC3E}">
        <p14:creationId xmlns:p14="http://schemas.microsoft.com/office/powerpoint/2010/main" val="376756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Video:</a:t>
            </a:r>
          </a:p>
        </p:txBody>
      </p:sp>
      <p:sp>
        <p:nvSpPr>
          <p:cNvPr id="3" name="Content Placeholder 2"/>
          <p:cNvSpPr>
            <a:spLocks noGrp="1"/>
          </p:cNvSpPr>
          <p:nvPr>
            <p:ph idx="1"/>
          </p:nvPr>
        </p:nvSpPr>
        <p:spPr/>
        <p:txBody>
          <a:bodyPr/>
          <a:lstStyle/>
          <a:p>
            <a:r>
              <a:rPr lang="en-US" dirty="0">
                <a:hlinkClick r:id="rId2"/>
              </a:rPr>
              <a:t>http://www.ted.com/talks/ben_goldacre_battling_bad_science.html</a:t>
            </a:r>
            <a:endParaRPr lang="en-US" dirty="0"/>
          </a:p>
          <a:p>
            <a:endParaRPr lang="en-US" dirty="0"/>
          </a:p>
        </p:txBody>
      </p:sp>
    </p:spTree>
    <p:extLst>
      <p:ext uri="{BB962C8B-B14F-4D97-AF65-F5344CB8AC3E}">
        <p14:creationId xmlns:p14="http://schemas.microsoft.com/office/powerpoint/2010/main" val="518633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Manipulating something is a particularly valuable way to exert control in design, </a:t>
            </a:r>
            <a:r>
              <a:rPr lang="en-US" i="1" dirty="0"/>
              <a:t>it is paradigmatic in understanding the validity of non-experimental research.</a:t>
            </a:r>
          </a:p>
          <a:p>
            <a:r>
              <a:rPr lang="en-US" dirty="0"/>
              <a:t>We don’t always have to do it and sometimes it is unethical</a:t>
            </a:r>
          </a:p>
          <a:p>
            <a:pPr lvl="1"/>
            <a:r>
              <a:rPr lang="en-US" dirty="0"/>
              <a:t>Randomize to smoke cigarettes? Eat badly? Be maltreated?</a:t>
            </a:r>
          </a:p>
          <a:p>
            <a:pPr lvl="1"/>
            <a:r>
              <a:rPr lang="en-US" dirty="0"/>
              <a:t>What causes a disease</a:t>
            </a:r>
          </a:p>
          <a:p>
            <a:pPr lvl="2"/>
            <a:r>
              <a:rPr lang="en-US" dirty="0"/>
              <a:t>Case-control examinations</a:t>
            </a:r>
          </a:p>
          <a:p>
            <a:pPr lvl="1"/>
            <a:r>
              <a:rPr lang="en-US" dirty="0"/>
              <a:t>Who did the crime?</a:t>
            </a:r>
          </a:p>
          <a:p>
            <a:pPr lvl="2"/>
            <a:r>
              <a:rPr lang="en-US" dirty="0"/>
              <a:t>Detective work, patterns</a:t>
            </a:r>
          </a:p>
        </p:txBody>
      </p:sp>
      <p:sp>
        <p:nvSpPr>
          <p:cNvPr id="2" name="Title 1"/>
          <p:cNvSpPr>
            <a:spLocks noGrp="1"/>
          </p:cNvSpPr>
          <p:nvPr>
            <p:ph type="title"/>
          </p:nvPr>
        </p:nvSpPr>
        <p:spPr/>
        <p:txBody>
          <a:bodyPr/>
          <a:lstStyle/>
          <a:p>
            <a:r>
              <a:rPr lang="en-US" dirty="0"/>
              <a:t>Experiment</a:t>
            </a:r>
          </a:p>
        </p:txBody>
      </p:sp>
    </p:spTree>
    <p:extLst>
      <p:ext uri="{BB962C8B-B14F-4D97-AF65-F5344CB8AC3E}">
        <p14:creationId xmlns:p14="http://schemas.microsoft.com/office/powerpoint/2010/main" val="135286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sz="quarter" idx="1"/>
          </p:nvPr>
        </p:nvSpPr>
        <p:spPr/>
        <p:txBody>
          <a:bodyPr>
            <a:normAutofit/>
          </a:bodyPr>
          <a:lstStyle/>
          <a:p>
            <a:r>
              <a:rPr lang="en-US" dirty="0"/>
              <a:t>Syllabus</a:t>
            </a:r>
          </a:p>
          <a:p>
            <a:r>
              <a:rPr lang="en-US" dirty="0"/>
              <a:t>Introductions</a:t>
            </a:r>
          </a:p>
          <a:p>
            <a:pPr marL="0" indent="0">
              <a:buNone/>
            </a:pPr>
            <a:endParaRPr lang="en-US" dirty="0"/>
          </a:p>
          <a:p>
            <a:r>
              <a:rPr lang="en-US" dirty="0"/>
              <a:t>Break: 10-15 minutes</a:t>
            </a:r>
          </a:p>
          <a:p>
            <a:endParaRPr lang="en-US" dirty="0"/>
          </a:p>
          <a:p>
            <a:r>
              <a:rPr lang="en-US" dirty="0"/>
              <a:t>Causal inference and experiments</a:t>
            </a:r>
          </a:p>
          <a:p>
            <a:r>
              <a:rPr lang="en-US" dirty="0"/>
              <a:t>The Core Model</a:t>
            </a:r>
          </a:p>
        </p:txBody>
      </p:sp>
    </p:spTree>
    <p:extLst>
      <p:ext uri="{BB962C8B-B14F-4D97-AF65-F5344CB8AC3E}">
        <p14:creationId xmlns:p14="http://schemas.microsoft.com/office/powerpoint/2010/main" val="1234459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determine through an experiment that x causes y.</a:t>
            </a:r>
          </a:p>
          <a:p>
            <a:r>
              <a:rPr lang="en-US" dirty="0"/>
              <a:t>This does not tell us “why”</a:t>
            </a:r>
          </a:p>
          <a:p>
            <a:r>
              <a:rPr lang="en-US" dirty="0"/>
              <a:t>Once a novel and important causal relationship is discovered, the bulk of basic scientific effort turns toward explaining </a:t>
            </a:r>
            <a:r>
              <a:rPr lang="en-US" i="1" dirty="0"/>
              <a:t>why and how </a:t>
            </a:r>
            <a:r>
              <a:rPr lang="en-US" dirty="0"/>
              <a:t>it happens and </a:t>
            </a:r>
            <a:r>
              <a:rPr lang="en-US" i="1" dirty="0"/>
              <a:t>under what conditions </a:t>
            </a:r>
            <a:r>
              <a:rPr lang="en-US" dirty="0"/>
              <a:t>it happens</a:t>
            </a:r>
          </a:p>
          <a:p>
            <a:pPr lvl="1"/>
            <a:r>
              <a:rPr lang="en-US" dirty="0"/>
              <a:t>Decomposing the cause and effect and identifying mechanisms and pathways</a:t>
            </a:r>
          </a:p>
          <a:p>
            <a:pPr lvl="1"/>
            <a:r>
              <a:rPr lang="en-US" dirty="0"/>
              <a:t>Examining conditions under which effects manifest</a:t>
            </a:r>
          </a:p>
        </p:txBody>
      </p:sp>
      <p:sp>
        <p:nvSpPr>
          <p:cNvPr id="2" name="Title 1"/>
          <p:cNvSpPr>
            <a:spLocks noGrp="1"/>
          </p:cNvSpPr>
          <p:nvPr>
            <p:ph type="title"/>
          </p:nvPr>
        </p:nvSpPr>
        <p:spPr/>
        <p:txBody>
          <a:bodyPr>
            <a:normAutofit/>
          </a:bodyPr>
          <a:lstStyle/>
          <a:p>
            <a:r>
              <a:rPr lang="en-US" dirty="0"/>
              <a:t>Causal Description and Explanation</a:t>
            </a:r>
          </a:p>
        </p:txBody>
      </p:sp>
    </p:spTree>
    <p:extLst>
      <p:ext uri="{BB962C8B-B14F-4D97-AF65-F5344CB8AC3E}">
        <p14:creationId xmlns:p14="http://schemas.microsoft.com/office/powerpoint/2010/main" val="297525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the end of the day</a:t>
            </a:r>
          </a:p>
        </p:txBody>
      </p:sp>
      <p:sp>
        <p:nvSpPr>
          <p:cNvPr id="3" name="Content Placeholder 2"/>
          <p:cNvSpPr>
            <a:spLocks noGrp="1"/>
          </p:cNvSpPr>
          <p:nvPr>
            <p:ph sz="quarter" idx="1"/>
          </p:nvPr>
        </p:nvSpPr>
        <p:spPr/>
        <p:txBody>
          <a:bodyPr/>
          <a:lstStyle/>
          <a:p>
            <a:r>
              <a:rPr lang="en-US" dirty="0"/>
              <a:t>Every quantitative study can be decomposed into</a:t>
            </a:r>
          </a:p>
          <a:p>
            <a:r>
              <a:rPr lang="en-US" dirty="0"/>
              <a:t>Direct effect</a:t>
            </a:r>
          </a:p>
          <a:p>
            <a:r>
              <a:rPr lang="en-US" dirty="0"/>
              <a:t>Indirect (mediating) effect</a:t>
            </a:r>
          </a:p>
          <a:p>
            <a:r>
              <a:rPr lang="en-US" dirty="0"/>
              <a:t>Interaction (moderating) effect</a:t>
            </a:r>
          </a:p>
          <a:p>
            <a:r>
              <a:rPr lang="en-US" dirty="0"/>
              <a:t>Determining the nature and describing the stuff that goes into the above (measurement, construct validity)</a:t>
            </a:r>
          </a:p>
          <a:p>
            <a:pPr lvl="1"/>
            <a:r>
              <a:rPr lang="en-US" dirty="0"/>
              <a:t>e.g., what is COVID? what is parent child conflict?, what a parent? What is a person?</a:t>
            </a:r>
          </a:p>
          <a:p>
            <a:endParaRPr lang="en-US" dirty="0"/>
          </a:p>
        </p:txBody>
      </p:sp>
    </p:spTree>
    <p:extLst>
      <p:ext uri="{BB962C8B-B14F-4D97-AF65-F5344CB8AC3E}">
        <p14:creationId xmlns:p14="http://schemas.microsoft.com/office/powerpoint/2010/main" val="2089099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274638"/>
            <a:ext cx="3962400" cy="1143000"/>
          </a:xfrm>
        </p:spPr>
        <p:txBody>
          <a:bodyPr/>
          <a:lstStyle/>
          <a:p>
            <a:r>
              <a:rPr lang="en-US" dirty="0"/>
              <a:t>Generic Model</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7995"/>
          <a:stretch/>
        </p:blipFill>
        <p:spPr bwMode="auto">
          <a:xfrm>
            <a:off x="152399" y="762000"/>
            <a:ext cx="7765253"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860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Translational Research Paradigm</a:t>
            </a:r>
          </a:p>
        </p:txBody>
      </p:sp>
      <p:sp>
        <p:nvSpPr>
          <p:cNvPr id="3" name="Content Placeholder 2"/>
          <p:cNvSpPr>
            <a:spLocks noGrp="1"/>
          </p:cNvSpPr>
          <p:nvPr>
            <p:ph sz="quarter" idx="1"/>
          </p:nvPr>
        </p:nvSpPr>
        <p:spPr/>
        <p:txBody>
          <a:bodyPr/>
          <a:lstStyle/>
          <a:p>
            <a:r>
              <a:rPr lang="en-US" dirty="0"/>
              <a:t>Why do we do research?</a:t>
            </a:r>
          </a:p>
          <a:p>
            <a:r>
              <a:rPr lang="en-US" dirty="0"/>
              <a:t>Where does our research fit in the community of social/behavioral scientists?</a:t>
            </a:r>
          </a:p>
          <a:p>
            <a:r>
              <a:rPr lang="en-US" dirty="0"/>
              <a:t>Where do your interests fit?</a:t>
            </a:r>
          </a:p>
        </p:txBody>
      </p:sp>
    </p:spTree>
    <p:extLst>
      <p:ext uri="{BB962C8B-B14F-4D97-AF65-F5344CB8AC3E}">
        <p14:creationId xmlns:p14="http://schemas.microsoft.com/office/powerpoint/2010/main" val="3526930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5661" y="457200"/>
            <a:ext cx="8229600" cy="1143000"/>
          </a:xfrm>
        </p:spPr>
        <p:txBody>
          <a:bodyPr/>
          <a:lstStyle/>
          <a:p>
            <a:r>
              <a:rPr lang="en-US" dirty="0"/>
              <a:t>Translational Science</a:t>
            </a:r>
          </a:p>
        </p:txBody>
      </p:sp>
      <p:sp>
        <p:nvSpPr>
          <p:cNvPr id="10" name="Slide Number Placeholder 4"/>
          <p:cNvSpPr>
            <a:spLocks noGrp="1"/>
          </p:cNvSpPr>
          <p:nvPr>
            <p:ph type="sldNum" sz="quarter" idx="12"/>
          </p:nvPr>
        </p:nvSpPr>
        <p:spPr/>
        <p:txBody>
          <a:bodyPr/>
          <a:lstStyle/>
          <a:p>
            <a:fld id="{DCD15975-FF25-41DF-B936-613D0E7EA51B}" type="slidenum">
              <a:rPr lang="en-US"/>
              <a:pPr/>
              <a:t>24</a:t>
            </a:fld>
            <a:endParaRPr lang="en-US"/>
          </a:p>
        </p:txBody>
      </p:sp>
      <p:sp>
        <p:nvSpPr>
          <p:cNvPr id="4" name="TextBox 3"/>
          <p:cNvSpPr txBox="1"/>
          <p:nvPr/>
        </p:nvSpPr>
        <p:spPr>
          <a:xfrm>
            <a:off x="609600" y="4114800"/>
            <a:ext cx="7772400" cy="2462213"/>
          </a:xfrm>
          <a:prstGeom prst="rect">
            <a:avLst/>
          </a:prstGeom>
          <a:noFill/>
        </p:spPr>
        <p:txBody>
          <a:bodyPr wrap="square" rtlCol="0">
            <a:spAutoFit/>
          </a:bodyPr>
          <a:lstStyle/>
          <a:p>
            <a:r>
              <a:rPr lang="en-US" sz="2200" dirty="0"/>
              <a:t>To improve human health, scientific discoveries must be translated into practical applications. Translational research involves moving knowledge and discovery gained from the basic sciences to its application in clinical and community settings. This concept is often summarized by the phrases "bench-to-bedside" and "bedside-to-community" research.</a:t>
            </a:r>
          </a:p>
        </p:txBody>
      </p:sp>
      <p:pic>
        <p:nvPicPr>
          <p:cNvPr id="14" name="Picture 2" descr="PE0623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5916" y="2082791"/>
            <a:ext cx="1241426" cy="1345180"/>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3"/>
          <p:cNvSpPr>
            <a:spLocks noChangeArrowheads="1"/>
          </p:cNvSpPr>
          <p:nvPr/>
        </p:nvSpPr>
        <p:spPr bwMode="auto">
          <a:xfrm>
            <a:off x="2590800" y="2578972"/>
            <a:ext cx="1262348" cy="352815"/>
          </a:xfrm>
          <a:prstGeom prst="rightArrow">
            <a:avLst>
              <a:gd name="adj1" fmla="val 50000"/>
              <a:gd name="adj2" fmla="val 42031"/>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4"/>
          <p:cNvSpPr txBox="1">
            <a:spLocks noChangeArrowheads="1"/>
          </p:cNvSpPr>
          <p:nvPr/>
        </p:nvSpPr>
        <p:spPr bwMode="auto">
          <a:xfrm>
            <a:off x="990600" y="3427971"/>
            <a:ext cx="158496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200" b="1" dirty="0"/>
              <a:t>Bench</a:t>
            </a:r>
          </a:p>
        </p:txBody>
      </p:sp>
      <p:sp>
        <p:nvSpPr>
          <p:cNvPr id="17" name="Text Box 5"/>
          <p:cNvSpPr txBox="1">
            <a:spLocks noChangeArrowheads="1"/>
          </p:cNvSpPr>
          <p:nvPr/>
        </p:nvSpPr>
        <p:spPr bwMode="auto">
          <a:xfrm>
            <a:off x="4039085" y="3438465"/>
            <a:ext cx="1539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dirty="0"/>
              <a:t>Bedside</a:t>
            </a:r>
          </a:p>
        </p:txBody>
      </p:sp>
      <p:pic>
        <p:nvPicPr>
          <p:cNvPr id="18" name="Picture 6" descr="j02166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0198" y="1962924"/>
            <a:ext cx="1202924" cy="1447800"/>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3"/>
          <p:cNvSpPr>
            <a:spLocks noChangeArrowheads="1"/>
          </p:cNvSpPr>
          <p:nvPr/>
        </p:nvSpPr>
        <p:spPr bwMode="auto">
          <a:xfrm>
            <a:off x="5509094" y="2578972"/>
            <a:ext cx="1262348" cy="352815"/>
          </a:xfrm>
          <a:prstGeom prst="rightArrow">
            <a:avLst>
              <a:gd name="adj1" fmla="val 50000"/>
              <a:gd name="adj2" fmla="val 42031"/>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 name="Picture 4" descr="j008905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5160" y="2034739"/>
            <a:ext cx="1277938" cy="144884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5"/>
          <p:cNvSpPr txBox="1">
            <a:spLocks noChangeArrowheads="1"/>
          </p:cNvSpPr>
          <p:nvPr/>
        </p:nvSpPr>
        <p:spPr bwMode="auto">
          <a:xfrm>
            <a:off x="6400800" y="3502550"/>
            <a:ext cx="2036604"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200" b="1" dirty="0"/>
              <a:t>Practice</a:t>
            </a:r>
          </a:p>
        </p:txBody>
      </p:sp>
    </p:spTree>
    <p:extLst>
      <p:ext uri="{BB962C8B-B14F-4D97-AF65-F5344CB8AC3E}">
        <p14:creationId xmlns:p14="http://schemas.microsoft.com/office/powerpoint/2010/main" val="2797607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i="1"/>
              <a:t>Translational </a:t>
            </a:r>
            <a:r>
              <a:rPr lang="en-US" altLang="en-US"/>
              <a:t>Research</a:t>
            </a:r>
          </a:p>
        </p:txBody>
      </p:sp>
      <p:graphicFrame>
        <p:nvGraphicFramePr>
          <p:cNvPr id="3" name="Table 2"/>
          <p:cNvGraphicFramePr>
            <a:graphicFrameLocks noGrp="1"/>
          </p:cNvGraphicFramePr>
          <p:nvPr>
            <p:extLst>
              <p:ext uri="{D42A27DB-BD31-4B8C-83A1-F6EECF244321}">
                <p14:modId xmlns:p14="http://schemas.microsoft.com/office/powerpoint/2010/main" val="3048166701"/>
              </p:ext>
            </p:extLst>
          </p:nvPr>
        </p:nvGraphicFramePr>
        <p:xfrm>
          <a:off x="457200" y="2514600"/>
          <a:ext cx="8229600" cy="1584612"/>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gridCol w="2203269">
                  <a:extLst>
                    <a:ext uri="{9D8B030D-6E8A-4147-A177-3AD203B41FA5}">
                      <a16:colId xmlns:a16="http://schemas.microsoft.com/office/drawing/2014/main" val="20002"/>
                    </a:ext>
                  </a:extLst>
                </a:gridCol>
                <a:gridCol w="1149531">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1431925">
                <a:tc>
                  <a:txBody>
                    <a:bodyPr/>
                    <a:lstStyle/>
                    <a:p>
                      <a:pPr algn="ctr"/>
                      <a:endParaRPr lang="en-US" sz="2200" dirty="0"/>
                    </a:p>
                    <a:p>
                      <a:pPr algn="ctr"/>
                      <a:r>
                        <a:rPr lang="en-US" sz="2200" dirty="0"/>
                        <a:t>Basic Research</a:t>
                      </a:r>
                    </a:p>
                  </a:txBody>
                  <a:tcPr marT="45546" marB="45546">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sz="2200" dirty="0"/>
                    </a:p>
                  </a:txBody>
                  <a:tcPr marT="45546" marB="45546">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sz="1000" dirty="0"/>
                    </a:p>
                    <a:p>
                      <a:pPr algn="ctr"/>
                      <a:r>
                        <a:rPr lang="en-US" sz="2200" dirty="0"/>
                        <a:t>Clinical Investigation </a:t>
                      </a:r>
                    </a:p>
                    <a:p>
                      <a:pPr algn="ctr"/>
                      <a:r>
                        <a:rPr lang="en-US" sz="2200" dirty="0"/>
                        <a:t>Clinical Trials</a:t>
                      </a:r>
                    </a:p>
                  </a:txBody>
                  <a:tcPr marT="45546" marB="45546">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sz="2200" dirty="0"/>
                    </a:p>
                  </a:txBody>
                  <a:tcPr marT="45546" marB="45546">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sz="1000" dirty="0"/>
                    </a:p>
                    <a:p>
                      <a:pPr algn="ctr"/>
                      <a:r>
                        <a:rPr lang="en-US" sz="2000" dirty="0"/>
                        <a:t>Practice in the Community</a:t>
                      </a:r>
                    </a:p>
                  </a:txBody>
                  <a:tcPr marT="45546" marB="45546">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 name="Left-Right Arrow 3"/>
          <p:cNvSpPr/>
          <p:nvPr/>
        </p:nvSpPr>
        <p:spPr bwMode="auto">
          <a:xfrm>
            <a:off x="2057400" y="2895600"/>
            <a:ext cx="1524000" cy="609600"/>
          </a:xfrm>
          <a:prstGeom prst="lef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defRPr/>
            </a:pPr>
            <a:endParaRPr lang="en-US">
              <a:solidFill>
                <a:schemeClr val="tx1"/>
              </a:solidFill>
            </a:endParaRPr>
          </a:p>
        </p:txBody>
      </p:sp>
      <p:sp>
        <p:nvSpPr>
          <p:cNvPr id="7" name="Left-Right Arrow 6"/>
          <p:cNvSpPr/>
          <p:nvPr/>
        </p:nvSpPr>
        <p:spPr bwMode="auto">
          <a:xfrm>
            <a:off x="5562600" y="2908300"/>
            <a:ext cx="1524000" cy="609600"/>
          </a:xfrm>
          <a:prstGeom prst="lef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defRPr/>
            </a:pPr>
            <a:endParaRPr lang="en-US">
              <a:solidFill>
                <a:schemeClr val="tx1"/>
              </a:solidFill>
            </a:endParaRPr>
          </a:p>
        </p:txBody>
      </p:sp>
      <p:sp>
        <p:nvSpPr>
          <p:cNvPr id="5" name="TextBox 4"/>
          <p:cNvSpPr txBox="1">
            <a:spLocks noChangeArrowheads="1"/>
          </p:cNvSpPr>
          <p:nvPr/>
        </p:nvSpPr>
        <p:spPr bwMode="auto">
          <a:xfrm>
            <a:off x="5791200" y="3043238"/>
            <a:ext cx="1066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742950" indent="-285750">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1600">
                <a:solidFill>
                  <a:srgbClr val="FFFFFF"/>
                </a:solidFill>
              </a:rPr>
              <a:t>Type 2</a:t>
            </a:r>
          </a:p>
        </p:txBody>
      </p:sp>
      <p:sp>
        <p:nvSpPr>
          <p:cNvPr id="9" name="TextBox 8"/>
          <p:cNvSpPr txBox="1">
            <a:spLocks noChangeArrowheads="1"/>
          </p:cNvSpPr>
          <p:nvPr/>
        </p:nvSpPr>
        <p:spPr bwMode="auto">
          <a:xfrm>
            <a:off x="2438400" y="30273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742950" indent="-285750">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1600">
                <a:solidFill>
                  <a:srgbClr val="FFFFFF"/>
                </a:solidFill>
              </a:rPr>
              <a:t>Type 1</a:t>
            </a:r>
          </a:p>
        </p:txBody>
      </p:sp>
      <p:sp>
        <p:nvSpPr>
          <p:cNvPr id="6" name="TextBox 5">
            <a:extLst>
              <a:ext uri="{FF2B5EF4-FFF2-40B4-BE49-F238E27FC236}">
                <a16:creationId xmlns:a16="http://schemas.microsoft.com/office/drawing/2014/main" id="{1EE18B0F-7241-7B15-6E4A-D75A1990B22B}"/>
              </a:ext>
            </a:extLst>
          </p:cNvPr>
          <p:cNvSpPr txBox="1"/>
          <p:nvPr/>
        </p:nvSpPr>
        <p:spPr>
          <a:xfrm>
            <a:off x="762000" y="5486400"/>
            <a:ext cx="4572000" cy="646331"/>
          </a:xfrm>
          <a:prstGeom prst="rect">
            <a:avLst/>
          </a:prstGeom>
          <a:noFill/>
        </p:spPr>
        <p:txBody>
          <a:bodyPr wrap="square">
            <a:spAutoFit/>
          </a:bodyPr>
          <a:lstStyle/>
          <a:p>
            <a:r>
              <a:rPr lang="en-US" dirty="0">
                <a:hlinkClick r:id="rId3"/>
              </a:rPr>
              <a:t>https://ncats.nih.gov/about/about-translational-science/spectrum</a:t>
            </a:r>
            <a:r>
              <a:rPr lang="en-US" dirty="0"/>
              <a:t> </a:t>
            </a:r>
          </a:p>
        </p:txBody>
      </p:sp>
    </p:spTree>
    <p:extLst>
      <p:ext uri="{BB962C8B-B14F-4D97-AF65-F5344CB8AC3E}">
        <p14:creationId xmlns:p14="http://schemas.microsoft.com/office/powerpoint/2010/main" val="4218929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researchers know?</a:t>
            </a:r>
          </a:p>
        </p:txBody>
      </p:sp>
      <p:sp>
        <p:nvSpPr>
          <p:cNvPr id="3" name="Content Placeholder 2"/>
          <p:cNvSpPr>
            <a:spLocks noGrp="1"/>
          </p:cNvSpPr>
          <p:nvPr>
            <p:ph idx="1"/>
          </p:nvPr>
        </p:nvSpPr>
        <p:spPr/>
        <p:txBody>
          <a:bodyPr/>
          <a:lstStyle/>
          <a:p>
            <a:r>
              <a:rPr lang="en-US" dirty="0">
                <a:hlinkClick r:id="rId2"/>
              </a:rPr>
              <a:t>A very Kantian idea!!!!</a:t>
            </a:r>
          </a:p>
          <a:p>
            <a:r>
              <a:rPr lang="en-US" dirty="0">
                <a:hlinkClick r:id="rId2"/>
              </a:rPr>
              <a:t>http://matt.might.net/articles/phd-school-in-pictures/</a:t>
            </a:r>
            <a:endParaRPr lang="en-US" dirty="0"/>
          </a:p>
          <a:p>
            <a:endParaRPr lang="en-US" dirty="0"/>
          </a:p>
        </p:txBody>
      </p:sp>
    </p:spTree>
    <p:extLst>
      <p:ext uri="{BB962C8B-B14F-4D97-AF65-F5344CB8AC3E}">
        <p14:creationId xmlns:p14="http://schemas.microsoft.com/office/powerpoint/2010/main" val="3877786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model/Research Questions</a:t>
            </a:r>
          </a:p>
        </p:txBody>
      </p:sp>
      <p:sp>
        <p:nvSpPr>
          <p:cNvPr id="3" name="Content Placeholder 2"/>
          <p:cNvSpPr>
            <a:spLocks noGrp="1"/>
          </p:cNvSpPr>
          <p:nvPr>
            <p:ph sz="quarter" idx="1"/>
          </p:nvPr>
        </p:nvSpPr>
        <p:spPr>
          <a:xfrm>
            <a:off x="457200" y="1600200"/>
            <a:ext cx="5257800" cy="4873752"/>
          </a:xfrm>
        </p:spPr>
        <p:txBody>
          <a:bodyPr>
            <a:normAutofit fontScale="92500" lnSpcReduction="20000"/>
          </a:bodyPr>
          <a:lstStyle/>
          <a:p>
            <a:r>
              <a:rPr lang="en-US" dirty="0"/>
              <a:t>Just get through the class, this is not the time or place to get fancy. Don’t make extra work for yourself that won’t have value downstream</a:t>
            </a:r>
          </a:p>
          <a:p>
            <a:r>
              <a:rPr lang="en-US" dirty="0"/>
              <a:t>You are not ready to capitalize on the concepts to get your  master’s or thesis proposal done unless you are in 2</a:t>
            </a:r>
            <a:r>
              <a:rPr lang="en-US" baseline="30000" dirty="0"/>
              <a:t>nd</a:t>
            </a:r>
            <a:r>
              <a:rPr lang="en-US" dirty="0"/>
              <a:t> or 3rd year.</a:t>
            </a:r>
          </a:p>
          <a:p>
            <a:r>
              <a:rPr lang="en-US" dirty="0"/>
              <a:t>Find a simple paper you like or are interested in and just tweak the idea a little bit.</a:t>
            </a:r>
          </a:p>
          <a:p>
            <a:r>
              <a:rPr lang="en-US" dirty="0"/>
              <a:t>Use existing articles as models and templates to organize yourself.</a:t>
            </a:r>
          </a:p>
          <a:p>
            <a:r>
              <a:rPr lang="en-US" dirty="0"/>
              <a:t>Seep and immerse yourself in the underlying structure of the validity of an inference, that is what matters</a:t>
            </a:r>
          </a:p>
        </p:txBody>
      </p:sp>
      <p:pic>
        <p:nvPicPr>
          <p:cNvPr id="5" name="Picture 4" descr="Cartoon person with orange hair and red hair&#10;&#10;Description automatically generated">
            <a:extLst>
              <a:ext uri="{FF2B5EF4-FFF2-40B4-BE49-F238E27FC236}">
                <a16:creationId xmlns:a16="http://schemas.microsoft.com/office/drawing/2014/main" id="{9C89C496-3A37-94BF-DE98-1B4423403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533" y="1828800"/>
            <a:ext cx="2980267" cy="2459794"/>
          </a:xfrm>
          <a:prstGeom prst="rect">
            <a:avLst/>
          </a:prstGeom>
        </p:spPr>
      </p:pic>
    </p:spTree>
    <p:extLst>
      <p:ext uri="{BB962C8B-B14F-4D97-AF65-F5344CB8AC3E}">
        <p14:creationId xmlns:p14="http://schemas.microsoft.com/office/powerpoint/2010/main" val="4084396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Great Research Questions</a:t>
            </a:r>
          </a:p>
        </p:txBody>
      </p:sp>
      <p:sp>
        <p:nvSpPr>
          <p:cNvPr id="3" name="Content Placeholder 2"/>
          <p:cNvSpPr>
            <a:spLocks noGrp="1"/>
          </p:cNvSpPr>
          <p:nvPr>
            <p:ph idx="1"/>
          </p:nvPr>
        </p:nvSpPr>
        <p:spPr/>
        <p:txBody>
          <a:bodyPr/>
          <a:lstStyle/>
          <a:p>
            <a:r>
              <a:rPr lang="en-US" dirty="0"/>
              <a:t>Narrow, narrow your focus</a:t>
            </a:r>
          </a:p>
          <a:p>
            <a:r>
              <a:rPr lang="en-US" dirty="0"/>
              <a:t>Specific populations</a:t>
            </a:r>
          </a:p>
          <a:p>
            <a:r>
              <a:rPr lang="en-US" dirty="0"/>
              <a:t>Specific outcomes</a:t>
            </a:r>
          </a:p>
          <a:p>
            <a:r>
              <a:rPr lang="en-US" dirty="0"/>
              <a:t>Specific time periods</a:t>
            </a:r>
          </a:p>
          <a:p>
            <a:r>
              <a:rPr lang="en-US" dirty="0"/>
              <a:t>Specific domains of assessment</a:t>
            </a:r>
          </a:p>
          <a:p>
            <a:endParaRPr lang="en-US" dirty="0"/>
          </a:p>
          <a:p>
            <a:r>
              <a:rPr lang="en-US" dirty="0"/>
              <a:t>Can complete data collection in 4-5 years for a budget of 3 million</a:t>
            </a:r>
          </a:p>
        </p:txBody>
      </p:sp>
    </p:spTree>
    <p:extLst>
      <p:ext uri="{BB962C8B-B14F-4D97-AF65-F5344CB8AC3E}">
        <p14:creationId xmlns:p14="http://schemas.microsoft.com/office/powerpoint/2010/main" val="177328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3" name="Content Placeholder 2"/>
          <p:cNvSpPr>
            <a:spLocks noGrp="1"/>
          </p:cNvSpPr>
          <p:nvPr>
            <p:ph sz="quarter" idx="1"/>
          </p:nvPr>
        </p:nvSpPr>
        <p:spPr/>
        <p:txBody>
          <a:bodyPr/>
          <a:lstStyle/>
          <a:p>
            <a:pPr lvl="1"/>
            <a:r>
              <a:rPr lang="en-US" dirty="0"/>
              <a:t>A focus on causal inference</a:t>
            </a:r>
          </a:p>
          <a:p>
            <a:pPr lvl="1"/>
            <a:r>
              <a:rPr lang="en-US" dirty="0"/>
              <a:t>Readings</a:t>
            </a:r>
          </a:p>
          <a:p>
            <a:pPr lvl="1"/>
            <a:r>
              <a:rPr lang="en-US" dirty="0"/>
              <a:t>Assignments</a:t>
            </a:r>
          </a:p>
          <a:p>
            <a:pPr lvl="2"/>
            <a:r>
              <a:rPr lang="en-US" dirty="0"/>
              <a:t>Homework	</a:t>
            </a:r>
          </a:p>
          <a:p>
            <a:pPr lvl="2"/>
            <a:r>
              <a:rPr lang="en-US" dirty="0"/>
              <a:t>Measure review</a:t>
            </a:r>
          </a:p>
          <a:p>
            <a:pPr lvl="2"/>
            <a:r>
              <a:rPr lang="en-US" dirty="0"/>
              <a:t>Draft proposal</a:t>
            </a:r>
          </a:p>
          <a:p>
            <a:pPr lvl="2"/>
            <a:r>
              <a:rPr lang="en-US" dirty="0"/>
              <a:t>Mock panel reviewer</a:t>
            </a:r>
          </a:p>
          <a:p>
            <a:pPr lvl="2"/>
            <a:r>
              <a:rPr lang="en-US" dirty="0"/>
              <a:t>Final grant proposal</a:t>
            </a:r>
          </a:p>
          <a:p>
            <a:pPr lvl="1"/>
            <a:r>
              <a:rPr lang="en-US" dirty="0"/>
              <a:t>R markdown .html and .pdf  </a:t>
            </a:r>
          </a:p>
        </p:txBody>
      </p:sp>
    </p:spTree>
    <p:extLst>
      <p:ext uri="{BB962C8B-B14F-4D97-AF65-F5344CB8AC3E}">
        <p14:creationId xmlns:p14="http://schemas.microsoft.com/office/powerpoint/2010/main" val="111510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Orientation</a:t>
            </a:r>
          </a:p>
        </p:txBody>
      </p:sp>
      <p:sp>
        <p:nvSpPr>
          <p:cNvPr id="3" name="Content Placeholder 2"/>
          <p:cNvSpPr>
            <a:spLocks noGrp="1"/>
          </p:cNvSpPr>
          <p:nvPr>
            <p:ph sz="quarter" idx="1"/>
          </p:nvPr>
        </p:nvSpPr>
        <p:spPr/>
        <p:txBody>
          <a:bodyPr/>
          <a:lstStyle/>
          <a:p>
            <a:r>
              <a:rPr lang="en-US" dirty="0"/>
              <a:t>What does it mean to be a doctoral student receiving a PhD?</a:t>
            </a:r>
          </a:p>
          <a:p>
            <a:r>
              <a:rPr lang="en-US" dirty="0"/>
              <a:t>What does it mean to be a “scientist”</a:t>
            </a:r>
          </a:p>
          <a:p>
            <a:r>
              <a:rPr lang="en-US" dirty="0"/>
              <a:t>Science, it’s a living…</a:t>
            </a:r>
          </a:p>
        </p:txBody>
      </p:sp>
    </p:spTree>
    <p:extLst>
      <p:ext uri="{BB962C8B-B14F-4D97-AF65-F5344CB8AC3E}">
        <p14:creationId xmlns:p14="http://schemas.microsoft.com/office/powerpoint/2010/main" val="202241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Philosophical Orientation</a:t>
            </a:r>
          </a:p>
        </p:txBody>
      </p:sp>
      <p:sp>
        <p:nvSpPr>
          <p:cNvPr id="3" name="Content Placeholder 2"/>
          <p:cNvSpPr>
            <a:spLocks noGrp="1"/>
          </p:cNvSpPr>
          <p:nvPr>
            <p:ph sz="quarter" idx="1"/>
          </p:nvPr>
        </p:nvSpPr>
        <p:spPr/>
        <p:txBody>
          <a:bodyPr>
            <a:normAutofit lnSpcReduction="10000"/>
          </a:bodyPr>
          <a:lstStyle/>
          <a:p>
            <a:r>
              <a:rPr lang="en-US" dirty="0"/>
              <a:t>Kant: our minds play an active role in organizing sensory experiences, meaning knowledge is shaped by internal mental structures rather than being a direct reflection of reality.</a:t>
            </a:r>
          </a:p>
          <a:p>
            <a:pPr lvl="1"/>
            <a:r>
              <a:rPr lang="en-US" dirty="0"/>
              <a:t>Transcendental idealism</a:t>
            </a:r>
          </a:p>
          <a:p>
            <a:pPr marL="365760" lvl="1" indent="0">
              <a:buNone/>
            </a:pPr>
            <a:endParaRPr lang="en-US" dirty="0"/>
          </a:p>
          <a:p>
            <a:r>
              <a:rPr lang="en-US" dirty="0"/>
              <a:t>Kant recognizes an external reality but emphasizes that perception is filtered through subjective mental processes, requiring scientists to reconcile subjectivity with objectivity.</a:t>
            </a:r>
          </a:p>
          <a:p>
            <a:r>
              <a:rPr lang="en-US" dirty="0"/>
              <a:t>Science, as envisioned by Kant, uses reason and empirical observation to seek universal truths beyond individual perspectives.</a:t>
            </a:r>
          </a:p>
        </p:txBody>
      </p:sp>
    </p:spTree>
    <p:extLst>
      <p:ext uri="{BB962C8B-B14F-4D97-AF65-F5344CB8AC3E}">
        <p14:creationId xmlns:p14="http://schemas.microsoft.com/office/powerpoint/2010/main" val="398398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5559552"/>
          </a:xfrm>
        </p:spPr>
        <p:txBody>
          <a:bodyPr>
            <a:normAutofit/>
          </a:bodyPr>
          <a:lstStyle/>
          <a:p>
            <a:endParaRPr lang="en-US" dirty="0"/>
          </a:p>
          <a:p>
            <a:endParaRPr lang="en-US" dirty="0"/>
          </a:p>
          <a:p>
            <a:pPr marL="0" indent="0">
              <a:buNone/>
            </a:pPr>
            <a:br>
              <a:rPr lang="en-US" dirty="0"/>
            </a:br>
            <a:endParaRPr lang="en-US" dirty="0"/>
          </a:p>
        </p:txBody>
      </p:sp>
      <p:sp>
        <p:nvSpPr>
          <p:cNvPr id="5" name="Content Placeholder 2">
            <a:extLst>
              <a:ext uri="{FF2B5EF4-FFF2-40B4-BE49-F238E27FC236}">
                <a16:creationId xmlns:a16="http://schemas.microsoft.com/office/drawing/2014/main" id="{92DCBBE7-4CA2-0EDC-AC34-7F382C6686E4}"/>
              </a:ext>
            </a:extLst>
          </p:cNvPr>
          <p:cNvSpPr txBox="1">
            <a:spLocks/>
          </p:cNvSpPr>
          <p:nvPr/>
        </p:nvSpPr>
        <p:spPr>
          <a:xfrm>
            <a:off x="457200" y="1600200"/>
            <a:ext cx="74676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Quantitative research supports Kantian ideals by using systematic, numerical data to observe and investigate phenomena.</a:t>
            </a:r>
          </a:p>
          <a:p>
            <a:pPr marL="0" indent="0">
              <a:buNone/>
            </a:pPr>
            <a:endParaRPr lang="en-US" dirty="0"/>
          </a:p>
          <a:p>
            <a:r>
              <a:rPr lang="en-US" dirty="0"/>
              <a:t>The validity of quantitative research depends on its ability to objectively measure and analyze phenomena, adhering to Kant’s principles of reason and observation.</a:t>
            </a:r>
          </a:p>
        </p:txBody>
      </p:sp>
    </p:spTree>
    <p:extLst>
      <p:ext uri="{BB962C8B-B14F-4D97-AF65-F5344CB8AC3E}">
        <p14:creationId xmlns:p14="http://schemas.microsoft.com/office/powerpoint/2010/main" val="180433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695CB-4262-F37A-20EB-589F089158A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87200-1664-74F8-4ABD-9E49F6752605}"/>
              </a:ext>
            </a:extLst>
          </p:cNvPr>
          <p:cNvSpPr>
            <a:spLocks noGrp="1"/>
          </p:cNvSpPr>
          <p:nvPr>
            <p:ph sz="quarter" idx="1"/>
          </p:nvPr>
        </p:nvSpPr>
        <p:spPr>
          <a:xfrm>
            <a:off x="457200" y="914400"/>
            <a:ext cx="7467600" cy="5559552"/>
          </a:xfrm>
        </p:spPr>
        <p:txBody>
          <a:bodyPr>
            <a:normAutofit/>
          </a:bodyPr>
          <a:lstStyle/>
          <a:p>
            <a:endParaRPr lang="en-US" dirty="0"/>
          </a:p>
          <a:p>
            <a:endParaRPr lang="en-US" dirty="0"/>
          </a:p>
          <a:p>
            <a:pPr marL="0" indent="0">
              <a:buNone/>
            </a:pPr>
            <a:br>
              <a:rPr lang="en-US" dirty="0"/>
            </a:br>
            <a:endParaRPr lang="en-US" dirty="0"/>
          </a:p>
        </p:txBody>
      </p:sp>
      <p:sp>
        <p:nvSpPr>
          <p:cNvPr id="5" name="Content Placeholder 2">
            <a:extLst>
              <a:ext uri="{FF2B5EF4-FFF2-40B4-BE49-F238E27FC236}">
                <a16:creationId xmlns:a16="http://schemas.microsoft.com/office/drawing/2014/main" id="{3D9E3E77-6DD4-98D1-A8DC-EE67FF7725FF}"/>
              </a:ext>
            </a:extLst>
          </p:cNvPr>
          <p:cNvSpPr txBox="1">
            <a:spLocks/>
          </p:cNvSpPr>
          <p:nvPr/>
        </p:nvSpPr>
        <p:spPr>
          <a:xfrm>
            <a:off x="457200" y="1600200"/>
            <a:ext cx="74676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b="1" dirty="0"/>
              <a:t>Social constructionism </a:t>
            </a:r>
            <a:r>
              <a:rPr lang="en-US" dirty="0"/>
              <a:t>challenges the notion that observations are purely objective, arguing that interpretation is shaped by cultural and social contexts.</a:t>
            </a:r>
          </a:p>
          <a:p>
            <a:pPr marL="0" indent="0">
              <a:buNone/>
            </a:pPr>
            <a:endParaRPr lang="en-US" dirty="0"/>
          </a:p>
          <a:p>
            <a:r>
              <a:rPr lang="en-US" dirty="0"/>
              <a:t>Objectivity is shaped by social processes, including power structures, language, and cultural norms, rather than being an inherent or universal quality.</a:t>
            </a:r>
          </a:p>
        </p:txBody>
      </p:sp>
    </p:spTree>
    <p:extLst>
      <p:ext uri="{BB962C8B-B14F-4D97-AF65-F5344CB8AC3E}">
        <p14:creationId xmlns:p14="http://schemas.microsoft.com/office/powerpoint/2010/main" val="355961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Acknowledging social critiques does not mean abandoning quantitative research in favor of qualitative methods.</a:t>
            </a:r>
          </a:p>
          <a:p>
            <a:pPr lvl="1"/>
            <a:r>
              <a:rPr lang="en-US" dirty="0"/>
              <a:t>Social critique can help identify biases and enhance scientific practices, leading to improved methodologies.</a:t>
            </a:r>
          </a:p>
          <a:p>
            <a:r>
              <a:rPr lang="en-US" dirty="0"/>
              <a:t>Incorporating cultural exploration and diverse perspectives can address biases and improve the pursuit of knowledge.</a:t>
            </a:r>
          </a:p>
          <a:p>
            <a:r>
              <a:rPr lang="en-US" dirty="0"/>
              <a:t>Expanding on the </a:t>
            </a:r>
            <a:r>
              <a:rPr lang="en-US" u="sng" dirty="0"/>
              <a:t>ecological model</a:t>
            </a:r>
            <a:r>
              <a:rPr lang="en-US" dirty="0"/>
              <a:t>, integrating power dynamics into person-context studies can deepen scientific insights.</a:t>
            </a:r>
          </a:p>
        </p:txBody>
      </p:sp>
    </p:spTree>
    <p:extLst>
      <p:ext uri="{BB962C8B-B14F-4D97-AF65-F5344CB8AC3E}">
        <p14:creationId xmlns:p14="http://schemas.microsoft.com/office/powerpoint/2010/main" val="264798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
            </a:r>
          </a:p>
        </p:txBody>
      </p:sp>
      <p:sp>
        <p:nvSpPr>
          <p:cNvPr id="3" name="Content Placeholder 2"/>
          <p:cNvSpPr>
            <a:spLocks noGrp="1"/>
          </p:cNvSpPr>
          <p:nvPr>
            <p:ph sz="quarter" idx="1"/>
          </p:nvPr>
        </p:nvSpPr>
        <p:spPr/>
        <p:txBody>
          <a:bodyPr/>
          <a:lstStyle/>
          <a:p>
            <a:r>
              <a:rPr lang="en-US" dirty="0"/>
              <a:t>Social critique doesn’t mean that we must all adopt qualitative research</a:t>
            </a:r>
          </a:p>
          <a:p>
            <a:r>
              <a:rPr lang="en-US" dirty="0"/>
              <a:t>We can integrate social critique as a form of “bias” and seek ways to do science better</a:t>
            </a:r>
          </a:p>
          <a:p>
            <a:pPr lvl="1"/>
            <a:r>
              <a:rPr lang="en-US" dirty="0"/>
              <a:t>Cultural exploration, how privilege leads to bias, the science of oppression and power, openness, critiques by diverse voices, leading to better forms of ‘truthy stuff’</a:t>
            </a:r>
          </a:p>
          <a:p>
            <a:pPr lvl="1"/>
            <a:r>
              <a:rPr lang="en-US" dirty="0"/>
              <a:t>In some ways this is an extension of ecological  model, we are quite comfort with primacy of context, can we have a science of person-context transactions that integrates power</a:t>
            </a:r>
          </a:p>
        </p:txBody>
      </p:sp>
    </p:spTree>
    <p:extLst>
      <p:ext uri="{BB962C8B-B14F-4D97-AF65-F5344CB8AC3E}">
        <p14:creationId xmlns:p14="http://schemas.microsoft.com/office/powerpoint/2010/main" val="3489696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7146</TotalTime>
  <Words>1572</Words>
  <Application>Microsoft Macintosh PowerPoint</Application>
  <PresentationFormat>On-screen Show (4:3)</PresentationFormat>
  <Paragraphs>205</Paragraphs>
  <Slides>28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Calibri</vt:lpstr>
      <vt:lpstr>Century Schoolbook</vt:lpstr>
      <vt:lpstr>Wingdings</vt:lpstr>
      <vt:lpstr>Wingdings 2</vt:lpstr>
      <vt:lpstr>Oriel</vt:lpstr>
      <vt:lpstr>HDFS8800</vt:lpstr>
      <vt:lpstr>Today’s Agenda</vt:lpstr>
      <vt:lpstr>Syllabus</vt:lpstr>
      <vt:lpstr>Practical Orientation</vt:lpstr>
      <vt:lpstr>Philosophical Orientation</vt:lpstr>
      <vt:lpstr>PowerPoint Presentation</vt:lpstr>
      <vt:lpstr>PowerPoint Presentation</vt:lpstr>
      <vt:lpstr>PowerPoint Presentation</vt:lpstr>
      <vt:lpstr>Consider</vt:lpstr>
      <vt:lpstr>Example</vt:lpstr>
      <vt:lpstr>This class</vt:lpstr>
      <vt:lpstr>Science! (the Kantian Kind)</vt:lpstr>
      <vt:lpstr>Research for Causal Inference</vt:lpstr>
      <vt:lpstr>Effect</vt:lpstr>
      <vt:lpstr>Three Requirements for Causal inference</vt:lpstr>
      <vt:lpstr>Experimental Design</vt:lpstr>
      <vt:lpstr>Experiment</vt:lpstr>
      <vt:lpstr>A Video:</vt:lpstr>
      <vt:lpstr>Experiment</vt:lpstr>
      <vt:lpstr>Causal Description and Explanation</vt:lpstr>
      <vt:lpstr>At the end of the day</vt:lpstr>
      <vt:lpstr>Generic Model</vt:lpstr>
      <vt:lpstr>Translational Research Paradigm</vt:lpstr>
      <vt:lpstr>Translational Science</vt:lpstr>
      <vt:lpstr>Translational Research</vt:lpstr>
      <vt:lpstr>What do researchers know?</vt:lpstr>
      <vt:lpstr>Your model/Research Questions</vt:lpstr>
      <vt:lpstr>Great Research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Validity of a Causal Inference</dc:title>
  <dc:creator>smkogan</dc:creator>
  <cp:lastModifiedBy>Charles Geier</cp:lastModifiedBy>
  <cp:revision>82</cp:revision>
  <dcterms:created xsi:type="dcterms:W3CDTF">2014-01-16T21:02:30Z</dcterms:created>
  <dcterms:modified xsi:type="dcterms:W3CDTF">2025-01-05T20:37:43Z</dcterms:modified>
</cp:coreProperties>
</file>