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3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0"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1" name="PlaceHolder 5"/>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6" name="PlaceHolder 5"/>
          <p:cNvSpPr>
            <a:spLocks noGrp="1"/>
          </p:cNvSpPr>
          <p:nvPr>
            <p:ph type="body"/>
          </p:nvPr>
        </p:nvSpPr>
        <p:spPr>
          <a:xfrm>
            <a:off x="2143296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8" name="PlaceHolder 7"/>
          <p:cNvSpPr>
            <a:spLocks noGrp="1"/>
          </p:cNvSpPr>
          <p:nvPr>
            <p:ph type="body"/>
          </p:nvPr>
        </p:nvSpPr>
        <p:spPr>
          <a:xfrm>
            <a:off x="234684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4" name="PlaceHolder 3"/>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5" name="PlaceHolder 4"/>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50760" tIns="50760" rIns="50760" bIns="50760" anchor="b"/>
          <a:lstStyle/>
          <a:p>
            <a:pPr algn="ctr">
              <a:lnSpc>
                <a:spcPct val="100000"/>
              </a:lnSpc>
            </a:pPr>
            <a:r>
              <a:rPr lang="en-US" sz="18000" b="0" strike="noStrike" spc="-1">
                <a:solidFill>
                  <a:srgbClr val="000000"/>
                </a:solidFill>
                <a:uFill>
                  <a:solidFill>
                    <a:srgbClr val="FFFFFF"/>
                  </a:solidFill>
                </a:uFill>
                <a:latin typeface="Gill Sans"/>
                <a:ea typeface="Gill Sans"/>
              </a:rPr>
              <a:t>Title Text</a:t>
            </a:r>
            <a:endParaRPr lang="en-US" sz="18000" b="0" strike="noStrike" spc="-1">
              <a:solidFill>
                <a:srgbClr val="000000"/>
              </a:solidFill>
              <a:uFill>
                <a:solidFill>
                  <a:srgbClr val="FFFFFF"/>
                </a:solidFill>
              </a:uFill>
              <a:latin typeface="Gill Sans"/>
            </a:endParaRPr>
          </a:p>
        </p:txBody>
      </p:sp>
      <p:sp>
        <p:nvSpPr>
          <p:cNvPr id="4" name="PlaceHolder 2"/>
          <p:cNvSpPr>
            <a:spLocks noGrp="1"/>
          </p:cNvSpPr>
          <p:nvPr>
            <p:ph type="body"/>
          </p:nvPr>
        </p:nvSpPr>
        <p:spPr>
          <a:xfrm>
            <a:off x="2346840" y="11315880"/>
            <a:ext cx="28224720" cy="2542680"/>
          </a:xfrm>
          <a:prstGeom prst="rect">
            <a:avLst/>
          </a:prstGeom>
        </p:spPr>
        <p:txBody>
          <a:bodyPr lIns="50760" tIns="50760" rIns="50760" bIns="50760"/>
          <a:lstStyle/>
          <a:p>
            <a:pPr algn="ctr">
              <a:lnSpc>
                <a:spcPct val="100000"/>
              </a:lnSpc>
            </a:pPr>
            <a:r>
              <a:rPr lang="en-US" sz="7650" b="0" strike="noStrike" spc="-1">
                <a:solidFill>
                  <a:srgbClr val="000000"/>
                </a:solidFill>
                <a:uFill>
                  <a:solidFill>
                    <a:srgbClr val="FFFFFF"/>
                  </a:solidFill>
                </a:uFill>
                <a:latin typeface="Gill Sans"/>
                <a:ea typeface="Gill Sans"/>
              </a:rPr>
              <a:t>Body Level One</a:t>
            </a:r>
            <a:endParaRPr lang="en-US" sz="76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Two</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Three</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Four</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Five</a:t>
            </a:r>
            <a:endParaRPr lang="en-US" sz="8550" b="0" strike="noStrike" spc="-1">
              <a:solidFill>
                <a:srgbClr val="000000"/>
              </a:solidFill>
              <a:uFill>
                <a:solidFill>
                  <a:srgbClr val="FFFFFF"/>
                </a:solidFill>
              </a:u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tIns="50760" rIns="50760" bIns="50760"/>
          <a:lstStyle/>
          <a:p>
            <a:pPr algn="ctr">
              <a:lnSpc>
                <a:spcPct val="100000"/>
              </a:lnSpc>
            </a:pPr>
            <a:fld id="{377EAEAF-65F8-4DC2-900A-3A97BC7C4D36}" type="slidenum">
              <a:rPr lang="en-US" sz="3600" b="0" strike="noStrike" spc="-1">
                <a:solidFill>
                  <a:srgbClr val="000000"/>
                </a:solidFill>
                <a:uFill>
                  <a:solidFill>
                    <a:srgbClr val="FFFFFF"/>
                  </a:solidFill>
                </a:uFill>
                <a:latin typeface="Gill Sans"/>
                <a:ea typeface="Gill Sans"/>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a:solidFill>
                  <a:srgbClr val="000000"/>
                </a:solidFill>
                <a:uFill>
                  <a:solidFill>
                    <a:srgbClr val="FFFFFF"/>
                  </a:solidFill>
                </a:uFill>
                <a:latin typeface="Candara"/>
                <a:ea typeface="Helvetica Neue Light"/>
              </a:rPr>
              <a:t>PRNG Algorithms </a:t>
            </a:r>
            <a:endParaRPr lang="en-US" sz="1800" b="0" strike="noStrike" spc="-1">
              <a:solidFill>
                <a:srgbClr val="000000"/>
              </a:solidFill>
              <a:uFill>
                <a:solidFill>
                  <a:srgbClr val="FFFFFF"/>
                </a:solidFill>
              </a:uFill>
              <a:latin typeface="Arial"/>
            </a:endParaRPr>
          </a:p>
          <a:p>
            <a:pPr>
              <a:lnSpc>
                <a:spcPct val="100000"/>
              </a:lnSpc>
            </a:pPr>
            <a:r>
              <a:rPr lang="en-US" sz="4950" b="0" strike="noStrike" spc="-1">
                <a:solidFill>
                  <a:srgbClr val="000000"/>
                </a:solidFill>
                <a:uFill>
                  <a:solidFill>
                    <a:srgbClr val="FFFFFF"/>
                  </a:solidFill>
                </a:uFill>
                <a:latin typeface="Candara"/>
                <a:ea typeface="Helvetica Neue Light"/>
              </a:rPr>
              <a:t>William Godfrey, Michael Mederos, Ian Staton and Chris Williams</a:t>
            </a:r>
            <a:endParaRPr lang="en-US" sz="1800" b="0" strike="noStrike" spc="-1">
              <a:solidFill>
                <a:srgbClr val="000000"/>
              </a:solidFill>
              <a:uFill>
                <a:solidFill>
                  <a:srgbClr val="FFFFFF"/>
                </a:solidFill>
              </a:uFill>
              <a:latin typeface="Arial"/>
            </a:endParaRPr>
          </a:p>
        </p:txBody>
      </p:sp>
      <p:sp>
        <p:nvSpPr>
          <p:cNvPr id="40" name="CustomShape 2"/>
          <p:cNvSpPr/>
          <p:nvPr/>
        </p:nvSpPr>
        <p:spPr>
          <a:xfrm>
            <a:off x="10093320" y="322596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1" name="CustomShape 3"/>
          <p:cNvSpPr/>
          <p:nvPr/>
        </p:nvSpPr>
        <p:spPr>
          <a:xfrm>
            <a:off x="10093320" y="845496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4"/>
          <p:cNvSpPr/>
          <p:nvPr/>
        </p:nvSpPr>
        <p:spPr>
          <a:xfrm>
            <a:off x="10093320" y="1368432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5"/>
          <p:cNvSpPr/>
          <p:nvPr/>
        </p:nvSpPr>
        <p:spPr>
          <a:xfrm>
            <a:off x="663480" y="18913320"/>
            <a:ext cx="31406760" cy="257148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4" name="CustomShape 6"/>
          <p:cNvSpPr/>
          <p:nvPr/>
        </p:nvSpPr>
        <p:spPr>
          <a:xfrm>
            <a:off x="10150560" y="328284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Methods</a:t>
            </a:r>
            <a:endParaRPr lang="en-US" sz="1800" b="0" strike="noStrike" spc="-1">
              <a:solidFill>
                <a:srgbClr val="000000"/>
              </a:solidFill>
              <a:uFill>
                <a:solidFill>
                  <a:srgbClr val="FFFFFF"/>
                </a:solidFill>
              </a:uFill>
              <a:latin typeface="Arial"/>
            </a:endParaRPr>
          </a:p>
        </p:txBody>
      </p:sp>
      <p:sp>
        <p:nvSpPr>
          <p:cNvPr id="45" name="CustomShape 7"/>
          <p:cNvSpPr/>
          <p:nvPr/>
        </p:nvSpPr>
        <p:spPr>
          <a:xfrm>
            <a:off x="10179000" y="851220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Findings</a:t>
            </a:r>
            <a:endParaRPr lang="en-US" sz="1800" b="0" strike="noStrike" spc="-1">
              <a:solidFill>
                <a:srgbClr val="000000"/>
              </a:solidFill>
              <a:uFill>
                <a:solidFill>
                  <a:srgbClr val="FFFFFF"/>
                </a:solidFill>
              </a:uFill>
              <a:latin typeface="Arial"/>
            </a:endParaRPr>
          </a:p>
        </p:txBody>
      </p:sp>
      <p:sp>
        <p:nvSpPr>
          <p:cNvPr id="46" name="CustomShape 8"/>
          <p:cNvSpPr/>
          <p:nvPr/>
        </p:nvSpPr>
        <p:spPr>
          <a:xfrm>
            <a:off x="10179000" y="1374156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Conclusion and Future Work</a:t>
            </a:r>
            <a:endParaRPr lang="en-US" sz="1800" b="0" strike="noStrike" spc="-1">
              <a:solidFill>
                <a:srgbClr val="000000"/>
              </a:solidFill>
              <a:uFill>
                <a:solidFill>
                  <a:srgbClr val="FFFFFF"/>
                </a:solidFill>
              </a:uFill>
              <a:latin typeface="Arial"/>
            </a:endParaRPr>
          </a:p>
        </p:txBody>
      </p:sp>
      <p:sp>
        <p:nvSpPr>
          <p:cNvPr id="47" name="CustomShape 9"/>
          <p:cNvSpPr/>
          <p:nvPr/>
        </p:nvSpPr>
        <p:spPr>
          <a:xfrm>
            <a:off x="777960" y="3282840"/>
            <a:ext cx="89722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Monte Carlo</a:t>
            </a:r>
            <a:endParaRPr lang="en-US" sz="1800" b="0" strike="noStrike" spc="-1">
              <a:solidFill>
                <a:srgbClr val="000000"/>
              </a:solidFill>
              <a:uFill>
                <a:solidFill>
                  <a:srgbClr val="FFFFFF"/>
                </a:solidFill>
              </a:uFill>
              <a:latin typeface="Arial"/>
            </a:endParaRPr>
          </a:p>
        </p:txBody>
      </p:sp>
      <p:sp>
        <p:nvSpPr>
          <p:cNvPr id="48" name="CustomShape 10"/>
          <p:cNvSpPr/>
          <p:nvPr/>
        </p:nvSpPr>
        <p:spPr>
          <a:xfrm>
            <a:off x="692280" y="18942120"/>
            <a:ext cx="2368836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References</a:t>
            </a:r>
            <a:endParaRPr lang="en-US" sz="1800" b="0" strike="noStrike" spc="-1">
              <a:solidFill>
                <a:srgbClr val="000000"/>
              </a:solidFill>
              <a:uFill>
                <a:solidFill>
                  <a:srgbClr val="FFFFFF"/>
                </a:solidFill>
              </a:uFill>
              <a:latin typeface="Arial"/>
            </a:endParaRPr>
          </a:p>
        </p:txBody>
      </p:sp>
      <p:sp>
        <p:nvSpPr>
          <p:cNvPr id="49" name="CustomShape 11"/>
          <p:cNvSpPr/>
          <p:nvPr/>
        </p:nvSpPr>
        <p:spPr>
          <a:xfrm>
            <a:off x="671400" y="19762200"/>
            <a:ext cx="25482240" cy="15652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0000"/>
                </a:solidFill>
                <a:uFill>
                  <a:solidFill>
                    <a:srgbClr val="FFFFFF"/>
                  </a:solidFill>
                </a:uFill>
                <a:latin typeface="Cambria"/>
                <a:ea typeface="American Typewriter Condensed"/>
              </a:rPr>
              <a:t>Will Kenton – https://www.incestopedia.com/terms/m/montecarlosimulation.asp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Optimization Of the Time-dependent Traveling Salesman Problem with Monte Carlo Methods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J Bentner-G Bauer-G Obermair-I Morgenstern-J Schneider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https/://www.ncbi.nlm.nhi.gov/pubmed/115580476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Monte Carlo Simulation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Michael Asbury - https://www.nasa.gov/centers/ivv/jstar/monte_carlo.html Vol 1. 1978</a:t>
            </a:r>
            <a:endParaRPr lang="en-US" sz="1800" b="0" strike="noStrike" spc="-1">
              <a:solidFill>
                <a:srgbClr val="000000"/>
              </a:solidFill>
              <a:uFill>
                <a:solidFill>
                  <a:srgbClr val="FFFFFF"/>
                </a:solidFill>
              </a:uFill>
              <a:latin typeface="Arial"/>
            </a:endParaRPr>
          </a:p>
        </p:txBody>
      </p:sp>
      <p:sp>
        <p:nvSpPr>
          <p:cNvPr id="50" name="CustomShape 12"/>
          <p:cNvSpPr/>
          <p:nvPr/>
        </p:nvSpPr>
        <p:spPr>
          <a:xfrm>
            <a:off x="10436400" y="4197240"/>
            <a:ext cx="12459960" cy="2692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dirty="0">
                <a:solidFill>
                  <a:srgbClr val="000000"/>
                </a:solidFill>
                <a:uFill>
                  <a:solidFill>
                    <a:srgbClr val="FFFFFF"/>
                  </a:solidFill>
                </a:uFill>
                <a:latin typeface="Cambria"/>
                <a:ea typeface="American Typewriter"/>
              </a:rPr>
              <a:t>Middle-Square Method: Brief explanation of what it does, and what the parallelizing it should improve</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a:solidFill>
                  <a:srgbClr val="000000"/>
                </a:solidFill>
                <a:uFill>
                  <a:solidFill>
                    <a:srgbClr val="FFFFFF"/>
                  </a:solidFill>
                </a:uFill>
                <a:latin typeface="Cambria"/>
                <a:ea typeface="American Typewriter"/>
              </a:rPr>
              <a:t>Linear Congruential Generator : Brief explanation of what it does, and what the parallelizing it should improve</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err="1">
                <a:solidFill>
                  <a:srgbClr val="000000"/>
                </a:solidFill>
                <a:uFill>
                  <a:solidFill>
                    <a:srgbClr val="FFFFFF"/>
                  </a:solidFill>
                </a:uFill>
                <a:latin typeface="Cambria"/>
                <a:ea typeface="American Typewriter"/>
              </a:rPr>
              <a:t>Threefry</a:t>
            </a:r>
            <a:r>
              <a:rPr lang="en-US" sz="2250" b="0" strike="noStrike" spc="-1" dirty="0">
                <a:solidFill>
                  <a:srgbClr val="000000"/>
                </a:solidFill>
                <a:uFill>
                  <a:solidFill>
                    <a:srgbClr val="FFFFFF"/>
                  </a:solidFill>
                </a:uFill>
                <a:latin typeface="Cambria"/>
                <a:ea typeface="American Typewriter"/>
              </a:rPr>
              <a:t>: Brief explanation of what it does, and what the parallelizing it should improve </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51" name="CustomShape 13"/>
          <p:cNvSpPr/>
          <p:nvPr/>
        </p:nvSpPr>
        <p:spPr>
          <a:xfrm>
            <a:off x="23712817" y="5681370"/>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Linear Congruential Generation </a:t>
            </a:r>
            <a:endParaRPr lang="en-US" sz="1800" b="0" strike="noStrike" spc="-1" dirty="0">
              <a:solidFill>
                <a:srgbClr val="000000"/>
              </a:solidFill>
              <a:uFill>
                <a:solidFill>
                  <a:srgbClr val="FFFFFF"/>
                </a:solidFill>
              </a:uFill>
              <a:latin typeface="Arial"/>
            </a:endParaRPr>
          </a:p>
        </p:txBody>
      </p:sp>
      <p:sp>
        <p:nvSpPr>
          <p:cNvPr id="52" name="CustomShape 14"/>
          <p:cNvSpPr/>
          <p:nvPr/>
        </p:nvSpPr>
        <p:spPr>
          <a:xfrm>
            <a:off x="10436400" y="14998680"/>
            <a:ext cx="11773080" cy="22856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250" b="0" strike="noStrike" spc="-1">
                <a:solidFill>
                  <a:srgbClr val="000000"/>
                </a:solidFill>
                <a:uFill>
                  <a:solidFill>
                    <a:srgbClr val="FFFFFF"/>
                  </a:solidFill>
                </a:uFill>
                <a:latin typeface="Cambria"/>
                <a:ea typeface="American Typewriter"/>
              </a:rPr>
              <a:t>Synopsis of the work that has been done and a brief breakdown of the our findings. 
Why or why not something worked while comparing serial to parallelized versions of testing. </a:t>
            </a:r>
            <a:endParaRPr lang="en-US" sz="1800" b="0" strike="noStrike" spc="-1">
              <a:solidFill>
                <a:srgbClr val="000000"/>
              </a:solidFill>
              <a:uFill>
                <a:solidFill>
                  <a:srgbClr val="FFFFFF"/>
                </a:solidFill>
              </a:uFill>
              <a:latin typeface="Arial"/>
            </a:endParaRPr>
          </a:p>
          <a:p>
            <a:pPr>
              <a:lnSpc>
                <a:spcPct val="100000"/>
              </a:lnSpc>
            </a:pPr>
            <a:r>
              <a:rPr lang="en-US" sz="2250" b="0" strike="noStrike" spc="-1">
                <a:solidFill>
                  <a:srgbClr val="000000"/>
                </a:solidFill>
                <a:uFill>
                  <a:solidFill>
                    <a:srgbClr val="FFFFFF"/>
                  </a:solidFill>
                </a:uFill>
                <a:latin typeface="Cambria"/>
                <a:ea typeface="American Typewriter"/>
              </a:rPr>
              <a:t>Were the findings that we recorded expected to be seen at the end? Are we happy with the results? What could be changed for future iterations?
</a:t>
            </a:r>
            <a:endParaRPr lang="en-US" sz="1800" b="0" strike="noStrike" spc="-1">
              <a:solidFill>
                <a:srgbClr val="000000"/>
              </a:solidFill>
              <a:uFill>
                <a:solidFill>
                  <a:srgbClr val="FFFFFF"/>
                </a:solidFill>
              </a:uFill>
              <a:latin typeface="Arial"/>
            </a:endParaRPr>
          </a:p>
          <a:p>
            <a:pPr algn="just">
              <a:lnSpc>
                <a:spcPct val="100000"/>
              </a:lnSpc>
            </a:pPr>
            <a:r>
              <a:rPr lang="en-US" sz="2250" b="0" strike="noStrike" spc="-1">
                <a:solidFill>
                  <a:srgbClr val="000000"/>
                </a:solidFill>
                <a:uFill>
                  <a:solidFill>
                    <a:srgbClr val="FFFFFF"/>
                  </a:solidFill>
                </a:uFill>
                <a:latin typeface="Cambria"/>
                <a:ea typeface="American Typewriter"/>
              </a:rPr>
              <a:t>Space to the right is reserved for appropriate visuals we can add once this section is completed. </a:t>
            </a:r>
            <a:endParaRPr lang="en-US" sz="1800" b="0" strike="noStrike" spc="-1">
              <a:solidFill>
                <a:srgbClr val="000000"/>
              </a:solidFill>
              <a:uFill>
                <a:solidFill>
                  <a:srgbClr val="FFFFFF"/>
                </a:solidFill>
              </a:uFill>
              <a:latin typeface="Arial"/>
            </a:endParaRPr>
          </a:p>
        </p:txBody>
      </p:sp>
      <p:sp>
        <p:nvSpPr>
          <p:cNvPr id="53" name="CustomShape 15"/>
          <p:cNvSpPr/>
          <p:nvPr/>
        </p:nvSpPr>
        <p:spPr>
          <a:xfrm>
            <a:off x="777960" y="4282920"/>
            <a:ext cx="8738280" cy="37695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a:solidFill>
                  <a:srgbClr val="000000"/>
                </a:solidFill>
                <a:uFill>
                  <a:solidFill>
                    <a:srgbClr val="FFFFFF"/>
                  </a:solidFill>
                </a:uFill>
                <a:latin typeface="Cambria"/>
                <a:ea typeface="American Typewriter"/>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lang="en-US" sz="1800" b="0" strike="noStrike" spc="-1">
              <a:solidFill>
                <a:srgbClr val="000000"/>
              </a:solidFill>
              <a:uFill>
                <a:solidFill>
                  <a:srgbClr val="FFFFFF"/>
                </a:solidFill>
              </a:uFill>
              <a:latin typeface="Arial"/>
            </a:endParaRPr>
          </a:p>
        </p:txBody>
      </p:sp>
      <p:sp>
        <p:nvSpPr>
          <p:cNvPr id="54" name="CustomShape 16"/>
          <p:cNvSpPr/>
          <p:nvPr/>
        </p:nvSpPr>
        <p:spPr>
          <a:xfrm>
            <a:off x="925560" y="12873600"/>
            <a:ext cx="4061880" cy="61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a:solidFill>
                  <a:srgbClr val="000000"/>
                </a:solidFill>
                <a:uFill>
                  <a:solidFill>
                    <a:srgbClr val="FFFFFF"/>
                  </a:solidFill>
                </a:uFill>
                <a:latin typeface="Cambria"/>
                <a:ea typeface="American Typewriter"/>
              </a:rPr>
              <a:t>Monte Carlo Forecast in economics used for projecting business profits</a:t>
            </a:r>
            <a:endParaRPr lang="en-US" sz="1800" b="0" strike="noStrike" spc="-1">
              <a:solidFill>
                <a:srgbClr val="000000"/>
              </a:solidFill>
              <a:uFill>
                <a:solidFill>
                  <a:srgbClr val="FFFFFF"/>
                </a:solidFill>
              </a:uFill>
              <a:latin typeface="Arial"/>
            </a:endParaRPr>
          </a:p>
        </p:txBody>
      </p:sp>
      <p:sp>
        <p:nvSpPr>
          <p:cNvPr id="55" name="CustomShape 17"/>
          <p:cNvSpPr/>
          <p:nvPr/>
        </p:nvSpPr>
        <p:spPr>
          <a:xfrm>
            <a:off x="5264280" y="12875400"/>
            <a:ext cx="3938040" cy="6166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29" b="0" strike="noStrike" spc="-1">
                <a:solidFill>
                  <a:srgbClr val="000000"/>
                </a:solidFill>
                <a:uFill>
                  <a:solidFill>
                    <a:srgbClr val="FFFFFF"/>
                  </a:solidFill>
                </a:uFill>
                <a:latin typeface="Cambria"/>
                <a:ea typeface="American Typewriter"/>
              </a:rPr>
              <a:t>Monte Carlo in mathematics used for evaluating the value of pi</a:t>
            </a:r>
            <a:endParaRPr lang="en-US" sz="1800" b="0" strike="noStrike" spc="-1">
              <a:solidFill>
                <a:srgbClr val="000000"/>
              </a:solidFill>
              <a:uFill>
                <a:solidFill>
                  <a:srgbClr val="FFFFFF"/>
                </a:solidFill>
              </a:uFill>
              <a:latin typeface="Arial"/>
            </a:endParaRPr>
          </a:p>
        </p:txBody>
      </p:sp>
      <p:sp>
        <p:nvSpPr>
          <p:cNvPr id="56" name="CustomShape 18"/>
          <p:cNvSpPr/>
          <p:nvPr/>
        </p:nvSpPr>
        <p:spPr>
          <a:xfrm>
            <a:off x="703080" y="13718520"/>
            <a:ext cx="8852400" cy="46281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Gill Sans"/>
                <a:ea typeface="Gill Sans"/>
              </a:rPr>
              <a:t>
</a:t>
            </a:r>
            <a:endParaRPr lang="en-US" sz="1800" b="0" strike="noStrike" spc="-1">
              <a:solidFill>
                <a:srgbClr val="000000"/>
              </a:solidFill>
              <a:uFill>
                <a:solidFill>
                  <a:srgbClr val="FFFFFF"/>
                </a:solidFill>
              </a:uFill>
              <a:latin typeface="Arial"/>
            </a:endParaRPr>
          </a:p>
          <a:p>
            <a:pPr algn="just">
              <a:lnSpc>
                <a:spcPct val="100000"/>
              </a:lnSpc>
            </a:pPr>
            <a:r>
              <a:rPr lang="en-US" sz="2250" b="0" strike="noStrike" spc="-1">
                <a:solidFill>
                  <a:srgbClr val="000000"/>
                </a:solidFill>
                <a:uFill>
                  <a:solidFill>
                    <a:srgbClr val="FFFFFF"/>
                  </a:solidFill>
                </a:uFill>
                <a:latin typeface="Cambria"/>
                <a:ea typeface="Cambria"/>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7" name="CustomShape 19"/>
          <p:cNvSpPr/>
          <p:nvPr/>
        </p:nvSpPr>
        <p:spPr>
          <a:xfrm>
            <a:off x="17241840" y="9378720"/>
            <a:ext cx="14334840" cy="13712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a:solidFill>
                  <a:srgbClr val="000000"/>
                </a:solidFill>
                <a:uFill>
                  <a:solidFill>
                    <a:srgbClr val="FFFFFF"/>
                  </a:solidFill>
                </a:uFill>
                <a:latin typeface="Cambria"/>
                <a:ea typeface="American Typewriter"/>
              </a:rPr>
              <a:t>The results of the testing of our methods mentioned above. Placeholder image to the left that I assume is replaced by graphs of our findings displaying the serial vs parallelized versions of each method. The graphs can focus on two main criteria for solving the MCS problems; a comparison between the speed and accuracy of the two. By increasing one, are we giving up any of the other.</a:t>
            </a:r>
            <a:endParaRPr lang="en-US" sz="1800" b="0" strike="noStrike" spc="-1">
              <a:solidFill>
                <a:srgbClr val="000000"/>
              </a:solidFill>
              <a:uFill>
                <a:solidFill>
                  <a:srgbClr val="FFFFFF"/>
                </a:solidFill>
              </a:uFill>
              <a:latin typeface="Arial"/>
            </a:endParaRPr>
          </a:p>
        </p:txBody>
      </p:sp>
      <p:pic>
        <p:nvPicPr>
          <p:cNvPr id="58" name="Picture 2"/>
          <p:cNvPicPr/>
          <p:nvPr/>
        </p:nvPicPr>
        <p:blipFill>
          <a:blip r:embed="rId2"/>
          <a:stretch/>
        </p:blipFill>
        <p:spPr>
          <a:xfrm>
            <a:off x="25001280" y="345600"/>
            <a:ext cx="7069320" cy="2394000"/>
          </a:xfrm>
          <a:prstGeom prst="rect">
            <a:avLst/>
          </a:prstGeom>
          <a:ln>
            <a:noFill/>
          </a:ln>
        </p:spPr>
      </p:pic>
      <p:pic>
        <p:nvPicPr>
          <p:cNvPr id="59" name="Picture 4"/>
          <p:cNvPicPr/>
          <p:nvPr/>
        </p:nvPicPr>
        <p:blipFill>
          <a:blip r:embed="rId3"/>
          <a:stretch/>
        </p:blipFill>
        <p:spPr>
          <a:xfrm>
            <a:off x="847800" y="8838360"/>
            <a:ext cx="4140000" cy="3938040"/>
          </a:xfrm>
          <a:prstGeom prst="rect">
            <a:avLst/>
          </a:prstGeom>
          <a:ln>
            <a:noFill/>
          </a:ln>
        </p:spPr>
      </p:pic>
      <p:pic>
        <p:nvPicPr>
          <p:cNvPr id="60" name="Picture 8"/>
          <p:cNvPicPr/>
          <p:nvPr/>
        </p:nvPicPr>
        <p:blipFill>
          <a:blip r:embed="rId4"/>
          <a:stretch/>
        </p:blipFill>
        <p:spPr>
          <a:xfrm>
            <a:off x="5264280" y="9003600"/>
            <a:ext cx="3938040" cy="3938040"/>
          </a:xfrm>
          <a:prstGeom prst="rect">
            <a:avLst/>
          </a:prstGeom>
          <a:ln>
            <a:noFill/>
          </a:ln>
        </p:spPr>
      </p:pic>
      <p:pic>
        <p:nvPicPr>
          <p:cNvPr id="2" name="Picture 1">
            <a:extLst>
              <a:ext uri="{FF2B5EF4-FFF2-40B4-BE49-F238E27FC236}">
                <a16:creationId xmlns:a16="http://schemas.microsoft.com/office/drawing/2014/main" id="{E6ECB14A-FB62-4BD5-93BB-C9A4BC41BB56}"/>
              </a:ext>
            </a:extLst>
          </p:cNvPr>
          <p:cNvPicPr>
            <a:picLocks noChangeAspect="1"/>
          </p:cNvPicPr>
          <p:nvPr/>
        </p:nvPicPr>
        <p:blipFill>
          <a:blip r:embed="rId5"/>
          <a:stretch>
            <a:fillRect/>
          </a:stretch>
        </p:blipFill>
        <p:spPr>
          <a:xfrm>
            <a:off x="23356620" y="4081020"/>
            <a:ext cx="4572000" cy="1504950"/>
          </a:xfrm>
          <a:prstGeom prst="rect">
            <a:avLst/>
          </a:prstGeom>
        </p:spPr>
      </p:pic>
      <p:pic>
        <p:nvPicPr>
          <p:cNvPr id="3" name="Picture 2">
            <a:extLst>
              <a:ext uri="{FF2B5EF4-FFF2-40B4-BE49-F238E27FC236}">
                <a16:creationId xmlns:a16="http://schemas.microsoft.com/office/drawing/2014/main" id="{485197E3-6A65-4E50-B10A-64568CDDFD53}"/>
              </a:ext>
            </a:extLst>
          </p:cNvPr>
          <p:cNvPicPr>
            <a:picLocks noChangeAspect="1"/>
          </p:cNvPicPr>
          <p:nvPr/>
        </p:nvPicPr>
        <p:blipFill>
          <a:blip r:embed="rId6"/>
          <a:stretch>
            <a:fillRect/>
          </a:stretch>
        </p:blipFill>
        <p:spPr>
          <a:xfrm>
            <a:off x="28658886" y="4053960"/>
            <a:ext cx="2867025" cy="2295525"/>
          </a:xfrm>
          <a:prstGeom prst="rect">
            <a:avLst/>
          </a:prstGeom>
        </p:spPr>
      </p:pic>
      <p:sp>
        <p:nvSpPr>
          <p:cNvPr id="27" name="CustomShape 13">
            <a:extLst>
              <a:ext uri="{FF2B5EF4-FFF2-40B4-BE49-F238E27FC236}">
                <a16:creationId xmlns:a16="http://schemas.microsoft.com/office/drawing/2014/main" id="{4F54641E-B318-47AD-BE05-89C487720EF0}"/>
              </a:ext>
            </a:extLst>
          </p:cNvPr>
          <p:cNvSpPr/>
          <p:nvPr/>
        </p:nvSpPr>
        <p:spPr>
          <a:xfrm>
            <a:off x="28236780" y="6379358"/>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          Middle-Square Method</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334</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Candara</vt:lpstr>
      <vt:lpstr>Gill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Buddy</dc:creator>
  <dc:description/>
  <cp:lastModifiedBy>Buddy Godfrey</cp:lastModifiedBy>
  <cp:revision>18</cp:revision>
  <dcterms:modified xsi:type="dcterms:W3CDTF">2019-04-05T16:12:57Z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