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gif" ContentType="image/gif"/>
  <Override PartName="/ppt/media/image3.gif" ContentType="image/gif"/>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0" name="PlaceHolder 4"/>
          <p:cNvSpPr>
            <a:spLocks noGrp="1"/>
          </p:cNvSpPr>
          <p:nvPr>
            <p:ph type="body"/>
          </p:nvPr>
        </p:nvSpPr>
        <p:spPr>
          <a:xfrm>
            <a:off x="16809480" y="126442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1" name="PlaceHolder 5"/>
          <p:cNvSpPr>
            <a:spLocks noGrp="1"/>
          </p:cNvSpPr>
          <p:nvPr>
            <p:ph type="body"/>
          </p:nvPr>
        </p:nvSpPr>
        <p:spPr>
          <a:xfrm>
            <a:off x="2346840" y="126442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6" name="PlaceHolder 5"/>
          <p:cNvSpPr>
            <a:spLocks noGrp="1"/>
          </p:cNvSpPr>
          <p:nvPr>
            <p:ph type="body"/>
          </p:nvPr>
        </p:nvSpPr>
        <p:spPr>
          <a:xfrm>
            <a:off x="21432960" y="126442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38" name="PlaceHolder 7"/>
          <p:cNvSpPr>
            <a:spLocks noGrp="1"/>
          </p:cNvSpPr>
          <p:nvPr>
            <p:ph type="body"/>
          </p:nvPr>
        </p:nvSpPr>
        <p:spPr>
          <a:xfrm>
            <a:off x="2346840" y="12644280"/>
            <a:ext cx="90882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14" name="PlaceHolder 3"/>
          <p:cNvSpPr>
            <a:spLocks noGrp="1"/>
          </p:cNvSpPr>
          <p:nvPr>
            <p:ph type="body"/>
          </p:nvPr>
        </p:nvSpPr>
        <p:spPr>
          <a:xfrm>
            <a:off x="2346840" y="126442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15" name="PlaceHolder 4"/>
          <p:cNvSpPr>
            <a:spLocks noGrp="1"/>
          </p:cNvSpPr>
          <p:nvPr>
            <p:ph type="body"/>
          </p:nvPr>
        </p:nvSpPr>
        <p:spPr>
          <a:xfrm>
            <a:off x="16809480" y="11315880"/>
            <a:ext cx="13773600" cy="254268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rIns="0" tIns="0" bIns="0" anchor="ctr"/>
          <a:p>
            <a:pPr algn="ctr"/>
            <a:endParaRPr b="0" lang="en-US" sz="9160" spc="-1" strike="noStrike">
              <a:solidFill>
                <a:srgbClr val="000000"/>
              </a:solidFill>
              <a:uFill>
                <a:solidFill>
                  <a:srgbClr val="ffffff"/>
                </a:solidFill>
              </a:u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rIns="0" tIns="0" bIns="0"/>
          <a:p>
            <a:endParaRPr b="0" lang="en-US" sz="8550" spc="-1" strike="noStrike">
              <a:solidFill>
                <a:srgbClr val="000000"/>
              </a:solidFill>
              <a:uFill>
                <a:solidFill>
                  <a:srgbClr val="ffffff"/>
                </a:solidFill>
              </a:uFill>
              <a:latin typeface="Gill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46840" y="3686040"/>
            <a:ext cx="28224720" cy="7400520"/>
          </a:xfrm>
          <a:prstGeom prst="rect">
            <a:avLst/>
          </a:prstGeom>
        </p:spPr>
        <p:txBody>
          <a:bodyPr lIns="50760" rIns="50760" tIns="50760" bIns="50760" anchor="b"/>
          <a:p>
            <a:pPr algn="ctr">
              <a:lnSpc>
                <a:spcPct val="100000"/>
              </a:lnSpc>
            </a:pPr>
            <a:r>
              <a:rPr b="0" lang="en-US" sz="18000" spc="-1" strike="noStrike">
                <a:solidFill>
                  <a:srgbClr val="000000"/>
                </a:solidFill>
                <a:uFill>
                  <a:solidFill>
                    <a:srgbClr val="ffffff"/>
                  </a:solidFill>
                </a:uFill>
                <a:latin typeface="Gill Sans"/>
                <a:ea typeface="Gill Sans"/>
              </a:rPr>
              <a:t>Title Text</a:t>
            </a:r>
            <a:endParaRPr b="0" lang="en-US" sz="18000" spc="-1" strike="noStrike">
              <a:solidFill>
                <a:srgbClr val="000000"/>
              </a:solidFill>
              <a:uFill>
                <a:solidFill>
                  <a:srgbClr val="ffffff"/>
                </a:solidFill>
              </a:uFill>
              <a:latin typeface="Gill Sans"/>
            </a:endParaRPr>
          </a:p>
        </p:txBody>
      </p:sp>
      <p:sp>
        <p:nvSpPr>
          <p:cNvPr id="1" name="PlaceHolder 2"/>
          <p:cNvSpPr>
            <a:spLocks noGrp="1"/>
          </p:cNvSpPr>
          <p:nvPr>
            <p:ph type="body"/>
          </p:nvPr>
        </p:nvSpPr>
        <p:spPr>
          <a:xfrm>
            <a:off x="2346840" y="11315880"/>
            <a:ext cx="28224720" cy="2542680"/>
          </a:xfrm>
          <a:prstGeom prst="rect">
            <a:avLst/>
          </a:prstGeom>
        </p:spPr>
        <p:txBody>
          <a:bodyPr lIns="50760" rIns="50760" tIns="50760" bIns="50760"/>
          <a:p>
            <a:pPr algn="ctr">
              <a:lnSpc>
                <a:spcPct val="100000"/>
              </a:lnSpc>
            </a:pPr>
            <a:r>
              <a:rPr b="0" lang="en-US" sz="7650" spc="-1" strike="noStrike">
                <a:solidFill>
                  <a:srgbClr val="000000"/>
                </a:solidFill>
                <a:uFill>
                  <a:solidFill>
                    <a:srgbClr val="ffffff"/>
                  </a:solidFill>
                </a:uFill>
                <a:latin typeface="Gill Sans"/>
                <a:ea typeface="Gill Sans"/>
              </a:rPr>
              <a:t>Body Level One</a:t>
            </a:r>
            <a:endParaRPr b="0" lang="en-US" sz="7650" spc="-1" strike="noStrike">
              <a:solidFill>
                <a:srgbClr val="000000"/>
              </a:solidFill>
              <a:uFill>
                <a:solidFill>
                  <a:srgbClr val="ffffff"/>
                </a:solidFill>
              </a:uFill>
              <a:latin typeface="Gill Sans"/>
            </a:endParaRPr>
          </a:p>
          <a:p>
            <a:pPr algn="ctr"/>
            <a:r>
              <a:rPr b="0" lang="en-US" sz="7650" spc="-1" strike="noStrike">
                <a:solidFill>
                  <a:srgbClr val="000000"/>
                </a:solidFill>
                <a:uFill>
                  <a:solidFill>
                    <a:srgbClr val="ffffff"/>
                  </a:solidFill>
                </a:uFill>
                <a:latin typeface="Gill Sans"/>
                <a:ea typeface="Gill Sans"/>
              </a:rPr>
              <a:t>Body Level Two</a:t>
            </a:r>
            <a:endParaRPr b="0" lang="en-US" sz="8550" spc="-1" strike="noStrike">
              <a:solidFill>
                <a:srgbClr val="000000"/>
              </a:solidFill>
              <a:uFill>
                <a:solidFill>
                  <a:srgbClr val="ffffff"/>
                </a:solidFill>
              </a:uFill>
              <a:latin typeface="Gill Sans"/>
            </a:endParaRPr>
          </a:p>
          <a:p>
            <a:pPr algn="ctr"/>
            <a:r>
              <a:rPr b="0" lang="en-US" sz="7650" spc="-1" strike="noStrike">
                <a:solidFill>
                  <a:srgbClr val="000000"/>
                </a:solidFill>
                <a:uFill>
                  <a:solidFill>
                    <a:srgbClr val="ffffff"/>
                  </a:solidFill>
                </a:uFill>
                <a:latin typeface="Gill Sans"/>
                <a:ea typeface="Gill Sans"/>
              </a:rPr>
              <a:t>Body Level Three</a:t>
            </a:r>
            <a:endParaRPr b="0" lang="en-US" sz="8550" spc="-1" strike="noStrike">
              <a:solidFill>
                <a:srgbClr val="000000"/>
              </a:solidFill>
              <a:uFill>
                <a:solidFill>
                  <a:srgbClr val="ffffff"/>
                </a:solidFill>
              </a:uFill>
              <a:latin typeface="Gill Sans"/>
            </a:endParaRPr>
          </a:p>
          <a:p>
            <a:pPr algn="ctr"/>
            <a:r>
              <a:rPr b="0" lang="en-US" sz="7650" spc="-1" strike="noStrike">
                <a:solidFill>
                  <a:srgbClr val="000000"/>
                </a:solidFill>
                <a:uFill>
                  <a:solidFill>
                    <a:srgbClr val="ffffff"/>
                  </a:solidFill>
                </a:uFill>
                <a:latin typeface="Gill Sans"/>
                <a:ea typeface="Gill Sans"/>
              </a:rPr>
              <a:t>Body Level Four</a:t>
            </a:r>
            <a:endParaRPr b="0" lang="en-US" sz="8550" spc="-1" strike="noStrike">
              <a:solidFill>
                <a:srgbClr val="000000"/>
              </a:solidFill>
              <a:uFill>
                <a:solidFill>
                  <a:srgbClr val="ffffff"/>
                </a:solidFill>
              </a:uFill>
              <a:latin typeface="Gill Sans"/>
            </a:endParaRPr>
          </a:p>
          <a:p>
            <a:pPr algn="ctr"/>
            <a:r>
              <a:rPr b="0" lang="en-US" sz="7650" spc="-1" strike="noStrike">
                <a:solidFill>
                  <a:srgbClr val="000000"/>
                </a:solidFill>
                <a:uFill>
                  <a:solidFill>
                    <a:srgbClr val="ffffff"/>
                  </a:solidFill>
                </a:uFill>
                <a:latin typeface="Gill Sans"/>
                <a:ea typeface="Gill Sans"/>
              </a:rPr>
              <a:t>Body Level Five</a:t>
            </a:r>
            <a:endParaRPr b="0" lang="en-US" sz="8550" spc="-1" strike="noStrike">
              <a:solidFill>
                <a:srgbClr val="000000"/>
              </a:solidFill>
              <a:uFill>
                <a:solidFill>
                  <a:srgbClr val="ffffff"/>
                </a:solidFill>
              </a:u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rIns="50760" tIns="50760" bIns="50760"/>
          <a:p>
            <a:pPr algn="ctr">
              <a:lnSpc>
                <a:spcPct val="100000"/>
              </a:lnSpc>
            </a:pPr>
            <a:fld id="{377EAEAF-65F8-4DC2-900A-3A97BC7C4D36}" type="slidenum">
              <a:rPr b="0" lang="en-US" sz="3600" spc="-1" strike="noStrike">
                <a:solidFill>
                  <a:srgbClr val="000000"/>
                </a:solidFill>
                <a:uFill>
                  <a:solidFill>
                    <a:srgbClr val="ffffff"/>
                  </a:solidFill>
                </a:uFill>
                <a:latin typeface="Gill Sans"/>
                <a:ea typeface="Gill Sans"/>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gif"/><Relationship Id="rId3" Type="http://schemas.openxmlformats.org/officeDocument/2006/relationships/image" Target="../media/image3.gif"/><Relationship Id="rId4" Type="http://schemas.openxmlformats.org/officeDocument/2006/relationships/image" Target="../media/image4.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uFill>
                  <a:solidFill>
                    <a:srgbClr val="ffffff"/>
                  </a:solidFill>
                </a:uFill>
                <a:latin typeface="Candara"/>
                <a:ea typeface="Helvetica Neue Light"/>
              </a:rPr>
              <a:t>PRNG Algorithms </a:t>
            </a:r>
            <a:endParaRPr b="0" lang="en-US" sz="1800" spc="-1" strike="noStrike">
              <a:solidFill>
                <a:srgbClr val="000000"/>
              </a:solidFill>
              <a:uFill>
                <a:solidFill>
                  <a:srgbClr val="ffffff"/>
                </a:solidFill>
              </a:uFill>
              <a:latin typeface="Arial"/>
            </a:endParaRPr>
          </a:p>
          <a:p>
            <a:pPr>
              <a:lnSpc>
                <a:spcPct val="100000"/>
              </a:lnSpc>
            </a:pPr>
            <a:r>
              <a:rPr b="0" lang="en-US" sz="4950" spc="-1" strike="noStrike">
                <a:solidFill>
                  <a:srgbClr val="000000"/>
                </a:solidFill>
                <a:uFill>
                  <a:solidFill>
                    <a:srgbClr val="ffffff"/>
                  </a:solidFill>
                </a:uFill>
                <a:latin typeface="Candara"/>
                <a:ea typeface="Helvetica Neue Light"/>
              </a:rPr>
              <a:t>William Godfrey, Michael Mederos, Ian Staton and Chris Williams</a:t>
            </a:r>
            <a:endParaRPr b="0" lang="en-US" sz="1800" spc="-1" strike="noStrike">
              <a:solidFill>
                <a:srgbClr val="000000"/>
              </a:solidFill>
              <a:uFill>
                <a:solidFill>
                  <a:srgbClr val="ffffff"/>
                </a:solidFill>
              </a:uFill>
              <a:latin typeface="Arial"/>
            </a:endParaRPr>
          </a:p>
        </p:txBody>
      </p:sp>
      <p:sp>
        <p:nvSpPr>
          <p:cNvPr id="40" name="CustomShape 2"/>
          <p:cNvSpPr/>
          <p:nvPr/>
        </p:nvSpPr>
        <p:spPr>
          <a:xfrm>
            <a:off x="10093320" y="3225960"/>
            <a:ext cx="21976920" cy="5028840"/>
          </a:xfrm>
          <a:prstGeom prst="rect">
            <a:avLst/>
          </a:prstGeom>
          <a:solidFill>
            <a:srgbClr val="ffffff"/>
          </a:solidFill>
          <a:ln w="15840">
            <a:solidFill>
              <a:srgbClr val="000000"/>
            </a:solidFill>
            <a:miter/>
          </a:ln>
        </p:spPr>
        <p:style>
          <a:lnRef idx="0"/>
          <a:fillRef idx="0"/>
          <a:effectRef idx="0"/>
          <a:fontRef idx="minor"/>
        </p:style>
      </p:sp>
      <p:sp>
        <p:nvSpPr>
          <p:cNvPr id="41" name="CustomShape 3"/>
          <p:cNvSpPr/>
          <p:nvPr/>
        </p:nvSpPr>
        <p:spPr>
          <a:xfrm>
            <a:off x="10093320" y="8454960"/>
            <a:ext cx="21976920" cy="5028840"/>
          </a:xfrm>
          <a:prstGeom prst="rect">
            <a:avLst/>
          </a:prstGeom>
          <a:solidFill>
            <a:srgbClr val="ffffff"/>
          </a:solidFill>
          <a:ln w="15840">
            <a:solidFill>
              <a:srgbClr val="000000"/>
            </a:solidFill>
            <a:miter/>
          </a:ln>
        </p:spPr>
        <p:style>
          <a:lnRef idx="0"/>
          <a:fillRef idx="0"/>
          <a:effectRef idx="0"/>
          <a:fontRef idx="minor"/>
        </p:style>
      </p:sp>
      <p:sp>
        <p:nvSpPr>
          <p:cNvPr id="42" name="CustomShape 4"/>
          <p:cNvSpPr/>
          <p:nvPr/>
        </p:nvSpPr>
        <p:spPr>
          <a:xfrm>
            <a:off x="10093320" y="13684320"/>
            <a:ext cx="21976920" cy="5028840"/>
          </a:xfrm>
          <a:prstGeom prst="rect">
            <a:avLst/>
          </a:prstGeom>
          <a:solidFill>
            <a:srgbClr val="ffffff"/>
          </a:solidFill>
          <a:ln w="15840">
            <a:solidFill>
              <a:srgbClr val="000000"/>
            </a:solidFill>
            <a:miter/>
          </a:ln>
        </p:spPr>
        <p:style>
          <a:lnRef idx="0"/>
          <a:fillRef idx="0"/>
          <a:effectRef idx="0"/>
          <a:fontRef idx="minor"/>
        </p:style>
      </p:sp>
      <p:sp>
        <p:nvSpPr>
          <p:cNvPr id="43" name="CustomShape 5"/>
          <p:cNvSpPr/>
          <p:nvPr/>
        </p:nvSpPr>
        <p:spPr>
          <a:xfrm>
            <a:off x="663480" y="18913320"/>
            <a:ext cx="31406760" cy="2571480"/>
          </a:xfrm>
          <a:prstGeom prst="rect">
            <a:avLst/>
          </a:prstGeom>
          <a:solidFill>
            <a:srgbClr val="ffffff"/>
          </a:solidFill>
          <a:ln w="15840">
            <a:solidFill>
              <a:srgbClr val="000000"/>
            </a:solidFill>
            <a:miter/>
          </a:ln>
        </p:spPr>
        <p:style>
          <a:lnRef idx="0"/>
          <a:fillRef idx="0"/>
          <a:effectRef idx="0"/>
          <a:fontRef idx="minor"/>
        </p:style>
      </p:sp>
      <p:sp>
        <p:nvSpPr>
          <p:cNvPr id="44" name="CustomShape 6"/>
          <p:cNvSpPr/>
          <p:nvPr/>
        </p:nvSpPr>
        <p:spPr>
          <a:xfrm>
            <a:off x="10150560" y="3282840"/>
            <a:ext cx="21813480" cy="77112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uFill>
                  <a:solidFill>
                    <a:srgbClr val="ffffff"/>
                  </a:solidFill>
                </a:uFill>
                <a:latin typeface="Candara"/>
                <a:ea typeface="Helvetica Neue UltraLight"/>
              </a:rPr>
              <a:t> </a:t>
            </a:r>
            <a:r>
              <a:rPr b="0" lang="en-US" sz="4050" spc="-1" strike="noStrike">
                <a:solidFill>
                  <a:srgbClr val="000000"/>
                </a:solidFill>
                <a:uFill>
                  <a:solidFill>
                    <a:srgbClr val="ffffff"/>
                  </a:solidFill>
                </a:uFill>
                <a:latin typeface="Candara"/>
                <a:ea typeface="Helvetica Neue UltraLight"/>
              </a:rPr>
              <a:t>Methods</a:t>
            </a:r>
            <a:endParaRPr b="0" lang="en-US" sz="1800" spc="-1" strike="noStrike">
              <a:solidFill>
                <a:srgbClr val="000000"/>
              </a:solidFill>
              <a:uFill>
                <a:solidFill>
                  <a:srgbClr val="ffffff"/>
                </a:solidFill>
              </a:uFill>
              <a:latin typeface="Arial"/>
            </a:endParaRPr>
          </a:p>
        </p:txBody>
      </p:sp>
      <p:sp>
        <p:nvSpPr>
          <p:cNvPr id="45" name="CustomShape 7"/>
          <p:cNvSpPr/>
          <p:nvPr/>
        </p:nvSpPr>
        <p:spPr>
          <a:xfrm>
            <a:off x="10179000" y="8512200"/>
            <a:ext cx="21813480" cy="77112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uFill>
                  <a:solidFill>
                    <a:srgbClr val="ffffff"/>
                  </a:solidFill>
                </a:uFill>
                <a:latin typeface="Candara"/>
                <a:ea typeface="Helvetica Neue UltraLight"/>
              </a:rPr>
              <a:t>Findings</a:t>
            </a:r>
            <a:endParaRPr b="0" lang="en-US" sz="1800" spc="-1" strike="noStrike">
              <a:solidFill>
                <a:srgbClr val="000000"/>
              </a:solidFill>
              <a:uFill>
                <a:solidFill>
                  <a:srgbClr val="ffffff"/>
                </a:solidFill>
              </a:uFill>
              <a:latin typeface="Arial"/>
            </a:endParaRPr>
          </a:p>
        </p:txBody>
      </p:sp>
      <p:sp>
        <p:nvSpPr>
          <p:cNvPr id="46" name="CustomShape 8"/>
          <p:cNvSpPr/>
          <p:nvPr/>
        </p:nvSpPr>
        <p:spPr>
          <a:xfrm>
            <a:off x="10179000" y="13741560"/>
            <a:ext cx="21813480" cy="77112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uFill>
                  <a:solidFill>
                    <a:srgbClr val="ffffff"/>
                  </a:solidFill>
                </a:uFill>
                <a:latin typeface="Candara"/>
                <a:ea typeface="Helvetica Neue UltraLight"/>
              </a:rPr>
              <a:t>Conclusion and Future Work</a:t>
            </a:r>
            <a:endParaRPr b="0" lang="en-US" sz="1800" spc="-1" strike="noStrike">
              <a:solidFill>
                <a:srgbClr val="000000"/>
              </a:solidFill>
              <a:uFill>
                <a:solidFill>
                  <a:srgbClr val="ffffff"/>
                </a:solidFill>
              </a:uFill>
              <a:latin typeface="Arial"/>
            </a:endParaRPr>
          </a:p>
        </p:txBody>
      </p:sp>
      <p:sp>
        <p:nvSpPr>
          <p:cNvPr id="47" name="CustomShape 9"/>
          <p:cNvSpPr/>
          <p:nvPr/>
        </p:nvSpPr>
        <p:spPr>
          <a:xfrm>
            <a:off x="777960" y="3282840"/>
            <a:ext cx="8972280" cy="77112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uFill>
                  <a:solidFill>
                    <a:srgbClr val="ffffff"/>
                  </a:solidFill>
                </a:uFill>
                <a:latin typeface="Candara"/>
                <a:ea typeface="Helvetica Neue UltraLight"/>
              </a:rPr>
              <a:t> </a:t>
            </a:r>
            <a:r>
              <a:rPr b="0" lang="en-US" sz="4050" spc="-1" strike="noStrike">
                <a:solidFill>
                  <a:srgbClr val="000000"/>
                </a:solidFill>
                <a:uFill>
                  <a:solidFill>
                    <a:srgbClr val="ffffff"/>
                  </a:solidFill>
                </a:uFill>
                <a:latin typeface="Candara"/>
                <a:ea typeface="Helvetica Neue Light"/>
              </a:rPr>
              <a:t>Monte Carlo</a:t>
            </a:r>
            <a:endParaRPr b="0" lang="en-US" sz="1800" spc="-1" strike="noStrike">
              <a:solidFill>
                <a:srgbClr val="000000"/>
              </a:solidFill>
              <a:uFill>
                <a:solidFill>
                  <a:srgbClr val="ffffff"/>
                </a:solidFill>
              </a:uFill>
              <a:latin typeface="Arial"/>
            </a:endParaRPr>
          </a:p>
        </p:txBody>
      </p:sp>
      <p:sp>
        <p:nvSpPr>
          <p:cNvPr id="48" name="CustomShape 10"/>
          <p:cNvSpPr/>
          <p:nvPr/>
        </p:nvSpPr>
        <p:spPr>
          <a:xfrm>
            <a:off x="692280" y="18942120"/>
            <a:ext cx="23688360" cy="77112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uFill>
                  <a:solidFill>
                    <a:srgbClr val="ffffff"/>
                  </a:solidFill>
                </a:uFill>
                <a:latin typeface="Candara"/>
                <a:ea typeface="Helvetica Neue UltraLight"/>
              </a:rPr>
              <a:t> </a:t>
            </a:r>
            <a:r>
              <a:rPr b="0" lang="en-US" sz="4050" spc="-1" strike="noStrike">
                <a:solidFill>
                  <a:srgbClr val="000000"/>
                </a:solidFill>
                <a:uFill>
                  <a:solidFill>
                    <a:srgbClr val="ffffff"/>
                  </a:solidFill>
                </a:uFill>
                <a:latin typeface="Candara"/>
                <a:ea typeface="Helvetica Neue Light"/>
              </a:rPr>
              <a:t>References</a:t>
            </a:r>
            <a:endParaRPr b="0" lang="en-US" sz="1800" spc="-1" strike="noStrike">
              <a:solidFill>
                <a:srgbClr val="000000"/>
              </a:solidFill>
              <a:uFill>
                <a:solidFill>
                  <a:srgbClr val="ffffff"/>
                </a:solidFill>
              </a:uFill>
              <a:latin typeface="Arial"/>
            </a:endParaRPr>
          </a:p>
        </p:txBody>
      </p:sp>
      <p:sp>
        <p:nvSpPr>
          <p:cNvPr id="49" name="CustomShape 11"/>
          <p:cNvSpPr/>
          <p:nvPr/>
        </p:nvSpPr>
        <p:spPr>
          <a:xfrm>
            <a:off x="671400" y="19762200"/>
            <a:ext cx="25482240" cy="1565280"/>
          </a:xfrm>
          <a:prstGeom prst="rect">
            <a:avLst/>
          </a:prstGeom>
          <a:noFill/>
          <a:ln w="12600">
            <a:noFill/>
          </a:ln>
        </p:spPr>
        <p:style>
          <a:lnRef idx="0"/>
          <a:fillRef idx="0"/>
          <a:effectRef idx="0"/>
          <a:fontRef idx="minor"/>
        </p:style>
        <p:txBody>
          <a:bodyPr lIns="0" rIns="0" tIns="0" bIns="0"/>
          <a:p>
            <a:pPr>
              <a:lnSpc>
                <a:spcPct val="100000"/>
              </a:lnSpc>
            </a:pPr>
            <a:r>
              <a:rPr b="0" lang="en-US" sz="1400" spc="-1" strike="noStrike">
                <a:solidFill>
                  <a:srgbClr val="000000"/>
                </a:solidFill>
                <a:uFill>
                  <a:solidFill>
                    <a:srgbClr val="ffffff"/>
                  </a:solidFill>
                </a:uFill>
                <a:latin typeface="Cambria"/>
                <a:ea typeface="American Typewriter Condensed"/>
              </a:rPr>
              <a:t>Will Kenton – https://www.incestopedia.com/terms/m/montecarlosimulation.asp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mbria"/>
                <a:ea typeface="American Typewriter Condensed"/>
              </a:rPr>
              <a:t>Optimization Of the Time-dependent Traveling Salesman Problem with Monte Carlo Methods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mbria"/>
                <a:ea typeface="American Typewriter Condensed"/>
              </a:rPr>
              <a:t>	</a:t>
            </a:r>
            <a:r>
              <a:rPr b="0" lang="en-US" sz="1400" spc="-1" strike="noStrike">
                <a:solidFill>
                  <a:srgbClr val="000000"/>
                </a:solidFill>
                <a:uFill>
                  <a:solidFill>
                    <a:srgbClr val="ffffff"/>
                  </a:solidFill>
                </a:uFill>
                <a:latin typeface="Cambria"/>
                <a:ea typeface="American Typewriter Condensed"/>
              </a:rPr>
              <a:t>J Bentner-G Bauer-G Obermair-I Morgenstern-J Schneider –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mbria"/>
                <a:ea typeface="American Typewriter Condensed"/>
              </a:rPr>
              <a:t>	</a:t>
            </a:r>
            <a:r>
              <a:rPr b="0" lang="en-US" sz="1400" spc="-1" strike="noStrike">
                <a:solidFill>
                  <a:srgbClr val="000000"/>
                </a:solidFill>
                <a:uFill>
                  <a:solidFill>
                    <a:srgbClr val="ffffff"/>
                  </a:solidFill>
                </a:uFill>
                <a:latin typeface="Cambria"/>
                <a:ea typeface="American Typewriter Condensed"/>
              </a:rPr>
              <a:t>https/://www.ncbi.nlm.nhi.gov/pubmed/115580476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mbria"/>
                <a:ea typeface="American Typewriter Condensed"/>
              </a:rPr>
              <a:t>Monte Carlo Simulation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mbria"/>
                <a:ea typeface="American Typewriter Condensed"/>
              </a:rPr>
              <a:t> </a:t>
            </a:r>
            <a:r>
              <a:rPr b="0" lang="en-US" sz="1400" spc="-1" strike="noStrike">
                <a:solidFill>
                  <a:srgbClr val="000000"/>
                </a:solidFill>
                <a:uFill>
                  <a:solidFill>
                    <a:srgbClr val="ffffff"/>
                  </a:solidFill>
                </a:uFill>
                <a:latin typeface="Cambria"/>
                <a:ea typeface="American Typewriter Condensed"/>
              </a:rPr>
              <a:t>	</a:t>
            </a:r>
            <a:r>
              <a:rPr b="0" lang="en-US" sz="1400" spc="-1" strike="noStrike">
                <a:solidFill>
                  <a:srgbClr val="000000"/>
                </a:solidFill>
                <a:uFill>
                  <a:solidFill>
                    <a:srgbClr val="ffffff"/>
                  </a:solidFill>
                </a:uFill>
                <a:latin typeface="Cambria"/>
                <a:ea typeface="American Typewriter Condensed"/>
              </a:rPr>
              <a:t>Michael Asbury - https://www.nasa.gov/centers/ivv/jstar/monte_carlo.html Vol 1. 1978</a:t>
            </a:r>
            <a:endParaRPr b="0" lang="en-US" sz="1800" spc="-1" strike="noStrike">
              <a:solidFill>
                <a:srgbClr val="000000"/>
              </a:solidFill>
              <a:uFill>
                <a:solidFill>
                  <a:srgbClr val="ffffff"/>
                </a:solidFill>
              </a:uFill>
              <a:latin typeface="Arial"/>
            </a:endParaRPr>
          </a:p>
        </p:txBody>
      </p:sp>
      <p:sp>
        <p:nvSpPr>
          <p:cNvPr id="50" name="CustomShape 12"/>
          <p:cNvSpPr/>
          <p:nvPr/>
        </p:nvSpPr>
        <p:spPr>
          <a:xfrm>
            <a:off x="10436400" y="4197240"/>
            <a:ext cx="12459960" cy="2692080"/>
          </a:xfrm>
          <a:prstGeom prst="rect">
            <a:avLst/>
          </a:prstGeom>
          <a:noFill/>
          <a:ln w="12600">
            <a:noFill/>
          </a:ln>
        </p:spPr>
        <p:style>
          <a:lnRef idx="0"/>
          <a:fillRef idx="0"/>
          <a:effectRef idx="0"/>
          <a:fontRef idx="minor"/>
        </p:style>
        <p:txBody>
          <a:bodyPr lIns="0" rIns="0" tIns="0" bIns="0"/>
          <a:p>
            <a:pPr algn="just">
              <a:lnSpc>
                <a:spcPct val="100000"/>
              </a:lnSpc>
            </a:pPr>
            <a:r>
              <a:rPr b="0" lang="en-US" sz="2250" spc="-1" strike="noStrike">
                <a:solidFill>
                  <a:srgbClr val="000000"/>
                </a:solidFill>
                <a:uFill>
                  <a:solidFill>
                    <a:srgbClr val="ffffff"/>
                  </a:solidFill>
                </a:uFill>
                <a:latin typeface="Cambria"/>
                <a:ea typeface="American Typewriter"/>
              </a:rPr>
              <a:t>Middle square Method: Brief explanation of what it does, and what the parallelizing it should improve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250" spc="-1" strike="noStrike">
                <a:solidFill>
                  <a:srgbClr val="000000"/>
                </a:solidFill>
                <a:uFill>
                  <a:solidFill>
                    <a:srgbClr val="ffffff"/>
                  </a:solidFill>
                </a:uFill>
                <a:latin typeface="Cambria"/>
                <a:ea typeface="American Typewriter"/>
              </a:rPr>
              <a:t>LCG : Brief explanation of what it does, and what the parallelizing it should improve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2250" spc="-1" strike="noStrike">
                <a:solidFill>
                  <a:srgbClr val="000000"/>
                </a:solidFill>
                <a:uFill>
                  <a:solidFill>
                    <a:srgbClr val="ffffff"/>
                  </a:solidFill>
                </a:uFill>
                <a:latin typeface="Cambria"/>
                <a:ea typeface="American Typewriter"/>
              </a:rPr>
              <a:t>Threefry: Brief explanation of what it does, and what the parallelizing it should improve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1" name="CustomShape 13"/>
          <p:cNvSpPr/>
          <p:nvPr/>
        </p:nvSpPr>
        <p:spPr>
          <a:xfrm>
            <a:off x="23321880" y="6608520"/>
            <a:ext cx="7793640" cy="308520"/>
          </a:xfrm>
          <a:prstGeom prst="rect">
            <a:avLst/>
          </a:prstGeom>
          <a:noFill/>
          <a:ln w="12600">
            <a:noFill/>
          </a:ln>
        </p:spPr>
        <p:style>
          <a:lnRef idx="0"/>
          <a:fillRef idx="0"/>
          <a:effectRef idx="0"/>
          <a:fontRef idx="minor"/>
        </p:style>
        <p:txBody>
          <a:bodyPr lIns="0" rIns="0" tIns="0" bIns="0"/>
          <a:p>
            <a:pPr>
              <a:lnSpc>
                <a:spcPct val="100000"/>
              </a:lnSpc>
            </a:pPr>
            <a:r>
              <a:rPr b="0" lang="en-US" sz="2029" spc="-1" strike="noStrike">
                <a:solidFill>
                  <a:srgbClr val="000000"/>
                </a:solidFill>
                <a:uFill>
                  <a:solidFill>
                    <a:srgbClr val="ffffff"/>
                  </a:solidFill>
                </a:uFill>
                <a:latin typeface="Cambria"/>
                <a:ea typeface="American Typewriter"/>
              </a:rPr>
              <a:t>Visual aid of how each chosen method functions </a:t>
            </a:r>
            <a:endParaRPr b="0" lang="en-US" sz="1800" spc="-1" strike="noStrike">
              <a:solidFill>
                <a:srgbClr val="000000"/>
              </a:solidFill>
              <a:uFill>
                <a:solidFill>
                  <a:srgbClr val="ffffff"/>
                </a:solidFill>
              </a:uFill>
              <a:latin typeface="Arial"/>
            </a:endParaRPr>
          </a:p>
        </p:txBody>
      </p:sp>
      <p:sp>
        <p:nvSpPr>
          <p:cNvPr id="52" name="CustomShape 14"/>
          <p:cNvSpPr/>
          <p:nvPr/>
        </p:nvSpPr>
        <p:spPr>
          <a:xfrm>
            <a:off x="10436400" y="14998680"/>
            <a:ext cx="11773080" cy="2285640"/>
          </a:xfrm>
          <a:prstGeom prst="rect">
            <a:avLst/>
          </a:prstGeom>
          <a:noFill/>
          <a:ln w="12600">
            <a:noFill/>
          </a:ln>
        </p:spPr>
        <p:style>
          <a:lnRef idx="0"/>
          <a:fillRef idx="0"/>
          <a:effectRef idx="0"/>
          <a:fontRef idx="minor"/>
        </p:style>
        <p:txBody>
          <a:bodyPr lIns="0" rIns="0" tIns="0" bIns="0"/>
          <a:p>
            <a:pPr>
              <a:lnSpc>
                <a:spcPct val="100000"/>
              </a:lnSpc>
            </a:pPr>
            <a:r>
              <a:rPr b="0" lang="en-US" sz="2250" spc="-1" strike="noStrike">
                <a:solidFill>
                  <a:srgbClr val="000000"/>
                </a:solidFill>
                <a:uFill>
                  <a:solidFill>
                    <a:srgbClr val="ffffff"/>
                  </a:solidFill>
                </a:uFill>
                <a:latin typeface="Cambria"/>
                <a:ea typeface="American Typewriter"/>
              </a:rPr>
              <a:t>Synopsis of the work that has been done and a brief breakdown of the our findings. </a:t>
            </a:r>
            <a:r>
              <a:rPr b="0" lang="en-US" sz="2250" spc="-1" strike="noStrike">
                <a:solidFill>
                  <a:srgbClr val="000000"/>
                </a:solidFill>
                <a:uFill>
                  <a:solidFill>
                    <a:srgbClr val="ffffff"/>
                  </a:solidFill>
                </a:uFill>
                <a:latin typeface="Cambria"/>
                <a:ea typeface="American Typewriter"/>
              </a:rPr>
              <a:t>
</a:t>
            </a:r>
            <a:r>
              <a:rPr b="0" lang="en-US" sz="2250" spc="-1" strike="noStrike">
                <a:solidFill>
                  <a:srgbClr val="000000"/>
                </a:solidFill>
                <a:uFill>
                  <a:solidFill>
                    <a:srgbClr val="ffffff"/>
                  </a:solidFill>
                </a:uFill>
                <a:latin typeface="Cambria"/>
                <a:ea typeface="American Typewriter"/>
              </a:rPr>
              <a:t>Why or why not something worked while comparing serial to parallelized versions of testing. </a:t>
            </a:r>
            <a:endParaRPr b="0" lang="en-US" sz="1800" spc="-1" strike="noStrike">
              <a:solidFill>
                <a:srgbClr val="000000"/>
              </a:solidFill>
              <a:uFill>
                <a:solidFill>
                  <a:srgbClr val="ffffff"/>
                </a:solidFill>
              </a:uFill>
              <a:latin typeface="Arial"/>
            </a:endParaRPr>
          </a:p>
          <a:p>
            <a:pPr>
              <a:lnSpc>
                <a:spcPct val="100000"/>
              </a:lnSpc>
            </a:pPr>
            <a:r>
              <a:rPr b="0" lang="en-US" sz="2250" spc="-1" strike="noStrike">
                <a:solidFill>
                  <a:srgbClr val="000000"/>
                </a:solidFill>
                <a:uFill>
                  <a:solidFill>
                    <a:srgbClr val="ffffff"/>
                  </a:solidFill>
                </a:uFill>
                <a:latin typeface="Cambria"/>
                <a:ea typeface="American Typewriter"/>
              </a:rPr>
              <a:t>Were the findings that we recorded expected to be seen at the end? Are we happy with the results? What could be changed for future iterations?</a:t>
            </a:r>
            <a:r>
              <a:rPr b="0" lang="en-US" sz="2250" spc="-1" strike="noStrike">
                <a:solidFill>
                  <a:srgbClr val="000000"/>
                </a:solidFill>
                <a:uFill>
                  <a:solidFill>
                    <a:srgbClr val="ffffff"/>
                  </a:solidFill>
                </a:uFill>
                <a:latin typeface="Cambria"/>
                <a:ea typeface="American Typewriter"/>
              </a:rPr>
              <a:t>
</a:t>
            </a:r>
            <a:endParaRPr b="0" lang="en-US" sz="1800" spc="-1" strike="noStrike">
              <a:solidFill>
                <a:srgbClr val="000000"/>
              </a:solidFill>
              <a:uFill>
                <a:solidFill>
                  <a:srgbClr val="ffffff"/>
                </a:solidFill>
              </a:uFill>
              <a:latin typeface="Arial"/>
            </a:endParaRPr>
          </a:p>
          <a:p>
            <a:pPr algn="just">
              <a:lnSpc>
                <a:spcPct val="100000"/>
              </a:lnSpc>
            </a:pPr>
            <a:r>
              <a:rPr b="0" lang="en-US" sz="2250" spc="-1" strike="noStrike">
                <a:solidFill>
                  <a:srgbClr val="000000"/>
                </a:solidFill>
                <a:uFill>
                  <a:solidFill>
                    <a:srgbClr val="ffffff"/>
                  </a:solidFill>
                </a:uFill>
                <a:latin typeface="Cambria"/>
                <a:ea typeface="American Typewriter"/>
              </a:rPr>
              <a:t>Space to the right is reserved for appropriate visuals we can add once this section is completed. </a:t>
            </a:r>
            <a:endParaRPr b="0" lang="en-US" sz="1800" spc="-1" strike="noStrike">
              <a:solidFill>
                <a:srgbClr val="000000"/>
              </a:solidFill>
              <a:uFill>
                <a:solidFill>
                  <a:srgbClr val="ffffff"/>
                </a:solidFill>
              </a:uFill>
              <a:latin typeface="Arial"/>
            </a:endParaRPr>
          </a:p>
        </p:txBody>
      </p:sp>
      <p:sp>
        <p:nvSpPr>
          <p:cNvPr id="53" name="CustomShape 15"/>
          <p:cNvSpPr/>
          <p:nvPr/>
        </p:nvSpPr>
        <p:spPr>
          <a:xfrm>
            <a:off x="777960" y="4282920"/>
            <a:ext cx="8738280" cy="3769560"/>
          </a:xfrm>
          <a:prstGeom prst="rect">
            <a:avLst/>
          </a:prstGeom>
          <a:noFill/>
          <a:ln w="12600">
            <a:noFill/>
          </a:ln>
        </p:spPr>
        <p:style>
          <a:lnRef idx="0"/>
          <a:fillRef idx="0"/>
          <a:effectRef idx="0"/>
          <a:fontRef idx="minor"/>
        </p:style>
        <p:txBody>
          <a:bodyPr lIns="0" rIns="0" tIns="0" bIns="0"/>
          <a:p>
            <a:pPr algn="just">
              <a:lnSpc>
                <a:spcPct val="100000"/>
              </a:lnSpc>
            </a:pPr>
            <a:r>
              <a:rPr b="0" lang="en-US" sz="2250" spc="-1" strike="noStrike">
                <a:solidFill>
                  <a:srgbClr val="000000"/>
                </a:solidFill>
                <a:uFill>
                  <a:solidFill>
                    <a:srgbClr val="ffffff"/>
                  </a:solidFill>
                </a:uFill>
                <a:latin typeface="Cambria"/>
                <a:ea typeface="American Typewriter"/>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b="0" lang="en-US" sz="1800" spc="-1" strike="noStrike">
              <a:solidFill>
                <a:srgbClr val="000000"/>
              </a:solidFill>
              <a:uFill>
                <a:solidFill>
                  <a:srgbClr val="ffffff"/>
                </a:solidFill>
              </a:uFill>
              <a:latin typeface="Arial"/>
            </a:endParaRPr>
          </a:p>
        </p:txBody>
      </p:sp>
      <p:sp>
        <p:nvSpPr>
          <p:cNvPr id="54" name="CustomShape 16"/>
          <p:cNvSpPr/>
          <p:nvPr/>
        </p:nvSpPr>
        <p:spPr>
          <a:xfrm>
            <a:off x="925560" y="12873600"/>
            <a:ext cx="4061880" cy="610200"/>
          </a:xfrm>
          <a:prstGeom prst="rect">
            <a:avLst/>
          </a:prstGeom>
          <a:noFill/>
          <a:ln w="12600">
            <a:noFill/>
          </a:ln>
        </p:spPr>
        <p:style>
          <a:lnRef idx="0"/>
          <a:fillRef idx="0"/>
          <a:effectRef idx="0"/>
          <a:fontRef idx="minor"/>
        </p:style>
        <p:txBody>
          <a:bodyPr lIns="0" rIns="0" tIns="0" bIns="0"/>
          <a:p>
            <a:pPr algn="ctr">
              <a:lnSpc>
                <a:spcPct val="100000"/>
              </a:lnSpc>
            </a:pPr>
            <a:r>
              <a:rPr b="0" lang="en-US" sz="2000" spc="-1" strike="noStrike">
                <a:solidFill>
                  <a:srgbClr val="000000"/>
                </a:solidFill>
                <a:uFill>
                  <a:solidFill>
                    <a:srgbClr val="ffffff"/>
                  </a:solidFill>
                </a:uFill>
                <a:latin typeface="Cambria"/>
                <a:ea typeface="American Typewriter"/>
              </a:rPr>
              <a:t>Monte Carlo Forecast in economics used for projecting business profits</a:t>
            </a:r>
            <a:endParaRPr b="0" lang="en-US" sz="1800" spc="-1" strike="noStrike">
              <a:solidFill>
                <a:srgbClr val="000000"/>
              </a:solidFill>
              <a:uFill>
                <a:solidFill>
                  <a:srgbClr val="ffffff"/>
                </a:solidFill>
              </a:uFill>
              <a:latin typeface="Arial"/>
            </a:endParaRPr>
          </a:p>
        </p:txBody>
      </p:sp>
      <p:sp>
        <p:nvSpPr>
          <p:cNvPr id="55" name="CustomShape 17"/>
          <p:cNvSpPr/>
          <p:nvPr/>
        </p:nvSpPr>
        <p:spPr>
          <a:xfrm>
            <a:off x="5264280" y="12875400"/>
            <a:ext cx="3938040" cy="616680"/>
          </a:xfrm>
          <a:prstGeom prst="rect">
            <a:avLst/>
          </a:prstGeom>
          <a:noFill/>
          <a:ln w="12600">
            <a:noFill/>
          </a:ln>
        </p:spPr>
        <p:style>
          <a:lnRef idx="0"/>
          <a:fillRef idx="0"/>
          <a:effectRef idx="0"/>
          <a:fontRef idx="minor"/>
        </p:style>
        <p:txBody>
          <a:bodyPr lIns="0" rIns="0" tIns="0" bIns="0"/>
          <a:p>
            <a:pPr algn="ctr">
              <a:lnSpc>
                <a:spcPct val="100000"/>
              </a:lnSpc>
            </a:pPr>
            <a:r>
              <a:rPr b="0" lang="en-US" sz="2029" spc="-1" strike="noStrike">
                <a:solidFill>
                  <a:srgbClr val="000000"/>
                </a:solidFill>
                <a:uFill>
                  <a:solidFill>
                    <a:srgbClr val="ffffff"/>
                  </a:solidFill>
                </a:uFill>
                <a:latin typeface="Cambria"/>
                <a:ea typeface="American Typewriter"/>
              </a:rPr>
              <a:t>Monte Carlo in mathematics used for evaluating the value of pi</a:t>
            </a:r>
            <a:endParaRPr b="0" lang="en-US" sz="1800" spc="-1" strike="noStrike">
              <a:solidFill>
                <a:srgbClr val="000000"/>
              </a:solidFill>
              <a:uFill>
                <a:solidFill>
                  <a:srgbClr val="ffffff"/>
                </a:solidFill>
              </a:uFill>
              <a:latin typeface="Arial"/>
            </a:endParaRPr>
          </a:p>
        </p:txBody>
      </p:sp>
      <p:sp>
        <p:nvSpPr>
          <p:cNvPr id="56" name="CustomShape 18"/>
          <p:cNvSpPr/>
          <p:nvPr/>
        </p:nvSpPr>
        <p:spPr>
          <a:xfrm>
            <a:off x="703080" y="13718520"/>
            <a:ext cx="8852400" cy="4628160"/>
          </a:xfrm>
          <a:prstGeom prst="rect">
            <a:avLst/>
          </a:prstGeom>
          <a:noFill/>
          <a:ln w="12600">
            <a:noFill/>
          </a:ln>
        </p:spPr>
        <p:style>
          <a:lnRef idx="0"/>
          <a:fillRef idx="0"/>
          <a:effectRef idx="0"/>
          <a:fontRef idx="minor"/>
        </p:style>
        <p:txBody>
          <a:bodyPr lIns="0" rIns="0" tIns="0" bIns="0"/>
          <a:p>
            <a:pPr>
              <a:lnSpc>
                <a:spcPct val="100000"/>
              </a:lnSpc>
            </a:pPr>
            <a:r>
              <a:rPr b="0" lang="en-US" sz="2000" spc="-1" strike="noStrike">
                <a:solidFill>
                  <a:srgbClr val="000000"/>
                </a:solidFill>
                <a:uFill>
                  <a:solidFill>
                    <a:srgbClr val="ffffff"/>
                  </a:solidFill>
                </a:uFill>
                <a:latin typeface="Gill Sans"/>
                <a:ea typeface="Gill Sans"/>
              </a:rPr>
              <a:t>
</a:t>
            </a:r>
            <a:endParaRPr b="0" lang="en-US" sz="1800" spc="-1" strike="noStrike">
              <a:solidFill>
                <a:srgbClr val="000000"/>
              </a:solidFill>
              <a:uFill>
                <a:solidFill>
                  <a:srgbClr val="ffffff"/>
                </a:solidFill>
              </a:uFill>
              <a:latin typeface="Arial"/>
            </a:endParaRPr>
          </a:p>
          <a:p>
            <a:pPr algn="just">
              <a:lnSpc>
                <a:spcPct val="100000"/>
              </a:lnSpc>
            </a:pPr>
            <a:r>
              <a:rPr b="0" lang="en-US" sz="2250" spc="-1" strike="noStrike">
                <a:solidFill>
                  <a:srgbClr val="000000"/>
                </a:solidFill>
                <a:uFill>
                  <a:solidFill>
                    <a:srgbClr val="ffffff"/>
                  </a:solidFill>
                </a:uFill>
                <a:latin typeface="Cambria"/>
                <a:ea typeface="Cambria"/>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7" name="CustomShape 19"/>
          <p:cNvSpPr/>
          <p:nvPr/>
        </p:nvSpPr>
        <p:spPr>
          <a:xfrm>
            <a:off x="17241840" y="9378720"/>
            <a:ext cx="14334840" cy="1371240"/>
          </a:xfrm>
          <a:prstGeom prst="rect">
            <a:avLst/>
          </a:prstGeom>
          <a:noFill/>
          <a:ln w="12600">
            <a:noFill/>
          </a:ln>
        </p:spPr>
        <p:style>
          <a:lnRef idx="0"/>
          <a:fillRef idx="0"/>
          <a:effectRef idx="0"/>
          <a:fontRef idx="minor"/>
        </p:style>
        <p:txBody>
          <a:bodyPr lIns="0" rIns="0" tIns="0" bIns="0"/>
          <a:p>
            <a:pPr algn="just">
              <a:lnSpc>
                <a:spcPct val="100000"/>
              </a:lnSpc>
            </a:pPr>
            <a:r>
              <a:rPr b="0" lang="en-US" sz="2250" spc="-1" strike="noStrike">
                <a:solidFill>
                  <a:srgbClr val="000000"/>
                </a:solidFill>
                <a:uFill>
                  <a:solidFill>
                    <a:srgbClr val="ffffff"/>
                  </a:solidFill>
                </a:uFill>
                <a:latin typeface="Cambria"/>
                <a:ea typeface="American Typewriter"/>
              </a:rPr>
              <a:t>The results of the testing of our methods mentioned above. Placeholder image to the left that I assume is replaced by graphs of our findings displaying the serial vs parallelized versions of each method. The graphs can focus on two main criteria for solving the MCS problems; a comparison between the speed and accuracy of the two. By increasing one, are we giving up any of the other.</a:t>
            </a:r>
            <a:endParaRPr b="0" lang="en-US" sz="1800" spc="-1" strike="noStrike">
              <a:solidFill>
                <a:srgbClr val="000000"/>
              </a:solidFill>
              <a:uFill>
                <a:solidFill>
                  <a:srgbClr val="ffffff"/>
                </a:solidFill>
              </a:uFill>
              <a:latin typeface="Arial"/>
            </a:endParaRPr>
          </a:p>
        </p:txBody>
      </p:sp>
      <p:pic>
        <p:nvPicPr>
          <p:cNvPr id="58" name="Picture 2" descr=""/>
          <p:cNvPicPr/>
          <p:nvPr/>
        </p:nvPicPr>
        <p:blipFill>
          <a:blip r:embed="rId1"/>
          <a:stretch/>
        </p:blipFill>
        <p:spPr>
          <a:xfrm>
            <a:off x="25001280" y="345600"/>
            <a:ext cx="7069320" cy="2394000"/>
          </a:xfrm>
          <a:prstGeom prst="rect">
            <a:avLst/>
          </a:prstGeom>
          <a:ln>
            <a:noFill/>
          </a:ln>
        </p:spPr>
      </p:pic>
      <p:pic>
        <p:nvPicPr>
          <p:cNvPr id="59" name="Picture 4" descr=""/>
          <p:cNvPicPr/>
          <p:nvPr/>
        </p:nvPicPr>
        <p:blipFill>
          <a:blip r:embed="rId2"/>
          <a:stretch/>
        </p:blipFill>
        <p:spPr>
          <a:xfrm>
            <a:off x="847800" y="8838360"/>
            <a:ext cx="4140000" cy="3938040"/>
          </a:xfrm>
          <a:prstGeom prst="rect">
            <a:avLst/>
          </a:prstGeom>
          <a:ln>
            <a:noFill/>
          </a:ln>
        </p:spPr>
      </p:pic>
      <p:pic>
        <p:nvPicPr>
          <p:cNvPr id="60" name="Picture 8" descr=""/>
          <p:cNvPicPr/>
          <p:nvPr/>
        </p:nvPicPr>
        <p:blipFill>
          <a:blip r:embed="rId3"/>
          <a:stretch/>
        </p:blipFill>
        <p:spPr>
          <a:xfrm>
            <a:off x="5264280" y="9003600"/>
            <a:ext cx="3938040" cy="3938040"/>
          </a:xfrm>
          <a:prstGeom prst="rect">
            <a:avLst/>
          </a:prstGeom>
          <a:ln>
            <a:noFill/>
          </a:ln>
        </p:spPr>
      </p:pic>
      <p:pic>
        <p:nvPicPr>
          <p:cNvPr id="61" name="Picture 5" descr=""/>
          <p:cNvPicPr/>
          <p:nvPr/>
        </p:nvPicPr>
        <p:blipFill>
          <a:blip r:embed="rId4"/>
          <a:stretch/>
        </p:blipFill>
        <p:spPr>
          <a:xfrm>
            <a:off x="24077520" y="3417480"/>
            <a:ext cx="4152600" cy="2990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TotalTime>
  <Application>LibreOffice/5.3.0.3$Windows_X86_64 LibreOffice_project/7074905676c47b82bbcfbea1aeefc84afe1c50e1</Application>
  <Words>336</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Buddy</dc:creator>
  <dc:description/>
  <dc:language>en-US</dc:language>
  <cp:lastModifiedBy/>
  <dcterms:modified xsi:type="dcterms:W3CDTF">2019-04-04T18:27:20Z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