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2918400" cy="219456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2838" y="-1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25" name="PlaceHolder 2"/>
          <p:cNvSpPr>
            <a:spLocks noGrp="1"/>
          </p:cNvSpPr>
          <p:nvPr>
            <p:ph type="body"/>
          </p:nvPr>
        </p:nvSpPr>
        <p:spPr>
          <a:xfrm>
            <a:off x="2346840" y="11315880"/>
            <a:ext cx="2822472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26" name="PlaceHolder 3"/>
          <p:cNvSpPr>
            <a:spLocks noGrp="1"/>
          </p:cNvSpPr>
          <p:nvPr>
            <p:ph type="body"/>
          </p:nvPr>
        </p:nvSpPr>
        <p:spPr>
          <a:xfrm>
            <a:off x="2346840" y="12644280"/>
            <a:ext cx="2822472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28" name="PlaceHolder 2"/>
          <p:cNvSpPr>
            <a:spLocks noGrp="1"/>
          </p:cNvSpPr>
          <p:nvPr>
            <p:ph type="body"/>
          </p:nvPr>
        </p:nvSpPr>
        <p:spPr>
          <a:xfrm>
            <a:off x="234684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29" name="PlaceHolder 3"/>
          <p:cNvSpPr>
            <a:spLocks noGrp="1"/>
          </p:cNvSpPr>
          <p:nvPr>
            <p:ph type="body"/>
          </p:nvPr>
        </p:nvSpPr>
        <p:spPr>
          <a:xfrm>
            <a:off x="1680948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0" name="PlaceHolder 4"/>
          <p:cNvSpPr>
            <a:spLocks noGrp="1"/>
          </p:cNvSpPr>
          <p:nvPr>
            <p:ph type="body"/>
          </p:nvPr>
        </p:nvSpPr>
        <p:spPr>
          <a:xfrm>
            <a:off x="16809480" y="126442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1" name="PlaceHolder 5"/>
          <p:cNvSpPr>
            <a:spLocks noGrp="1"/>
          </p:cNvSpPr>
          <p:nvPr>
            <p:ph type="body"/>
          </p:nvPr>
        </p:nvSpPr>
        <p:spPr>
          <a:xfrm>
            <a:off x="2346840" y="126442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33" name="PlaceHolder 2"/>
          <p:cNvSpPr>
            <a:spLocks noGrp="1"/>
          </p:cNvSpPr>
          <p:nvPr>
            <p:ph type="body"/>
          </p:nvPr>
        </p:nvSpPr>
        <p:spPr>
          <a:xfrm>
            <a:off x="2346840" y="113158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4" name="PlaceHolder 3"/>
          <p:cNvSpPr>
            <a:spLocks noGrp="1"/>
          </p:cNvSpPr>
          <p:nvPr>
            <p:ph type="body"/>
          </p:nvPr>
        </p:nvSpPr>
        <p:spPr>
          <a:xfrm>
            <a:off x="11889720" y="113158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5" name="PlaceHolder 4"/>
          <p:cNvSpPr>
            <a:spLocks noGrp="1"/>
          </p:cNvSpPr>
          <p:nvPr>
            <p:ph type="body"/>
          </p:nvPr>
        </p:nvSpPr>
        <p:spPr>
          <a:xfrm>
            <a:off x="21432960" y="113158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6" name="PlaceHolder 5"/>
          <p:cNvSpPr>
            <a:spLocks noGrp="1"/>
          </p:cNvSpPr>
          <p:nvPr>
            <p:ph type="body"/>
          </p:nvPr>
        </p:nvSpPr>
        <p:spPr>
          <a:xfrm>
            <a:off x="21432960" y="126442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7" name="PlaceHolder 6"/>
          <p:cNvSpPr>
            <a:spLocks noGrp="1"/>
          </p:cNvSpPr>
          <p:nvPr>
            <p:ph type="body"/>
          </p:nvPr>
        </p:nvSpPr>
        <p:spPr>
          <a:xfrm>
            <a:off x="11889720" y="126442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8" name="PlaceHolder 7"/>
          <p:cNvSpPr>
            <a:spLocks noGrp="1"/>
          </p:cNvSpPr>
          <p:nvPr>
            <p:ph type="body"/>
          </p:nvPr>
        </p:nvSpPr>
        <p:spPr>
          <a:xfrm>
            <a:off x="2346840" y="126442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4" name="PlaceHolder 2"/>
          <p:cNvSpPr>
            <a:spLocks noGrp="1"/>
          </p:cNvSpPr>
          <p:nvPr>
            <p:ph type="subTitle"/>
          </p:nvPr>
        </p:nvSpPr>
        <p:spPr>
          <a:xfrm>
            <a:off x="2346840" y="11315880"/>
            <a:ext cx="28224720" cy="25426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6" name="PlaceHolder 2"/>
          <p:cNvSpPr>
            <a:spLocks noGrp="1"/>
          </p:cNvSpPr>
          <p:nvPr>
            <p:ph type="body"/>
          </p:nvPr>
        </p:nvSpPr>
        <p:spPr>
          <a:xfrm>
            <a:off x="2346840" y="11315880"/>
            <a:ext cx="28224720" cy="254268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8" name="PlaceHolder 2"/>
          <p:cNvSpPr>
            <a:spLocks noGrp="1"/>
          </p:cNvSpPr>
          <p:nvPr>
            <p:ph type="body"/>
          </p:nvPr>
        </p:nvSpPr>
        <p:spPr>
          <a:xfrm>
            <a:off x="2346840" y="11315880"/>
            <a:ext cx="13773600" cy="254268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9" name="PlaceHolder 3"/>
          <p:cNvSpPr>
            <a:spLocks noGrp="1"/>
          </p:cNvSpPr>
          <p:nvPr>
            <p:ph type="body"/>
          </p:nvPr>
        </p:nvSpPr>
        <p:spPr>
          <a:xfrm>
            <a:off x="16809480" y="11315880"/>
            <a:ext cx="13773600" cy="254268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346840" y="3686040"/>
            <a:ext cx="28224720" cy="34305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13" name="PlaceHolder 2"/>
          <p:cNvSpPr>
            <a:spLocks noGrp="1"/>
          </p:cNvSpPr>
          <p:nvPr>
            <p:ph type="body"/>
          </p:nvPr>
        </p:nvSpPr>
        <p:spPr>
          <a:xfrm>
            <a:off x="234684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14" name="PlaceHolder 3"/>
          <p:cNvSpPr>
            <a:spLocks noGrp="1"/>
          </p:cNvSpPr>
          <p:nvPr>
            <p:ph type="body"/>
          </p:nvPr>
        </p:nvSpPr>
        <p:spPr>
          <a:xfrm>
            <a:off x="2346840" y="126442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15" name="PlaceHolder 4"/>
          <p:cNvSpPr>
            <a:spLocks noGrp="1"/>
          </p:cNvSpPr>
          <p:nvPr>
            <p:ph type="body"/>
          </p:nvPr>
        </p:nvSpPr>
        <p:spPr>
          <a:xfrm>
            <a:off x="16809480" y="11315880"/>
            <a:ext cx="13773600" cy="254268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17" name="PlaceHolder 2"/>
          <p:cNvSpPr>
            <a:spLocks noGrp="1"/>
          </p:cNvSpPr>
          <p:nvPr>
            <p:ph type="body"/>
          </p:nvPr>
        </p:nvSpPr>
        <p:spPr>
          <a:xfrm>
            <a:off x="2346840" y="11315880"/>
            <a:ext cx="13773600" cy="254268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18" name="PlaceHolder 3"/>
          <p:cNvSpPr>
            <a:spLocks noGrp="1"/>
          </p:cNvSpPr>
          <p:nvPr>
            <p:ph type="body"/>
          </p:nvPr>
        </p:nvSpPr>
        <p:spPr>
          <a:xfrm>
            <a:off x="1680948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19" name="PlaceHolder 4"/>
          <p:cNvSpPr>
            <a:spLocks noGrp="1"/>
          </p:cNvSpPr>
          <p:nvPr>
            <p:ph type="body"/>
          </p:nvPr>
        </p:nvSpPr>
        <p:spPr>
          <a:xfrm>
            <a:off x="16809480" y="126442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21" name="PlaceHolder 2"/>
          <p:cNvSpPr>
            <a:spLocks noGrp="1"/>
          </p:cNvSpPr>
          <p:nvPr>
            <p:ph type="body"/>
          </p:nvPr>
        </p:nvSpPr>
        <p:spPr>
          <a:xfrm>
            <a:off x="234684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22" name="PlaceHolder 3"/>
          <p:cNvSpPr>
            <a:spLocks noGrp="1"/>
          </p:cNvSpPr>
          <p:nvPr>
            <p:ph type="body"/>
          </p:nvPr>
        </p:nvSpPr>
        <p:spPr>
          <a:xfrm>
            <a:off x="1680948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23" name="PlaceHolder 4"/>
          <p:cNvSpPr>
            <a:spLocks noGrp="1"/>
          </p:cNvSpPr>
          <p:nvPr>
            <p:ph type="body"/>
          </p:nvPr>
        </p:nvSpPr>
        <p:spPr>
          <a:xfrm>
            <a:off x="2346840" y="12644280"/>
            <a:ext cx="2822472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2346840" y="3686040"/>
            <a:ext cx="28224720" cy="7400520"/>
          </a:xfrm>
          <a:prstGeom prst="rect">
            <a:avLst/>
          </a:prstGeom>
        </p:spPr>
        <p:txBody>
          <a:bodyPr lIns="50760" tIns="50760" rIns="50760" bIns="50760" anchor="b"/>
          <a:lstStyle/>
          <a:p>
            <a:pPr algn="ctr">
              <a:lnSpc>
                <a:spcPct val="100000"/>
              </a:lnSpc>
            </a:pPr>
            <a:r>
              <a:rPr lang="en-US" sz="18000" b="0" strike="noStrike" spc="-1">
                <a:solidFill>
                  <a:srgbClr val="000000"/>
                </a:solidFill>
                <a:uFill>
                  <a:solidFill>
                    <a:srgbClr val="FFFFFF"/>
                  </a:solidFill>
                </a:uFill>
                <a:latin typeface="Gill Sans"/>
                <a:ea typeface="Gill Sans"/>
              </a:rPr>
              <a:t>Title Text</a:t>
            </a:r>
            <a:endParaRPr lang="en-US" sz="18000" b="0" strike="noStrike" spc="-1">
              <a:solidFill>
                <a:srgbClr val="000000"/>
              </a:solidFill>
              <a:uFill>
                <a:solidFill>
                  <a:srgbClr val="FFFFFF"/>
                </a:solidFill>
              </a:uFill>
              <a:latin typeface="Gill Sans"/>
            </a:endParaRPr>
          </a:p>
        </p:txBody>
      </p:sp>
      <p:sp>
        <p:nvSpPr>
          <p:cNvPr id="4" name="PlaceHolder 2"/>
          <p:cNvSpPr>
            <a:spLocks noGrp="1"/>
          </p:cNvSpPr>
          <p:nvPr>
            <p:ph type="body"/>
          </p:nvPr>
        </p:nvSpPr>
        <p:spPr>
          <a:xfrm>
            <a:off x="2346840" y="11315880"/>
            <a:ext cx="28224720" cy="2542680"/>
          </a:xfrm>
          <a:prstGeom prst="rect">
            <a:avLst/>
          </a:prstGeom>
        </p:spPr>
        <p:txBody>
          <a:bodyPr lIns="50760" tIns="50760" rIns="50760" bIns="50760"/>
          <a:lstStyle/>
          <a:p>
            <a:pPr algn="ctr">
              <a:lnSpc>
                <a:spcPct val="100000"/>
              </a:lnSpc>
            </a:pPr>
            <a:r>
              <a:rPr lang="en-US" sz="7650" b="0" strike="noStrike" spc="-1">
                <a:solidFill>
                  <a:srgbClr val="000000"/>
                </a:solidFill>
                <a:uFill>
                  <a:solidFill>
                    <a:srgbClr val="FFFFFF"/>
                  </a:solidFill>
                </a:uFill>
                <a:latin typeface="Gill Sans"/>
                <a:ea typeface="Gill Sans"/>
              </a:rPr>
              <a:t>Body Level One</a:t>
            </a:r>
            <a:endParaRPr lang="en-US" sz="7650" b="0" strike="noStrike" spc="-1">
              <a:solidFill>
                <a:srgbClr val="000000"/>
              </a:solidFill>
              <a:uFill>
                <a:solidFill>
                  <a:srgbClr val="FFFFFF"/>
                </a:solidFill>
              </a:uFill>
              <a:latin typeface="Gill Sans"/>
            </a:endParaRPr>
          </a:p>
          <a:p>
            <a:pPr algn="ctr"/>
            <a:r>
              <a:rPr lang="en-US" sz="7650" b="0" strike="noStrike" spc="-1">
                <a:solidFill>
                  <a:srgbClr val="000000"/>
                </a:solidFill>
                <a:uFill>
                  <a:solidFill>
                    <a:srgbClr val="FFFFFF"/>
                  </a:solidFill>
                </a:uFill>
                <a:latin typeface="Gill Sans"/>
                <a:ea typeface="Gill Sans"/>
              </a:rPr>
              <a:t>Body Level Two</a:t>
            </a:r>
            <a:endParaRPr lang="en-US" sz="8550" b="0" strike="noStrike" spc="-1">
              <a:solidFill>
                <a:srgbClr val="000000"/>
              </a:solidFill>
              <a:uFill>
                <a:solidFill>
                  <a:srgbClr val="FFFFFF"/>
                </a:solidFill>
              </a:uFill>
              <a:latin typeface="Gill Sans"/>
            </a:endParaRPr>
          </a:p>
          <a:p>
            <a:pPr algn="ctr"/>
            <a:r>
              <a:rPr lang="en-US" sz="7650" b="0" strike="noStrike" spc="-1">
                <a:solidFill>
                  <a:srgbClr val="000000"/>
                </a:solidFill>
                <a:uFill>
                  <a:solidFill>
                    <a:srgbClr val="FFFFFF"/>
                  </a:solidFill>
                </a:uFill>
                <a:latin typeface="Gill Sans"/>
                <a:ea typeface="Gill Sans"/>
              </a:rPr>
              <a:t>Body Level Three</a:t>
            </a:r>
            <a:endParaRPr lang="en-US" sz="8550" b="0" strike="noStrike" spc="-1">
              <a:solidFill>
                <a:srgbClr val="000000"/>
              </a:solidFill>
              <a:uFill>
                <a:solidFill>
                  <a:srgbClr val="FFFFFF"/>
                </a:solidFill>
              </a:uFill>
              <a:latin typeface="Gill Sans"/>
            </a:endParaRPr>
          </a:p>
          <a:p>
            <a:pPr algn="ctr"/>
            <a:r>
              <a:rPr lang="en-US" sz="7650" b="0" strike="noStrike" spc="-1">
                <a:solidFill>
                  <a:srgbClr val="000000"/>
                </a:solidFill>
                <a:uFill>
                  <a:solidFill>
                    <a:srgbClr val="FFFFFF"/>
                  </a:solidFill>
                </a:uFill>
                <a:latin typeface="Gill Sans"/>
                <a:ea typeface="Gill Sans"/>
              </a:rPr>
              <a:t>Body Level Four</a:t>
            </a:r>
            <a:endParaRPr lang="en-US" sz="8550" b="0" strike="noStrike" spc="-1">
              <a:solidFill>
                <a:srgbClr val="000000"/>
              </a:solidFill>
              <a:uFill>
                <a:solidFill>
                  <a:srgbClr val="FFFFFF"/>
                </a:solidFill>
              </a:uFill>
              <a:latin typeface="Gill Sans"/>
            </a:endParaRPr>
          </a:p>
          <a:p>
            <a:pPr algn="ctr"/>
            <a:r>
              <a:rPr lang="en-US" sz="7650" b="0" strike="noStrike" spc="-1">
                <a:solidFill>
                  <a:srgbClr val="000000"/>
                </a:solidFill>
                <a:uFill>
                  <a:solidFill>
                    <a:srgbClr val="FFFFFF"/>
                  </a:solidFill>
                </a:uFill>
                <a:latin typeface="Gill Sans"/>
                <a:ea typeface="Gill Sans"/>
              </a:rPr>
              <a:t>Body Level Five</a:t>
            </a:r>
            <a:endParaRPr lang="en-US" sz="8550" b="0" strike="noStrike" spc="-1">
              <a:solidFill>
                <a:srgbClr val="000000"/>
              </a:solidFill>
              <a:uFill>
                <a:solidFill>
                  <a:srgbClr val="FFFFFF"/>
                </a:solidFill>
              </a:uFill>
              <a:latin typeface="Gill Sans"/>
            </a:endParaRPr>
          </a:p>
        </p:txBody>
      </p:sp>
      <p:sp>
        <p:nvSpPr>
          <p:cNvPr id="2" name="PlaceHolder 3"/>
          <p:cNvSpPr>
            <a:spLocks noGrp="1"/>
          </p:cNvSpPr>
          <p:nvPr>
            <p:ph type="sldNum"/>
          </p:nvPr>
        </p:nvSpPr>
        <p:spPr>
          <a:xfrm>
            <a:off x="16111800" y="20917080"/>
            <a:ext cx="660240" cy="656280"/>
          </a:xfrm>
          <a:prstGeom prst="rect">
            <a:avLst/>
          </a:prstGeom>
        </p:spPr>
        <p:txBody>
          <a:bodyPr lIns="50760" tIns="50760" rIns="50760" bIns="50760"/>
          <a:lstStyle/>
          <a:p>
            <a:pPr algn="ctr">
              <a:lnSpc>
                <a:spcPct val="100000"/>
              </a:lnSpc>
            </a:pPr>
            <a:fld id="{377EAEAF-65F8-4DC2-900A-3A97BC7C4D36}" type="slidenum">
              <a:rPr lang="en-US" sz="3600" b="0" strike="noStrike" spc="-1">
                <a:solidFill>
                  <a:srgbClr val="000000"/>
                </a:solidFill>
                <a:uFill>
                  <a:solidFill>
                    <a:srgbClr val="FFFFFF"/>
                  </a:solidFill>
                </a:uFill>
                <a:latin typeface="Gill Sans"/>
                <a:ea typeface="Gill Sans"/>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777960" y="425520"/>
            <a:ext cx="19059120" cy="237708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7650" b="0" strike="noStrike" spc="-1">
                <a:solidFill>
                  <a:srgbClr val="000000"/>
                </a:solidFill>
                <a:uFill>
                  <a:solidFill>
                    <a:srgbClr val="FFFFFF"/>
                  </a:solidFill>
                </a:uFill>
                <a:latin typeface="Candara"/>
                <a:ea typeface="Helvetica Neue Light"/>
              </a:rPr>
              <a:t>PRNG Algorithms </a:t>
            </a:r>
            <a:endParaRPr lang="en-US" sz="1800" b="0" strike="noStrike" spc="-1">
              <a:solidFill>
                <a:srgbClr val="000000"/>
              </a:solidFill>
              <a:uFill>
                <a:solidFill>
                  <a:srgbClr val="FFFFFF"/>
                </a:solidFill>
              </a:uFill>
              <a:latin typeface="Arial"/>
            </a:endParaRPr>
          </a:p>
          <a:p>
            <a:pPr>
              <a:lnSpc>
                <a:spcPct val="100000"/>
              </a:lnSpc>
            </a:pPr>
            <a:r>
              <a:rPr lang="en-US" sz="4950" b="0" strike="noStrike" spc="-1">
                <a:solidFill>
                  <a:srgbClr val="000000"/>
                </a:solidFill>
                <a:uFill>
                  <a:solidFill>
                    <a:srgbClr val="FFFFFF"/>
                  </a:solidFill>
                </a:uFill>
                <a:latin typeface="Candara"/>
                <a:ea typeface="Helvetica Neue Light"/>
              </a:rPr>
              <a:t>William Godfrey, Michael Mederos, Ian Staton and Chris Williams</a:t>
            </a:r>
            <a:endParaRPr lang="en-US" sz="1800" b="0" strike="noStrike" spc="-1">
              <a:solidFill>
                <a:srgbClr val="000000"/>
              </a:solidFill>
              <a:uFill>
                <a:solidFill>
                  <a:srgbClr val="FFFFFF"/>
                </a:solidFill>
              </a:uFill>
              <a:latin typeface="Arial"/>
            </a:endParaRPr>
          </a:p>
        </p:txBody>
      </p:sp>
      <p:sp>
        <p:nvSpPr>
          <p:cNvPr id="40" name="CustomShape 2"/>
          <p:cNvSpPr/>
          <p:nvPr/>
        </p:nvSpPr>
        <p:spPr>
          <a:xfrm>
            <a:off x="10093320" y="3225960"/>
            <a:ext cx="21976920" cy="5028840"/>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sp>
        <p:nvSpPr>
          <p:cNvPr id="41" name="CustomShape 3"/>
          <p:cNvSpPr/>
          <p:nvPr/>
        </p:nvSpPr>
        <p:spPr>
          <a:xfrm>
            <a:off x="10093320" y="8454960"/>
            <a:ext cx="21976920" cy="5028840"/>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sp>
        <p:nvSpPr>
          <p:cNvPr id="42" name="CustomShape 4"/>
          <p:cNvSpPr/>
          <p:nvPr/>
        </p:nvSpPr>
        <p:spPr>
          <a:xfrm>
            <a:off x="10093320" y="13684320"/>
            <a:ext cx="21976920" cy="5028840"/>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sp>
        <p:nvSpPr>
          <p:cNvPr id="43" name="CustomShape 5"/>
          <p:cNvSpPr/>
          <p:nvPr/>
        </p:nvSpPr>
        <p:spPr>
          <a:xfrm>
            <a:off x="663480" y="18913320"/>
            <a:ext cx="31406760" cy="2571480"/>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sp>
        <p:nvSpPr>
          <p:cNvPr id="44" name="CustomShape 6"/>
          <p:cNvSpPr/>
          <p:nvPr/>
        </p:nvSpPr>
        <p:spPr>
          <a:xfrm>
            <a:off x="10150560" y="3282840"/>
            <a:ext cx="21813480" cy="77112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uFill>
                  <a:solidFill>
                    <a:srgbClr val="FFFFFF"/>
                  </a:solidFill>
                </a:uFill>
                <a:latin typeface="Candara"/>
                <a:ea typeface="Helvetica Neue UltraLight"/>
              </a:rPr>
              <a:t> Methods</a:t>
            </a:r>
            <a:endParaRPr lang="en-US" sz="1800" b="0" strike="noStrike" spc="-1">
              <a:solidFill>
                <a:srgbClr val="000000"/>
              </a:solidFill>
              <a:uFill>
                <a:solidFill>
                  <a:srgbClr val="FFFFFF"/>
                </a:solidFill>
              </a:uFill>
              <a:latin typeface="Arial"/>
            </a:endParaRPr>
          </a:p>
        </p:txBody>
      </p:sp>
      <p:sp>
        <p:nvSpPr>
          <p:cNvPr id="45" name="CustomShape 7"/>
          <p:cNvSpPr/>
          <p:nvPr/>
        </p:nvSpPr>
        <p:spPr>
          <a:xfrm>
            <a:off x="10179000" y="8512200"/>
            <a:ext cx="21813480" cy="77112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uFill>
                  <a:solidFill>
                    <a:srgbClr val="FFFFFF"/>
                  </a:solidFill>
                </a:uFill>
                <a:latin typeface="Candara"/>
                <a:ea typeface="Helvetica Neue UltraLight"/>
              </a:rPr>
              <a:t>Findings</a:t>
            </a:r>
            <a:endParaRPr lang="en-US" sz="1800" b="0" strike="noStrike" spc="-1">
              <a:solidFill>
                <a:srgbClr val="000000"/>
              </a:solidFill>
              <a:uFill>
                <a:solidFill>
                  <a:srgbClr val="FFFFFF"/>
                </a:solidFill>
              </a:uFill>
              <a:latin typeface="Arial"/>
            </a:endParaRPr>
          </a:p>
        </p:txBody>
      </p:sp>
      <p:sp>
        <p:nvSpPr>
          <p:cNvPr id="46" name="CustomShape 8"/>
          <p:cNvSpPr/>
          <p:nvPr/>
        </p:nvSpPr>
        <p:spPr>
          <a:xfrm>
            <a:off x="10179000" y="13741560"/>
            <a:ext cx="21813480" cy="77112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uFill>
                  <a:solidFill>
                    <a:srgbClr val="FFFFFF"/>
                  </a:solidFill>
                </a:uFill>
                <a:latin typeface="Candara"/>
                <a:ea typeface="Helvetica Neue UltraLight"/>
              </a:rPr>
              <a:t>Conclusion and Future Work</a:t>
            </a:r>
            <a:endParaRPr lang="en-US" sz="1800" b="0" strike="noStrike" spc="-1">
              <a:solidFill>
                <a:srgbClr val="000000"/>
              </a:solidFill>
              <a:uFill>
                <a:solidFill>
                  <a:srgbClr val="FFFFFF"/>
                </a:solidFill>
              </a:uFill>
              <a:latin typeface="Arial"/>
            </a:endParaRPr>
          </a:p>
        </p:txBody>
      </p:sp>
      <p:sp>
        <p:nvSpPr>
          <p:cNvPr id="47" name="CustomShape 9"/>
          <p:cNvSpPr/>
          <p:nvPr/>
        </p:nvSpPr>
        <p:spPr>
          <a:xfrm>
            <a:off x="777960" y="3282840"/>
            <a:ext cx="8972280" cy="77112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uFill>
                  <a:solidFill>
                    <a:srgbClr val="FFFFFF"/>
                  </a:solidFill>
                </a:uFill>
                <a:latin typeface="Candara"/>
                <a:ea typeface="Helvetica Neue UltraLight"/>
              </a:rPr>
              <a:t> </a:t>
            </a:r>
            <a:r>
              <a:rPr lang="en-US" sz="4050" b="0" strike="noStrike" spc="-1">
                <a:solidFill>
                  <a:srgbClr val="000000"/>
                </a:solidFill>
                <a:uFill>
                  <a:solidFill>
                    <a:srgbClr val="FFFFFF"/>
                  </a:solidFill>
                </a:uFill>
                <a:latin typeface="Candara"/>
                <a:ea typeface="Helvetica Neue Light"/>
              </a:rPr>
              <a:t>Monte Carlo</a:t>
            </a:r>
            <a:endParaRPr lang="en-US" sz="1800" b="0" strike="noStrike" spc="-1">
              <a:solidFill>
                <a:srgbClr val="000000"/>
              </a:solidFill>
              <a:uFill>
                <a:solidFill>
                  <a:srgbClr val="FFFFFF"/>
                </a:solidFill>
              </a:uFill>
              <a:latin typeface="Arial"/>
            </a:endParaRPr>
          </a:p>
        </p:txBody>
      </p:sp>
      <p:sp>
        <p:nvSpPr>
          <p:cNvPr id="48" name="CustomShape 10"/>
          <p:cNvSpPr/>
          <p:nvPr/>
        </p:nvSpPr>
        <p:spPr>
          <a:xfrm>
            <a:off x="692280" y="18942120"/>
            <a:ext cx="23688360" cy="77112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uFill>
                  <a:solidFill>
                    <a:srgbClr val="FFFFFF"/>
                  </a:solidFill>
                </a:uFill>
                <a:latin typeface="Candara"/>
                <a:ea typeface="Helvetica Neue UltraLight"/>
              </a:rPr>
              <a:t> </a:t>
            </a:r>
            <a:r>
              <a:rPr lang="en-US" sz="4050" b="0" strike="noStrike" spc="-1">
                <a:solidFill>
                  <a:srgbClr val="000000"/>
                </a:solidFill>
                <a:uFill>
                  <a:solidFill>
                    <a:srgbClr val="FFFFFF"/>
                  </a:solidFill>
                </a:uFill>
                <a:latin typeface="Candara"/>
                <a:ea typeface="Helvetica Neue Light"/>
              </a:rPr>
              <a:t>References</a:t>
            </a:r>
            <a:endParaRPr lang="en-US" sz="1800" b="0" strike="noStrike" spc="-1">
              <a:solidFill>
                <a:srgbClr val="000000"/>
              </a:solidFill>
              <a:uFill>
                <a:solidFill>
                  <a:srgbClr val="FFFFFF"/>
                </a:solidFill>
              </a:uFill>
              <a:latin typeface="Arial"/>
            </a:endParaRPr>
          </a:p>
        </p:txBody>
      </p:sp>
      <p:sp>
        <p:nvSpPr>
          <p:cNvPr id="49" name="CustomShape 11"/>
          <p:cNvSpPr/>
          <p:nvPr/>
        </p:nvSpPr>
        <p:spPr>
          <a:xfrm>
            <a:off x="671400" y="19762200"/>
            <a:ext cx="25482240" cy="156528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a:solidFill>
                  <a:srgbClr val="000000"/>
                </a:solidFill>
                <a:uFill>
                  <a:solidFill>
                    <a:srgbClr val="FFFFFF"/>
                  </a:solidFill>
                </a:uFill>
                <a:latin typeface="Cambria"/>
                <a:ea typeface="American Typewriter Condensed"/>
              </a:rPr>
              <a:t>Will Kenton – https://www.incestopedia.com/terms/m/montecarlosimulation.asp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American Typewriter Condensed"/>
              </a:rPr>
              <a:t>Optimization Of the Time-dependent Traveling Salesman Problem with Monte Carlo Methods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American Typewriter Condensed"/>
              </a:rPr>
              <a:t>	J Bentner-G Bauer-G Obermair-I Morgenstern-J Schneider –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American Typewriter Condensed"/>
              </a:rPr>
              <a:t>	https/://www.ncbi.nlm.nhi.gov/pubmed/115580476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American Typewriter Condensed"/>
              </a:rPr>
              <a:t>Monte Carlo Simulation </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Cambria"/>
                <a:ea typeface="American Typewriter Condensed"/>
              </a:rPr>
              <a:t> 	Michael Asbury - https://www.nasa.gov/centers/ivv/jstar/monte_carlo.html Vol 1. 1978</a:t>
            </a:r>
            <a:endParaRPr lang="en-US" sz="1800" b="0" strike="noStrike" spc="-1">
              <a:solidFill>
                <a:srgbClr val="000000"/>
              </a:solidFill>
              <a:uFill>
                <a:solidFill>
                  <a:srgbClr val="FFFFFF"/>
                </a:solidFill>
              </a:uFill>
              <a:latin typeface="Arial"/>
            </a:endParaRPr>
          </a:p>
        </p:txBody>
      </p:sp>
      <p:sp>
        <p:nvSpPr>
          <p:cNvPr id="50" name="CustomShape 12"/>
          <p:cNvSpPr/>
          <p:nvPr/>
        </p:nvSpPr>
        <p:spPr>
          <a:xfrm>
            <a:off x="10436400" y="4197240"/>
            <a:ext cx="12459960" cy="269208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just">
              <a:lnSpc>
                <a:spcPct val="100000"/>
              </a:lnSpc>
            </a:pPr>
            <a:r>
              <a:rPr lang="en-US" sz="2250" b="0" strike="noStrike" spc="-1" dirty="0">
                <a:solidFill>
                  <a:srgbClr val="000000"/>
                </a:solidFill>
                <a:uFill>
                  <a:solidFill>
                    <a:srgbClr val="FFFFFF"/>
                  </a:solidFill>
                </a:uFill>
                <a:latin typeface="Cambria"/>
                <a:ea typeface="American Typewriter"/>
              </a:rPr>
              <a:t>Middle-Square Method: Brief explanation of what it does, and what the parallelizing it should improve</a:t>
            </a:r>
            <a:endParaRPr lang="en-US" sz="1800" b="0" strike="noStrike" spc="-1" dirty="0">
              <a:solidFill>
                <a:srgbClr val="000000"/>
              </a:solidFill>
              <a:uFill>
                <a:solidFill>
                  <a:srgbClr val="FFFFFF"/>
                </a:solidFill>
              </a:uFill>
              <a:latin typeface="Arial"/>
            </a:endParaRPr>
          </a:p>
          <a:p>
            <a:pPr algn="just">
              <a:lnSpc>
                <a:spcPct val="100000"/>
              </a:lnSpc>
            </a:pPr>
            <a:endParaRPr lang="en-US" sz="1800" b="0" strike="noStrike" spc="-1" dirty="0">
              <a:solidFill>
                <a:srgbClr val="000000"/>
              </a:solidFill>
              <a:uFill>
                <a:solidFill>
                  <a:srgbClr val="FFFFFF"/>
                </a:solidFill>
              </a:uFill>
              <a:latin typeface="Arial"/>
            </a:endParaRPr>
          </a:p>
          <a:p>
            <a:pPr algn="just">
              <a:lnSpc>
                <a:spcPct val="100000"/>
              </a:lnSpc>
            </a:pPr>
            <a:r>
              <a:rPr lang="en-US" sz="2250" b="0" strike="noStrike" spc="-1" dirty="0">
                <a:solidFill>
                  <a:srgbClr val="000000"/>
                </a:solidFill>
                <a:uFill>
                  <a:solidFill>
                    <a:srgbClr val="FFFFFF"/>
                  </a:solidFill>
                </a:uFill>
                <a:latin typeface="Cambria"/>
                <a:ea typeface="American Typewriter"/>
              </a:rPr>
              <a:t>Linear Congruential Generator : Brief explanation of what it does, and what the parallelizing it should improve</a:t>
            </a:r>
            <a:endParaRPr lang="en-US" sz="1800" b="0" strike="noStrike" spc="-1" dirty="0">
              <a:solidFill>
                <a:srgbClr val="000000"/>
              </a:solidFill>
              <a:uFill>
                <a:solidFill>
                  <a:srgbClr val="FFFFFF"/>
                </a:solidFill>
              </a:uFill>
              <a:latin typeface="Arial"/>
            </a:endParaRPr>
          </a:p>
          <a:p>
            <a:pPr algn="just">
              <a:lnSpc>
                <a:spcPct val="100000"/>
              </a:lnSpc>
            </a:pPr>
            <a:endParaRPr lang="en-US" sz="1800" b="0" strike="noStrike" spc="-1" dirty="0">
              <a:solidFill>
                <a:srgbClr val="000000"/>
              </a:solidFill>
              <a:uFill>
                <a:solidFill>
                  <a:srgbClr val="FFFFFF"/>
                </a:solidFill>
              </a:uFill>
              <a:latin typeface="Arial"/>
            </a:endParaRPr>
          </a:p>
          <a:p>
            <a:pPr algn="just">
              <a:lnSpc>
                <a:spcPct val="100000"/>
              </a:lnSpc>
            </a:pPr>
            <a:r>
              <a:rPr lang="en-US" sz="2250" b="0" strike="noStrike" spc="-1" dirty="0" err="1">
                <a:solidFill>
                  <a:srgbClr val="000000"/>
                </a:solidFill>
                <a:uFill>
                  <a:solidFill>
                    <a:srgbClr val="FFFFFF"/>
                  </a:solidFill>
                </a:uFill>
                <a:latin typeface="Cambria"/>
                <a:ea typeface="American Typewriter"/>
              </a:rPr>
              <a:t>Threefry</a:t>
            </a:r>
            <a:r>
              <a:rPr lang="en-US" sz="2250" b="0" strike="noStrike" spc="-1" dirty="0">
                <a:solidFill>
                  <a:srgbClr val="000000"/>
                </a:solidFill>
                <a:uFill>
                  <a:solidFill>
                    <a:srgbClr val="FFFFFF"/>
                  </a:solidFill>
                </a:uFill>
                <a:latin typeface="Cambria"/>
                <a:ea typeface="American Typewriter"/>
              </a:rPr>
              <a:t>: Brief explanation of what it does, and what the parallelizing it should improve </a:t>
            </a:r>
            <a:endParaRPr lang="en-US" sz="1800" b="0" strike="noStrike" spc="-1" dirty="0">
              <a:solidFill>
                <a:srgbClr val="000000"/>
              </a:solidFill>
              <a:uFill>
                <a:solidFill>
                  <a:srgbClr val="FFFFFF"/>
                </a:solidFill>
              </a:uFill>
              <a:latin typeface="Arial"/>
            </a:endParaRPr>
          </a:p>
          <a:p>
            <a:pPr algn="just">
              <a:lnSpc>
                <a:spcPct val="100000"/>
              </a:lnSpc>
            </a:pPr>
            <a:endParaRPr lang="en-US" sz="1800" b="0" strike="noStrike" spc="-1" dirty="0">
              <a:solidFill>
                <a:srgbClr val="000000"/>
              </a:solidFill>
              <a:uFill>
                <a:solidFill>
                  <a:srgbClr val="FFFFFF"/>
                </a:solidFill>
              </a:uFill>
              <a:latin typeface="Arial"/>
            </a:endParaRPr>
          </a:p>
        </p:txBody>
      </p:sp>
      <p:sp>
        <p:nvSpPr>
          <p:cNvPr id="51" name="CustomShape 13"/>
          <p:cNvSpPr/>
          <p:nvPr/>
        </p:nvSpPr>
        <p:spPr>
          <a:xfrm>
            <a:off x="23712817" y="5681370"/>
            <a:ext cx="4881645" cy="594435"/>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29" b="0" strike="noStrike" spc="-1" dirty="0">
                <a:solidFill>
                  <a:srgbClr val="000000"/>
                </a:solidFill>
                <a:uFill>
                  <a:solidFill>
                    <a:srgbClr val="FFFFFF"/>
                  </a:solidFill>
                </a:uFill>
                <a:latin typeface="Cambria"/>
                <a:ea typeface="American Typewriter"/>
              </a:rPr>
              <a:t>Linear Congruential Generation </a:t>
            </a:r>
            <a:endParaRPr lang="en-US" sz="1800" b="0" strike="noStrike" spc="-1" dirty="0">
              <a:solidFill>
                <a:srgbClr val="000000"/>
              </a:solidFill>
              <a:uFill>
                <a:solidFill>
                  <a:srgbClr val="FFFFFF"/>
                </a:solidFill>
              </a:uFill>
              <a:latin typeface="Arial"/>
            </a:endParaRPr>
          </a:p>
        </p:txBody>
      </p:sp>
      <p:sp>
        <p:nvSpPr>
          <p:cNvPr id="52" name="CustomShape 14"/>
          <p:cNvSpPr/>
          <p:nvPr/>
        </p:nvSpPr>
        <p:spPr>
          <a:xfrm>
            <a:off x="10436400" y="14998680"/>
            <a:ext cx="11773080" cy="22856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250" b="0" strike="noStrike" spc="-1">
                <a:solidFill>
                  <a:srgbClr val="000000"/>
                </a:solidFill>
                <a:uFill>
                  <a:solidFill>
                    <a:srgbClr val="FFFFFF"/>
                  </a:solidFill>
                </a:uFill>
                <a:latin typeface="Cambria"/>
                <a:ea typeface="American Typewriter"/>
              </a:rPr>
              <a:t>Synopsis of the work that has been done and a brief breakdown of the our findings. 
Why or why not something worked while comparing serial to parallelized versions of testing. </a:t>
            </a:r>
            <a:endParaRPr lang="en-US" sz="1800" b="0" strike="noStrike" spc="-1">
              <a:solidFill>
                <a:srgbClr val="000000"/>
              </a:solidFill>
              <a:uFill>
                <a:solidFill>
                  <a:srgbClr val="FFFFFF"/>
                </a:solidFill>
              </a:uFill>
              <a:latin typeface="Arial"/>
            </a:endParaRPr>
          </a:p>
          <a:p>
            <a:pPr>
              <a:lnSpc>
                <a:spcPct val="100000"/>
              </a:lnSpc>
            </a:pPr>
            <a:r>
              <a:rPr lang="en-US" sz="2250" b="0" strike="noStrike" spc="-1">
                <a:solidFill>
                  <a:srgbClr val="000000"/>
                </a:solidFill>
                <a:uFill>
                  <a:solidFill>
                    <a:srgbClr val="FFFFFF"/>
                  </a:solidFill>
                </a:uFill>
                <a:latin typeface="Cambria"/>
                <a:ea typeface="American Typewriter"/>
              </a:rPr>
              <a:t>Were the findings that we recorded expected to be seen at the end? Are we happy with the results? What could be changed for future iterations?
</a:t>
            </a:r>
            <a:endParaRPr lang="en-US" sz="1800" b="0" strike="noStrike" spc="-1">
              <a:solidFill>
                <a:srgbClr val="000000"/>
              </a:solidFill>
              <a:uFill>
                <a:solidFill>
                  <a:srgbClr val="FFFFFF"/>
                </a:solidFill>
              </a:uFill>
              <a:latin typeface="Arial"/>
            </a:endParaRPr>
          </a:p>
          <a:p>
            <a:pPr algn="just">
              <a:lnSpc>
                <a:spcPct val="100000"/>
              </a:lnSpc>
            </a:pPr>
            <a:r>
              <a:rPr lang="en-US" sz="2250" b="0" strike="noStrike" spc="-1">
                <a:solidFill>
                  <a:srgbClr val="000000"/>
                </a:solidFill>
                <a:uFill>
                  <a:solidFill>
                    <a:srgbClr val="FFFFFF"/>
                  </a:solidFill>
                </a:uFill>
                <a:latin typeface="Cambria"/>
                <a:ea typeface="American Typewriter"/>
              </a:rPr>
              <a:t>Space to the right is reserved for appropriate visuals we can add once this section is completed. </a:t>
            </a:r>
            <a:endParaRPr lang="en-US" sz="1800" b="0" strike="noStrike" spc="-1">
              <a:solidFill>
                <a:srgbClr val="000000"/>
              </a:solidFill>
              <a:uFill>
                <a:solidFill>
                  <a:srgbClr val="FFFFFF"/>
                </a:solidFill>
              </a:uFill>
              <a:latin typeface="Arial"/>
            </a:endParaRPr>
          </a:p>
        </p:txBody>
      </p:sp>
      <p:sp>
        <p:nvSpPr>
          <p:cNvPr id="53" name="CustomShape 15"/>
          <p:cNvSpPr/>
          <p:nvPr/>
        </p:nvSpPr>
        <p:spPr>
          <a:xfrm>
            <a:off x="777960" y="4282920"/>
            <a:ext cx="8738280" cy="376956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just">
              <a:lnSpc>
                <a:spcPct val="100000"/>
              </a:lnSpc>
            </a:pPr>
            <a:r>
              <a:rPr lang="en-US" sz="2250" b="0" strike="noStrike" spc="-1">
                <a:solidFill>
                  <a:srgbClr val="000000"/>
                </a:solidFill>
                <a:uFill>
                  <a:solidFill>
                    <a:srgbClr val="FFFFFF"/>
                  </a:solidFill>
                </a:uFill>
                <a:latin typeface="Cambria"/>
                <a:ea typeface="American Typewriter"/>
              </a:rPr>
              <a:t>Monte Carlo simulations are used to view any scenario as a system, one where you can model the probability of different outcomes in a computerized, mathematical way which allows people to account for risks and uncertainty in quantitative analysis and decision making. Since its introduction during World War II, Monte Carlo simulations have been being used to model several physical, as well as, conceptual systems. Monte Carlo simulations have found their way into use in virtually every professional field ranging from business related areas like finance, project management, and marketing to more science-oriented careers like engineering, transportation and computer science. </a:t>
            </a:r>
            <a:endParaRPr lang="en-US" sz="1800" b="0" strike="noStrike" spc="-1">
              <a:solidFill>
                <a:srgbClr val="000000"/>
              </a:solidFill>
              <a:uFill>
                <a:solidFill>
                  <a:srgbClr val="FFFFFF"/>
                </a:solidFill>
              </a:uFill>
              <a:latin typeface="Arial"/>
            </a:endParaRPr>
          </a:p>
        </p:txBody>
      </p:sp>
      <p:sp>
        <p:nvSpPr>
          <p:cNvPr id="54" name="CustomShape 16"/>
          <p:cNvSpPr/>
          <p:nvPr/>
        </p:nvSpPr>
        <p:spPr>
          <a:xfrm>
            <a:off x="925560" y="12873600"/>
            <a:ext cx="4061880" cy="61020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2000" b="0" strike="noStrike" spc="-1">
                <a:solidFill>
                  <a:srgbClr val="000000"/>
                </a:solidFill>
                <a:uFill>
                  <a:solidFill>
                    <a:srgbClr val="FFFFFF"/>
                  </a:solidFill>
                </a:uFill>
                <a:latin typeface="Cambria"/>
                <a:ea typeface="American Typewriter"/>
              </a:rPr>
              <a:t>Monte Carlo Forecast in economics used for projecting business profits</a:t>
            </a:r>
            <a:endParaRPr lang="en-US" sz="1800" b="0" strike="noStrike" spc="-1">
              <a:solidFill>
                <a:srgbClr val="000000"/>
              </a:solidFill>
              <a:uFill>
                <a:solidFill>
                  <a:srgbClr val="FFFFFF"/>
                </a:solidFill>
              </a:uFill>
              <a:latin typeface="Arial"/>
            </a:endParaRPr>
          </a:p>
        </p:txBody>
      </p:sp>
      <p:sp>
        <p:nvSpPr>
          <p:cNvPr id="55" name="CustomShape 17"/>
          <p:cNvSpPr/>
          <p:nvPr/>
        </p:nvSpPr>
        <p:spPr>
          <a:xfrm>
            <a:off x="5264280" y="12875400"/>
            <a:ext cx="3938040" cy="61668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2029" b="0" strike="noStrike" spc="-1">
                <a:solidFill>
                  <a:srgbClr val="000000"/>
                </a:solidFill>
                <a:uFill>
                  <a:solidFill>
                    <a:srgbClr val="FFFFFF"/>
                  </a:solidFill>
                </a:uFill>
                <a:latin typeface="Cambria"/>
                <a:ea typeface="American Typewriter"/>
              </a:rPr>
              <a:t>Monte Carlo in mathematics used for evaluating the value of pi</a:t>
            </a:r>
            <a:endParaRPr lang="en-US" sz="1800" b="0" strike="noStrike" spc="-1">
              <a:solidFill>
                <a:srgbClr val="000000"/>
              </a:solidFill>
              <a:uFill>
                <a:solidFill>
                  <a:srgbClr val="FFFFFF"/>
                </a:solidFill>
              </a:uFill>
              <a:latin typeface="Arial"/>
            </a:endParaRPr>
          </a:p>
        </p:txBody>
      </p:sp>
      <p:sp>
        <p:nvSpPr>
          <p:cNvPr id="56" name="CustomShape 18"/>
          <p:cNvSpPr/>
          <p:nvPr/>
        </p:nvSpPr>
        <p:spPr>
          <a:xfrm>
            <a:off x="703080" y="13718520"/>
            <a:ext cx="8852400" cy="462816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000000"/>
                </a:solidFill>
                <a:uFill>
                  <a:solidFill>
                    <a:srgbClr val="FFFFFF"/>
                  </a:solidFill>
                </a:uFill>
                <a:latin typeface="Gill Sans"/>
                <a:ea typeface="Gill Sans"/>
              </a:rPr>
              <a:t>
</a:t>
            </a:r>
            <a:endParaRPr lang="en-US" sz="1800" b="0" strike="noStrike" spc="-1">
              <a:solidFill>
                <a:srgbClr val="000000"/>
              </a:solidFill>
              <a:uFill>
                <a:solidFill>
                  <a:srgbClr val="FFFFFF"/>
                </a:solidFill>
              </a:uFill>
              <a:latin typeface="Arial"/>
            </a:endParaRPr>
          </a:p>
          <a:p>
            <a:pPr algn="just">
              <a:lnSpc>
                <a:spcPct val="100000"/>
              </a:lnSpc>
            </a:pPr>
            <a:r>
              <a:rPr lang="en-US" sz="2250" b="0" strike="noStrike" spc="-1">
                <a:solidFill>
                  <a:srgbClr val="000000"/>
                </a:solidFill>
                <a:uFill>
                  <a:solidFill>
                    <a:srgbClr val="FFFFFF"/>
                  </a:solidFill>
                </a:uFill>
                <a:latin typeface="Cambria"/>
                <a:ea typeface="Cambria"/>
              </a:rPr>
              <a:t>The goal of our project is to evaluate the usefulness of various pseudo-random number generators for Monte Carlo experimentation. Many PRNGs, while useful for a wide variety of applications, are flawed in their ability to evenly distribute their results across a given range. These problems are especially exacerbated in seeded PRNGs. Many efficient and well-distributed algorithms exist, but some of these can be computationally expensive. We would like to explore how parallelization may help some less-desirable PRNG algorithms to meet the needs of Monte Carlo experimentation for a number of different problems, or how it might even hinder them further.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57" name="CustomShape 19"/>
          <p:cNvSpPr/>
          <p:nvPr/>
        </p:nvSpPr>
        <p:spPr>
          <a:xfrm>
            <a:off x="17241840" y="9378720"/>
            <a:ext cx="14334840" cy="13712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just">
              <a:lnSpc>
                <a:spcPct val="100000"/>
              </a:lnSpc>
            </a:pPr>
            <a:r>
              <a:rPr lang="en-US" sz="2100" b="0" strike="noStrike" spc="-1" dirty="0">
                <a:solidFill>
                  <a:srgbClr val="000000"/>
                </a:solidFill>
                <a:uFill>
                  <a:solidFill>
                    <a:srgbClr val="FFFFFF"/>
                  </a:solidFill>
                </a:uFill>
                <a:latin typeface="Cambria"/>
                <a:ea typeface="American Typewriter"/>
              </a:rPr>
              <a:t>The results of the testing of our methods mentioned above. Placeholder image to the left that I assume is replaced by graphs of our findings displaying the serial vs parallelized versions of each method. The graphs can focus on two main criteria for solving the MCS problems; a comparison between the speed and accuracy of the two. By increasing one, are we giving up any of the other.</a:t>
            </a:r>
          </a:p>
        </p:txBody>
      </p:sp>
      <p:pic>
        <p:nvPicPr>
          <p:cNvPr id="58" name="Picture 2"/>
          <p:cNvPicPr/>
          <p:nvPr/>
        </p:nvPicPr>
        <p:blipFill>
          <a:blip r:embed="rId2"/>
          <a:stretch/>
        </p:blipFill>
        <p:spPr>
          <a:xfrm>
            <a:off x="25001280" y="345600"/>
            <a:ext cx="7069320" cy="2394000"/>
          </a:xfrm>
          <a:prstGeom prst="rect">
            <a:avLst/>
          </a:prstGeom>
          <a:ln>
            <a:noFill/>
          </a:ln>
        </p:spPr>
      </p:pic>
      <p:pic>
        <p:nvPicPr>
          <p:cNvPr id="59" name="Picture 4"/>
          <p:cNvPicPr/>
          <p:nvPr/>
        </p:nvPicPr>
        <p:blipFill>
          <a:blip r:embed="rId3"/>
          <a:stretch/>
        </p:blipFill>
        <p:spPr>
          <a:xfrm>
            <a:off x="847800" y="8838360"/>
            <a:ext cx="4140000" cy="3938040"/>
          </a:xfrm>
          <a:prstGeom prst="rect">
            <a:avLst/>
          </a:prstGeom>
          <a:ln>
            <a:noFill/>
          </a:ln>
        </p:spPr>
      </p:pic>
      <p:pic>
        <p:nvPicPr>
          <p:cNvPr id="60" name="Picture 8"/>
          <p:cNvPicPr/>
          <p:nvPr/>
        </p:nvPicPr>
        <p:blipFill>
          <a:blip r:embed="rId4"/>
          <a:stretch/>
        </p:blipFill>
        <p:spPr>
          <a:xfrm>
            <a:off x="5264280" y="9003600"/>
            <a:ext cx="3938040" cy="3938040"/>
          </a:xfrm>
          <a:prstGeom prst="rect">
            <a:avLst/>
          </a:prstGeom>
          <a:ln>
            <a:noFill/>
          </a:ln>
        </p:spPr>
      </p:pic>
      <p:pic>
        <p:nvPicPr>
          <p:cNvPr id="2" name="Picture 1">
            <a:extLst>
              <a:ext uri="{FF2B5EF4-FFF2-40B4-BE49-F238E27FC236}">
                <a16:creationId xmlns:a16="http://schemas.microsoft.com/office/drawing/2014/main" id="{E6ECB14A-FB62-4BD5-93BB-C9A4BC41BB56}"/>
              </a:ext>
            </a:extLst>
          </p:cNvPr>
          <p:cNvPicPr>
            <a:picLocks noChangeAspect="1"/>
          </p:cNvPicPr>
          <p:nvPr/>
        </p:nvPicPr>
        <p:blipFill>
          <a:blip r:embed="rId5"/>
          <a:stretch>
            <a:fillRect/>
          </a:stretch>
        </p:blipFill>
        <p:spPr>
          <a:xfrm>
            <a:off x="23356620" y="4081020"/>
            <a:ext cx="4572000" cy="1504950"/>
          </a:xfrm>
          <a:prstGeom prst="rect">
            <a:avLst/>
          </a:prstGeom>
        </p:spPr>
      </p:pic>
      <p:pic>
        <p:nvPicPr>
          <p:cNvPr id="3" name="Picture 2">
            <a:extLst>
              <a:ext uri="{FF2B5EF4-FFF2-40B4-BE49-F238E27FC236}">
                <a16:creationId xmlns:a16="http://schemas.microsoft.com/office/drawing/2014/main" id="{485197E3-6A65-4E50-B10A-64568CDDFD53}"/>
              </a:ext>
            </a:extLst>
          </p:cNvPr>
          <p:cNvPicPr>
            <a:picLocks noChangeAspect="1"/>
          </p:cNvPicPr>
          <p:nvPr/>
        </p:nvPicPr>
        <p:blipFill>
          <a:blip r:embed="rId6"/>
          <a:stretch>
            <a:fillRect/>
          </a:stretch>
        </p:blipFill>
        <p:spPr>
          <a:xfrm>
            <a:off x="28658886" y="4053960"/>
            <a:ext cx="2867025" cy="2295525"/>
          </a:xfrm>
          <a:prstGeom prst="rect">
            <a:avLst/>
          </a:prstGeom>
        </p:spPr>
      </p:pic>
      <p:sp>
        <p:nvSpPr>
          <p:cNvPr id="27" name="CustomShape 13">
            <a:extLst>
              <a:ext uri="{FF2B5EF4-FFF2-40B4-BE49-F238E27FC236}">
                <a16:creationId xmlns:a16="http://schemas.microsoft.com/office/drawing/2014/main" id="{4F54641E-B318-47AD-BE05-89C487720EF0}"/>
              </a:ext>
            </a:extLst>
          </p:cNvPr>
          <p:cNvSpPr/>
          <p:nvPr/>
        </p:nvSpPr>
        <p:spPr>
          <a:xfrm>
            <a:off x="28236780" y="6379358"/>
            <a:ext cx="4881645" cy="594435"/>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29" b="0" strike="noStrike" spc="-1" dirty="0">
                <a:solidFill>
                  <a:srgbClr val="000000"/>
                </a:solidFill>
                <a:uFill>
                  <a:solidFill>
                    <a:srgbClr val="FFFFFF"/>
                  </a:solidFill>
                </a:uFill>
                <a:latin typeface="Cambria"/>
                <a:ea typeface="American Typewriter"/>
              </a:rPr>
              <a:t>          Middle-Square Method</a:t>
            </a:r>
            <a:endParaRPr lang="en-US" sz="1800" b="0" strike="noStrike" spc="-1" dirty="0">
              <a:solidFill>
                <a:srgbClr val="000000"/>
              </a:solidFill>
              <a:uFill>
                <a:solidFill>
                  <a:srgbClr val="FFFFFF"/>
                </a:solidFill>
              </a:uFill>
              <a:latin typeface="Arial"/>
            </a:endParaRPr>
          </a:p>
        </p:txBody>
      </p:sp>
      <p:graphicFrame>
        <p:nvGraphicFramePr>
          <p:cNvPr id="4" name="Table 3">
            <a:extLst>
              <a:ext uri="{FF2B5EF4-FFF2-40B4-BE49-F238E27FC236}">
                <a16:creationId xmlns:a16="http://schemas.microsoft.com/office/drawing/2014/main" id="{4F85F7EF-2D6E-4508-AF1C-D5BA25BABA64}"/>
              </a:ext>
            </a:extLst>
          </p:cNvPr>
          <p:cNvGraphicFramePr>
            <a:graphicFrameLocks noGrp="1"/>
          </p:cNvGraphicFramePr>
          <p:nvPr>
            <p:extLst>
              <p:ext uri="{D42A27DB-BD31-4B8C-83A1-F6EECF244321}">
                <p14:modId xmlns:p14="http://schemas.microsoft.com/office/powerpoint/2010/main" val="3398005578"/>
              </p:ext>
            </p:extLst>
          </p:nvPr>
        </p:nvGraphicFramePr>
        <p:xfrm>
          <a:off x="17241840" y="10669751"/>
          <a:ext cx="14838280" cy="2834640"/>
        </p:xfrm>
        <a:graphic>
          <a:graphicData uri="http://schemas.openxmlformats.org/drawingml/2006/table">
            <a:tbl>
              <a:tblPr firstRow="1" bandRow="1">
                <a:tableStyleId>{5C22544A-7EE6-4342-B048-85BDC9FD1C3A}</a:tableStyleId>
              </a:tblPr>
              <a:tblGrid>
                <a:gridCol w="2967656">
                  <a:extLst>
                    <a:ext uri="{9D8B030D-6E8A-4147-A177-3AD203B41FA5}">
                      <a16:colId xmlns:a16="http://schemas.microsoft.com/office/drawing/2014/main" val="335167617"/>
                    </a:ext>
                  </a:extLst>
                </a:gridCol>
                <a:gridCol w="2967656">
                  <a:extLst>
                    <a:ext uri="{9D8B030D-6E8A-4147-A177-3AD203B41FA5}">
                      <a16:colId xmlns:a16="http://schemas.microsoft.com/office/drawing/2014/main" val="808033953"/>
                    </a:ext>
                  </a:extLst>
                </a:gridCol>
                <a:gridCol w="2967656">
                  <a:extLst>
                    <a:ext uri="{9D8B030D-6E8A-4147-A177-3AD203B41FA5}">
                      <a16:colId xmlns:a16="http://schemas.microsoft.com/office/drawing/2014/main" val="165993530"/>
                    </a:ext>
                  </a:extLst>
                </a:gridCol>
                <a:gridCol w="2967656">
                  <a:extLst>
                    <a:ext uri="{9D8B030D-6E8A-4147-A177-3AD203B41FA5}">
                      <a16:colId xmlns:a16="http://schemas.microsoft.com/office/drawing/2014/main" val="1302557478"/>
                    </a:ext>
                  </a:extLst>
                </a:gridCol>
                <a:gridCol w="2967656">
                  <a:extLst>
                    <a:ext uri="{9D8B030D-6E8A-4147-A177-3AD203B41FA5}">
                      <a16:colId xmlns:a16="http://schemas.microsoft.com/office/drawing/2014/main" val="3023074935"/>
                    </a:ext>
                  </a:extLst>
                </a:gridCol>
              </a:tblGrid>
              <a:tr h="323303">
                <a:tc>
                  <a:txBody>
                    <a:bodyPr/>
                    <a:lstStyle/>
                    <a:p>
                      <a:r>
                        <a:rPr lang="en-US" dirty="0" err="1"/>
                        <a:t>MiddleSquare</a:t>
                      </a:r>
                      <a:r>
                        <a:rPr lang="en-US" dirty="0"/>
                        <a:t> Serial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MiddleSquare</a:t>
                      </a:r>
                      <a:r>
                        <a:rPr lang="en-US" dirty="0"/>
                        <a:t> Parallel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LCG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ThreeFry</a:t>
                      </a:r>
                      <a:r>
                        <a:rPr lang="en-US" dirty="0"/>
                        <a:t> Serial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ThreeFry</a:t>
                      </a:r>
                      <a:r>
                        <a:rPr lang="en-US" dirty="0"/>
                        <a:t> Parallel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1332224"/>
                  </a:ext>
                </a:extLst>
              </a:tr>
              <a:tr h="565780">
                <a:tc>
                  <a:txBody>
                    <a:bodyPr/>
                    <a:lstStyle/>
                    <a:p>
                      <a:r>
                        <a:rPr lang="en-US" dirty="0"/>
                        <a:t>Standard Deviation is 31.12 percent of the 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Standard Deviation is 32.33 percent of the 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Standard Deviation is 26.53 percent of the 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Standard Deviation is 29.59 percent of the 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Standard Deviation is 29.93 percent of the 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9830950"/>
                  </a:ext>
                </a:extLst>
              </a:tr>
              <a:tr h="808258">
                <a:tc>
                  <a:txBody>
                    <a:bodyPr/>
                    <a:lstStyle/>
                    <a:p>
                      <a:r>
                        <a:rPr lang="en-US" sz="1800" b="0" i="0" kern="1200" dirty="0">
                          <a:solidFill>
                            <a:schemeClr val="dk1"/>
                          </a:solidFill>
                          <a:effectLst/>
                          <a:latin typeface="+mn-lt"/>
                          <a:ea typeface="+mn-ea"/>
                          <a:cs typeface="+mn-cs"/>
                        </a:rPr>
                        <a:t>The minimum value is 1.46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dk1"/>
                          </a:solidFill>
                          <a:effectLst/>
                          <a:latin typeface="+mn-lt"/>
                          <a:ea typeface="+mn-ea"/>
                          <a:cs typeface="+mn-cs"/>
                        </a:rPr>
                        <a:t>The minimum value is 1.49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a:t>
                      </a:r>
                      <a:r>
                        <a:rPr lang="en-US" sz="1800" b="0" i="0" kern="1200" dirty="0">
                          <a:solidFill>
                            <a:schemeClr val="dk1"/>
                          </a:solidFill>
                          <a:effectLst/>
                          <a:latin typeface="+mn-lt"/>
                          <a:ea typeface="+mn-ea"/>
                          <a:cs typeface="+mn-cs"/>
                        </a:rPr>
                        <a:t>he minimum value is 1.91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a:t>
                      </a:r>
                      <a:r>
                        <a:rPr lang="en-US" sz="1800" b="0" i="0" kern="1200" dirty="0">
                          <a:solidFill>
                            <a:schemeClr val="dk1"/>
                          </a:solidFill>
                          <a:effectLst/>
                          <a:latin typeface="+mn-lt"/>
                          <a:ea typeface="+mn-ea"/>
                          <a:cs typeface="+mn-cs"/>
                        </a:rPr>
                        <a:t>he minimum value is 2.12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a:t>
                      </a:r>
                      <a:r>
                        <a:rPr lang="en-US" sz="1800" b="0" i="0" kern="1200" dirty="0">
                          <a:solidFill>
                            <a:schemeClr val="dk1"/>
                          </a:solidFill>
                          <a:effectLst/>
                          <a:latin typeface="+mn-lt"/>
                          <a:ea typeface="+mn-ea"/>
                          <a:cs typeface="+mn-cs"/>
                        </a:rPr>
                        <a:t>he minimum value is 1.82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6265179"/>
                  </a:ext>
                </a:extLst>
              </a:tr>
              <a:tr h="808258">
                <a:tc>
                  <a:txBody>
                    <a:bodyPr/>
                    <a:lstStyle/>
                    <a:p>
                      <a:r>
                        <a:rPr lang="en-US" dirty="0"/>
                        <a:t>T</a:t>
                      </a:r>
                      <a:r>
                        <a:rPr lang="en-US" sz="1800" b="0" i="0" kern="1200" dirty="0">
                          <a:solidFill>
                            <a:schemeClr val="dk1"/>
                          </a:solidFill>
                          <a:effectLst/>
                          <a:latin typeface="+mn-lt"/>
                          <a:ea typeface="+mn-ea"/>
                          <a:cs typeface="+mn-cs"/>
                        </a:rPr>
                        <a:t>he maximum value is 1.75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a:t>
                      </a:r>
                      <a:r>
                        <a:rPr lang="en-US" sz="1800" b="0" i="0" kern="1200" dirty="0">
                          <a:solidFill>
                            <a:schemeClr val="dk1"/>
                          </a:solidFill>
                          <a:effectLst/>
                          <a:latin typeface="+mn-lt"/>
                          <a:ea typeface="+mn-ea"/>
                          <a:cs typeface="+mn-cs"/>
                        </a:rPr>
                        <a:t>he maximum value is 1.60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dk1"/>
                          </a:solidFill>
                          <a:effectLst/>
                          <a:latin typeface="+mn-lt"/>
                          <a:ea typeface="+mn-ea"/>
                          <a:cs typeface="+mn-cs"/>
                        </a:rPr>
                        <a:t>The maximum value is 1.86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a:t>
                      </a:r>
                      <a:r>
                        <a:rPr lang="en-US" sz="1800" b="0" i="0" kern="1200" dirty="0">
                          <a:solidFill>
                            <a:schemeClr val="dk1"/>
                          </a:solidFill>
                          <a:effectLst/>
                          <a:latin typeface="+mn-lt"/>
                          <a:ea typeface="+mn-ea"/>
                          <a:cs typeface="+mn-cs"/>
                        </a:rPr>
                        <a:t>he maximum value is 1.25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a:t>
                      </a:r>
                      <a:r>
                        <a:rPr lang="en-US" sz="1800" b="0" i="0" kern="1200">
                          <a:solidFill>
                            <a:schemeClr val="dk1"/>
                          </a:solidFill>
                          <a:effectLst/>
                          <a:latin typeface="+mn-lt"/>
                          <a:ea typeface="+mn-ea"/>
                          <a:cs typeface="+mn-cs"/>
                        </a:rPr>
                        <a:t>he maximum value is 1.53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5601569"/>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TotalTime>
  <Words>493</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Cambria</vt:lpstr>
      <vt:lpstr>Candara</vt:lpstr>
      <vt:lpstr>Gill Sans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Buddy</dc:creator>
  <dc:description/>
  <cp:lastModifiedBy>Chris Williams</cp:lastModifiedBy>
  <cp:revision>21</cp:revision>
  <dcterms:modified xsi:type="dcterms:W3CDTF">2019-04-05T22:57:43Z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