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918400" cy="21945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1524"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5" name="PlaceHolder 2"/>
          <p:cNvSpPr>
            <a:spLocks noGrp="1"/>
          </p:cNvSpPr>
          <p:nvPr>
            <p:ph type="body"/>
          </p:nvPr>
        </p:nvSpPr>
        <p:spPr>
          <a:xfrm>
            <a:off x="2346840" y="113158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6" name="PlaceHolder 3"/>
          <p:cNvSpPr>
            <a:spLocks noGrp="1"/>
          </p:cNvSpPr>
          <p:nvPr>
            <p:ph type="body"/>
          </p:nvPr>
        </p:nvSpPr>
        <p:spPr>
          <a:xfrm>
            <a:off x="2346840" y="126442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8"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9"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0" name="PlaceHolder 4"/>
          <p:cNvSpPr>
            <a:spLocks noGrp="1"/>
          </p:cNvSpPr>
          <p:nvPr>
            <p:ph type="body"/>
          </p:nvPr>
        </p:nvSpPr>
        <p:spPr>
          <a:xfrm>
            <a:off x="1680948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1" name="PlaceHolder 5"/>
          <p:cNvSpPr>
            <a:spLocks noGrp="1"/>
          </p:cNvSpPr>
          <p:nvPr>
            <p:ph type="body"/>
          </p:nvPr>
        </p:nvSpPr>
        <p:spPr>
          <a:xfrm>
            <a:off x="234684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33" name="PlaceHolder 2"/>
          <p:cNvSpPr>
            <a:spLocks noGrp="1"/>
          </p:cNvSpPr>
          <p:nvPr>
            <p:ph type="body"/>
          </p:nvPr>
        </p:nvSpPr>
        <p:spPr>
          <a:xfrm>
            <a:off x="234684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4" name="PlaceHolder 3"/>
          <p:cNvSpPr>
            <a:spLocks noGrp="1"/>
          </p:cNvSpPr>
          <p:nvPr>
            <p:ph type="body"/>
          </p:nvPr>
        </p:nvSpPr>
        <p:spPr>
          <a:xfrm>
            <a:off x="1188972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5" name="PlaceHolder 4"/>
          <p:cNvSpPr>
            <a:spLocks noGrp="1"/>
          </p:cNvSpPr>
          <p:nvPr>
            <p:ph type="body"/>
          </p:nvPr>
        </p:nvSpPr>
        <p:spPr>
          <a:xfrm>
            <a:off x="2143296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6" name="PlaceHolder 5"/>
          <p:cNvSpPr>
            <a:spLocks noGrp="1"/>
          </p:cNvSpPr>
          <p:nvPr>
            <p:ph type="body"/>
          </p:nvPr>
        </p:nvSpPr>
        <p:spPr>
          <a:xfrm>
            <a:off x="2143296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7" name="PlaceHolder 6"/>
          <p:cNvSpPr>
            <a:spLocks noGrp="1"/>
          </p:cNvSpPr>
          <p:nvPr>
            <p:ph type="body"/>
          </p:nvPr>
        </p:nvSpPr>
        <p:spPr>
          <a:xfrm>
            <a:off x="1188972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8" name="PlaceHolder 7"/>
          <p:cNvSpPr>
            <a:spLocks noGrp="1"/>
          </p:cNvSpPr>
          <p:nvPr>
            <p:ph type="body"/>
          </p:nvPr>
        </p:nvSpPr>
        <p:spPr>
          <a:xfrm>
            <a:off x="234684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4" name="PlaceHolder 2"/>
          <p:cNvSpPr>
            <a:spLocks noGrp="1"/>
          </p:cNvSpPr>
          <p:nvPr>
            <p:ph type="subTitle"/>
          </p:nvPr>
        </p:nvSpPr>
        <p:spPr>
          <a:xfrm>
            <a:off x="2346840" y="11315880"/>
            <a:ext cx="28224720" cy="2542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6" name="PlaceHolder 2"/>
          <p:cNvSpPr>
            <a:spLocks noGrp="1"/>
          </p:cNvSpPr>
          <p:nvPr>
            <p:ph type="body"/>
          </p:nvPr>
        </p:nvSpPr>
        <p:spPr>
          <a:xfrm>
            <a:off x="2346840" y="11315880"/>
            <a:ext cx="2822472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8" name="PlaceHolder 2"/>
          <p:cNvSpPr>
            <a:spLocks noGrp="1"/>
          </p:cNvSpPr>
          <p:nvPr>
            <p:ph type="body"/>
          </p:nvPr>
        </p:nvSpPr>
        <p:spPr>
          <a:xfrm>
            <a:off x="234684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9" name="PlaceHolder 3"/>
          <p:cNvSpPr>
            <a:spLocks noGrp="1"/>
          </p:cNvSpPr>
          <p:nvPr>
            <p:ph type="body"/>
          </p:nvPr>
        </p:nvSpPr>
        <p:spPr>
          <a:xfrm>
            <a:off x="1680948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346840" y="3686040"/>
            <a:ext cx="28224720" cy="34305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13"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4" name="PlaceHolder 3"/>
          <p:cNvSpPr>
            <a:spLocks noGrp="1"/>
          </p:cNvSpPr>
          <p:nvPr>
            <p:ph type="body"/>
          </p:nvPr>
        </p:nvSpPr>
        <p:spPr>
          <a:xfrm>
            <a:off x="234684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5" name="PlaceHolder 4"/>
          <p:cNvSpPr>
            <a:spLocks noGrp="1"/>
          </p:cNvSpPr>
          <p:nvPr>
            <p:ph type="body"/>
          </p:nvPr>
        </p:nvSpPr>
        <p:spPr>
          <a:xfrm>
            <a:off x="1680948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17" name="PlaceHolder 2"/>
          <p:cNvSpPr>
            <a:spLocks noGrp="1"/>
          </p:cNvSpPr>
          <p:nvPr>
            <p:ph type="body"/>
          </p:nvPr>
        </p:nvSpPr>
        <p:spPr>
          <a:xfrm>
            <a:off x="234684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8"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9" name="PlaceHolder 4"/>
          <p:cNvSpPr>
            <a:spLocks noGrp="1"/>
          </p:cNvSpPr>
          <p:nvPr>
            <p:ph type="body"/>
          </p:nvPr>
        </p:nvSpPr>
        <p:spPr>
          <a:xfrm>
            <a:off x="1680948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1"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2"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3" name="PlaceHolder 4"/>
          <p:cNvSpPr>
            <a:spLocks noGrp="1"/>
          </p:cNvSpPr>
          <p:nvPr>
            <p:ph type="body"/>
          </p:nvPr>
        </p:nvSpPr>
        <p:spPr>
          <a:xfrm>
            <a:off x="2346840" y="126442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346840" y="3686040"/>
            <a:ext cx="28224720" cy="7400520"/>
          </a:xfrm>
          <a:prstGeom prst="rect">
            <a:avLst/>
          </a:prstGeom>
        </p:spPr>
        <p:txBody>
          <a:bodyPr lIns="50760" tIns="50760" rIns="50760" bIns="50760" anchor="b"/>
          <a:lstStyle/>
          <a:p>
            <a:pPr algn="ctr">
              <a:lnSpc>
                <a:spcPct val="100000"/>
              </a:lnSpc>
            </a:pPr>
            <a:r>
              <a:rPr lang="en-US" sz="18000" b="0" strike="noStrike" spc="-1">
                <a:solidFill>
                  <a:srgbClr val="000000"/>
                </a:solidFill>
                <a:uFill>
                  <a:solidFill>
                    <a:srgbClr val="FFFFFF"/>
                  </a:solidFill>
                </a:uFill>
                <a:latin typeface="Gill Sans"/>
                <a:ea typeface="Gill Sans"/>
              </a:rPr>
              <a:t>Title Text</a:t>
            </a:r>
            <a:endParaRPr lang="en-US" sz="18000" b="0" strike="noStrike" spc="-1">
              <a:solidFill>
                <a:srgbClr val="000000"/>
              </a:solidFill>
              <a:uFill>
                <a:solidFill>
                  <a:srgbClr val="FFFFFF"/>
                </a:solidFill>
              </a:uFill>
              <a:latin typeface="Gill Sans"/>
            </a:endParaRPr>
          </a:p>
        </p:txBody>
      </p:sp>
      <p:sp>
        <p:nvSpPr>
          <p:cNvPr id="4" name="PlaceHolder 2"/>
          <p:cNvSpPr>
            <a:spLocks noGrp="1"/>
          </p:cNvSpPr>
          <p:nvPr>
            <p:ph type="body"/>
          </p:nvPr>
        </p:nvSpPr>
        <p:spPr>
          <a:xfrm>
            <a:off x="2346840" y="11315880"/>
            <a:ext cx="28224720" cy="2542680"/>
          </a:xfrm>
          <a:prstGeom prst="rect">
            <a:avLst/>
          </a:prstGeom>
        </p:spPr>
        <p:txBody>
          <a:bodyPr lIns="50760" tIns="50760" rIns="50760" bIns="50760"/>
          <a:lstStyle/>
          <a:p>
            <a:pPr algn="ctr">
              <a:lnSpc>
                <a:spcPct val="100000"/>
              </a:lnSpc>
            </a:pPr>
            <a:r>
              <a:rPr lang="en-US" sz="7650" b="0" strike="noStrike" spc="-1">
                <a:solidFill>
                  <a:srgbClr val="000000"/>
                </a:solidFill>
                <a:uFill>
                  <a:solidFill>
                    <a:srgbClr val="FFFFFF"/>
                  </a:solidFill>
                </a:uFill>
                <a:latin typeface="Gill Sans"/>
                <a:ea typeface="Gill Sans"/>
              </a:rPr>
              <a:t>Body Level One</a:t>
            </a:r>
            <a:endParaRPr lang="en-US" sz="76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Two</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Three</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Four</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Five</a:t>
            </a:r>
            <a:endParaRPr lang="en-US" sz="8550" b="0" strike="noStrike" spc="-1">
              <a:solidFill>
                <a:srgbClr val="000000"/>
              </a:solidFill>
              <a:uFill>
                <a:solidFill>
                  <a:srgbClr val="FFFFFF"/>
                </a:solidFill>
              </a:uFill>
              <a:latin typeface="Gill Sans"/>
            </a:endParaRPr>
          </a:p>
        </p:txBody>
      </p:sp>
      <p:sp>
        <p:nvSpPr>
          <p:cNvPr id="2" name="PlaceHolder 3"/>
          <p:cNvSpPr>
            <a:spLocks noGrp="1"/>
          </p:cNvSpPr>
          <p:nvPr>
            <p:ph type="sldNum"/>
          </p:nvPr>
        </p:nvSpPr>
        <p:spPr>
          <a:xfrm>
            <a:off x="16111800" y="20917080"/>
            <a:ext cx="660240" cy="656280"/>
          </a:xfrm>
          <a:prstGeom prst="rect">
            <a:avLst/>
          </a:prstGeom>
        </p:spPr>
        <p:txBody>
          <a:bodyPr lIns="50760" tIns="50760" rIns="50760" bIns="50760"/>
          <a:lstStyle/>
          <a:p>
            <a:pPr algn="ctr">
              <a:lnSpc>
                <a:spcPct val="100000"/>
              </a:lnSpc>
            </a:pPr>
            <a:fld id="{377EAEAF-65F8-4DC2-900A-3A97BC7C4D36}" type="slidenum">
              <a:rPr lang="en-US" sz="3600" b="0" strike="noStrike" spc="-1">
                <a:solidFill>
                  <a:srgbClr val="000000"/>
                </a:solidFill>
                <a:uFill>
                  <a:solidFill>
                    <a:srgbClr val="FFFFFF"/>
                  </a:solidFill>
                </a:uFill>
                <a:latin typeface="Gill Sans"/>
                <a:ea typeface="Gill Sans"/>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777960" y="425520"/>
            <a:ext cx="19059120" cy="237708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7650" b="0" strike="noStrike" spc="-1">
                <a:solidFill>
                  <a:srgbClr val="000000"/>
                </a:solidFill>
                <a:uFill>
                  <a:solidFill>
                    <a:srgbClr val="FFFFFF"/>
                  </a:solidFill>
                </a:uFill>
                <a:latin typeface="Candara"/>
                <a:ea typeface="Helvetica Neue Light"/>
              </a:rPr>
              <a:t>PRNG Algorithms </a:t>
            </a:r>
            <a:endParaRPr lang="en-US" sz="1800" b="0" strike="noStrike" spc="-1">
              <a:solidFill>
                <a:srgbClr val="000000"/>
              </a:solidFill>
              <a:uFill>
                <a:solidFill>
                  <a:srgbClr val="FFFFFF"/>
                </a:solidFill>
              </a:uFill>
              <a:latin typeface="Arial"/>
            </a:endParaRPr>
          </a:p>
          <a:p>
            <a:pPr>
              <a:lnSpc>
                <a:spcPct val="100000"/>
              </a:lnSpc>
            </a:pPr>
            <a:r>
              <a:rPr lang="en-US" sz="4950" b="0" strike="noStrike" spc="-1">
                <a:solidFill>
                  <a:srgbClr val="000000"/>
                </a:solidFill>
                <a:uFill>
                  <a:solidFill>
                    <a:srgbClr val="FFFFFF"/>
                  </a:solidFill>
                </a:uFill>
                <a:latin typeface="Candara"/>
                <a:ea typeface="Helvetica Neue Light"/>
              </a:rPr>
              <a:t>William Godfrey, Michael Mederos, Ian Staton and Chris Williams</a:t>
            </a:r>
            <a:endParaRPr lang="en-US" sz="1800" b="0" strike="noStrike" spc="-1">
              <a:solidFill>
                <a:srgbClr val="000000"/>
              </a:solidFill>
              <a:uFill>
                <a:solidFill>
                  <a:srgbClr val="FFFFFF"/>
                </a:solidFill>
              </a:uFill>
              <a:latin typeface="Arial"/>
            </a:endParaRPr>
          </a:p>
        </p:txBody>
      </p:sp>
      <p:sp>
        <p:nvSpPr>
          <p:cNvPr id="40" name="CustomShape 2"/>
          <p:cNvSpPr/>
          <p:nvPr/>
        </p:nvSpPr>
        <p:spPr>
          <a:xfrm>
            <a:off x="10093320" y="3225959"/>
            <a:ext cx="21976920" cy="5777535"/>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1" name="CustomShape 3"/>
          <p:cNvSpPr/>
          <p:nvPr/>
        </p:nvSpPr>
        <p:spPr>
          <a:xfrm>
            <a:off x="10093320" y="9220823"/>
            <a:ext cx="21976920" cy="502884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2" name="CustomShape 4"/>
          <p:cNvSpPr/>
          <p:nvPr/>
        </p:nvSpPr>
        <p:spPr>
          <a:xfrm>
            <a:off x="9987120" y="15100846"/>
            <a:ext cx="21976920" cy="3614617"/>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3" name="CustomShape 5"/>
          <p:cNvSpPr/>
          <p:nvPr/>
        </p:nvSpPr>
        <p:spPr>
          <a:xfrm>
            <a:off x="663480" y="18913320"/>
            <a:ext cx="31406760" cy="257148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4" name="CustomShape 6"/>
          <p:cNvSpPr/>
          <p:nvPr/>
        </p:nvSpPr>
        <p:spPr>
          <a:xfrm>
            <a:off x="10150560" y="3282840"/>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Methods</a:t>
            </a:r>
            <a:endParaRPr lang="en-US" sz="1800" b="0" strike="noStrike" spc="-1">
              <a:solidFill>
                <a:srgbClr val="000000"/>
              </a:solidFill>
              <a:uFill>
                <a:solidFill>
                  <a:srgbClr val="FFFFFF"/>
                </a:solidFill>
              </a:uFill>
              <a:latin typeface="Arial"/>
            </a:endParaRPr>
          </a:p>
        </p:txBody>
      </p:sp>
      <p:sp>
        <p:nvSpPr>
          <p:cNvPr id="45" name="CustomShape 7"/>
          <p:cNvSpPr/>
          <p:nvPr/>
        </p:nvSpPr>
        <p:spPr>
          <a:xfrm>
            <a:off x="10108692" y="9203655"/>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dirty="0">
                <a:solidFill>
                  <a:srgbClr val="000000"/>
                </a:solidFill>
                <a:uFill>
                  <a:solidFill>
                    <a:srgbClr val="FFFFFF"/>
                  </a:solidFill>
                </a:uFill>
                <a:latin typeface="Candara"/>
                <a:ea typeface="Helvetica Neue UltraLight"/>
              </a:rPr>
              <a:t>Findings</a:t>
            </a:r>
            <a:endParaRPr lang="en-US" sz="1800" b="0" strike="noStrike" spc="-1" dirty="0">
              <a:solidFill>
                <a:srgbClr val="000000"/>
              </a:solidFill>
              <a:uFill>
                <a:solidFill>
                  <a:srgbClr val="FFFFFF"/>
                </a:solidFill>
              </a:uFill>
              <a:latin typeface="Arial"/>
            </a:endParaRPr>
          </a:p>
        </p:txBody>
      </p:sp>
      <p:sp>
        <p:nvSpPr>
          <p:cNvPr id="46" name="CustomShape 8"/>
          <p:cNvSpPr/>
          <p:nvPr/>
        </p:nvSpPr>
        <p:spPr>
          <a:xfrm>
            <a:off x="9987120" y="15129407"/>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dirty="0">
                <a:solidFill>
                  <a:srgbClr val="000000"/>
                </a:solidFill>
                <a:uFill>
                  <a:solidFill>
                    <a:srgbClr val="FFFFFF"/>
                  </a:solidFill>
                </a:uFill>
                <a:latin typeface="Candara"/>
                <a:ea typeface="Helvetica Neue UltraLight"/>
              </a:rPr>
              <a:t>Conclusion and Future Work</a:t>
            </a:r>
            <a:endParaRPr lang="en-US" sz="1800" b="0" strike="noStrike" spc="-1" dirty="0">
              <a:solidFill>
                <a:srgbClr val="000000"/>
              </a:solidFill>
              <a:uFill>
                <a:solidFill>
                  <a:srgbClr val="FFFFFF"/>
                </a:solidFill>
              </a:uFill>
              <a:latin typeface="Arial"/>
            </a:endParaRPr>
          </a:p>
        </p:txBody>
      </p:sp>
      <p:sp>
        <p:nvSpPr>
          <p:cNvPr id="47" name="CustomShape 9"/>
          <p:cNvSpPr/>
          <p:nvPr/>
        </p:nvSpPr>
        <p:spPr>
          <a:xfrm>
            <a:off x="777960" y="3282840"/>
            <a:ext cx="89722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a:t>
            </a:r>
            <a:r>
              <a:rPr lang="en-US" sz="4050" b="0" strike="noStrike" spc="-1">
                <a:solidFill>
                  <a:srgbClr val="000000"/>
                </a:solidFill>
                <a:uFill>
                  <a:solidFill>
                    <a:srgbClr val="FFFFFF"/>
                  </a:solidFill>
                </a:uFill>
                <a:latin typeface="Candara"/>
                <a:ea typeface="Helvetica Neue Light"/>
              </a:rPr>
              <a:t>Monte Carlo</a:t>
            </a:r>
            <a:endParaRPr lang="en-US" sz="1800" b="0" strike="noStrike" spc="-1">
              <a:solidFill>
                <a:srgbClr val="000000"/>
              </a:solidFill>
              <a:uFill>
                <a:solidFill>
                  <a:srgbClr val="FFFFFF"/>
                </a:solidFill>
              </a:uFill>
              <a:latin typeface="Arial"/>
            </a:endParaRPr>
          </a:p>
        </p:txBody>
      </p:sp>
      <p:sp>
        <p:nvSpPr>
          <p:cNvPr id="48" name="CustomShape 10"/>
          <p:cNvSpPr/>
          <p:nvPr/>
        </p:nvSpPr>
        <p:spPr>
          <a:xfrm>
            <a:off x="692280" y="18942120"/>
            <a:ext cx="2368836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a:t>
            </a:r>
            <a:r>
              <a:rPr lang="en-US" sz="4050" b="0" strike="noStrike" spc="-1">
                <a:solidFill>
                  <a:srgbClr val="000000"/>
                </a:solidFill>
                <a:uFill>
                  <a:solidFill>
                    <a:srgbClr val="FFFFFF"/>
                  </a:solidFill>
                </a:uFill>
                <a:latin typeface="Candara"/>
                <a:ea typeface="Helvetica Neue Light"/>
              </a:rPr>
              <a:t>References</a:t>
            </a:r>
            <a:endParaRPr lang="en-US" sz="1800" b="0" strike="noStrike" spc="-1">
              <a:solidFill>
                <a:srgbClr val="000000"/>
              </a:solidFill>
              <a:uFill>
                <a:solidFill>
                  <a:srgbClr val="FFFFFF"/>
                </a:solidFill>
              </a:uFill>
              <a:latin typeface="Arial"/>
            </a:endParaRPr>
          </a:p>
        </p:txBody>
      </p:sp>
      <p:sp>
        <p:nvSpPr>
          <p:cNvPr id="49" name="CustomShape 11"/>
          <p:cNvSpPr/>
          <p:nvPr/>
        </p:nvSpPr>
        <p:spPr>
          <a:xfrm>
            <a:off x="671400" y="19762200"/>
            <a:ext cx="9078840" cy="15652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uFill>
                  <a:solidFill>
                    <a:srgbClr val="FFFFFF"/>
                  </a:solidFill>
                </a:uFill>
                <a:latin typeface="Cambria"/>
                <a:ea typeface="American Typewriter Condensed"/>
              </a:rPr>
              <a:t>Will Kenton – https://www.incestopedia.com/terms/m/montecarlosimulation.asp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American Typewriter Condensed"/>
              </a:rPr>
              <a:t>Optimization Of the Time-dependent Traveling Salesman Problem with Monte Carlo Methods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American Typewriter Condensed"/>
              </a:rPr>
              <a:t>	J </a:t>
            </a:r>
            <a:r>
              <a:rPr lang="en-US" sz="1400" b="0" strike="noStrike" spc="-1" dirty="0" err="1">
                <a:solidFill>
                  <a:srgbClr val="000000"/>
                </a:solidFill>
                <a:uFill>
                  <a:solidFill>
                    <a:srgbClr val="FFFFFF"/>
                  </a:solidFill>
                </a:uFill>
                <a:latin typeface="Cambria"/>
                <a:ea typeface="American Typewriter Condensed"/>
              </a:rPr>
              <a:t>Bentner</a:t>
            </a:r>
            <a:r>
              <a:rPr lang="en-US" sz="1400" b="0" strike="noStrike" spc="-1" dirty="0">
                <a:solidFill>
                  <a:srgbClr val="000000"/>
                </a:solidFill>
                <a:uFill>
                  <a:solidFill>
                    <a:srgbClr val="FFFFFF"/>
                  </a:solidFill>
                </a:uFill>
                <a:latin typeface="Cambria"/>
                <a:ea typeface="American Typewriter Condensed"/>
              </a:rPr>
              <a:t>-G Bauer-G </a:t>
            </a:r>
            <a:r>
              <a:rPr lang="en-US" sz="1400" b="0" strike="noStrike" spc="-1" dirty="0" err="1">
                <a:solidFill>
                  <a:srgbClr val="000000"/>
                </a:solidFill>
                <a:uFill>
                  <a:solidFill>
                    <a:srgbClr val="FFFFFF"/>
                  </a:solidFill>
                </a:uFill>
                <a:latin typeface="Cambria"/>
                <a:ea typeface="American Typewriter Condensed"/>
              </a:rPr>
              <a:t>Obermair</a:t>
            </a:r>
            <a:r>
              <a:rPr lang="en-US" sz="1400" b="0" strike="noStrike" spc="-1" dirty="0">
                <a:solidFill>
                  <a:srgbClr val="000000"/>
                </a:solidFill>
                <a:uFill>
                  <a:solidFill>
                    <a:srgbClr val="FFFFFF"/>
                  </a:solidFill>
                </a:uFill>
                <a:latin typeface="Cambria"/>
                <a:ea typeface="American Typewriter Condensed"/>
              </a:rPr>
              <a:t>-I Morgenstern-J Schneider –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American Typewriter Condensed"/>
              </a:rPr>
              <a:t>	https/://www.ncbi.nlm.nhi.gov/pubmed/115580476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American Typewriter Condensed"/>
              </a:rPr>
              <a:t>Monte Carlo Simulation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American Typewriter Condensed"/>
              </a:rPr>
              <a:t> 	Michael Asbury - https://www.nasa.gov/centers/ivv/jstar/monte_carlo.html Vol 1. 1978</a:t>
            </a:r>
            <a:endParaRPr lang="en-US" sz="1800" b="0" strike="noStrike" spc="-1" dirty="0">
              <a:solidFill>
                <a:srgbClr val="000000"/>
              </a:solidFill>
              <a:uFill>
                <a:solidFill>
                  <a:srgbClr val="FFFFFF"/>
                </a:solidFill>
              </a:uFill>
              <a:latin typeface="Arial"/>
            </a:endParaRPr>
          </a:p>
        </p:txBody>
      </p:sp>
      <p:sp>
        <p:nvSpPr>
          <p:cNvPr id="50" name="CustomShape 12"/>
          <p:cNvSpPr/>
          <p:nvPr/>
        </p:nvSpPr>
        <p:spPr>
          <a:xfrm>
            <a:off x="10436400" y="4197240"/>
            <a:ext cx="16074720" cy="26920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250" spc="-1" dirty="0" smtClean="0">
                <a:solidFill>
                  <a:srgbClr val="000000"/>
                </a:solidFill>
                <a:uFill>
                  <a:solidFill>
                    <a:srgbClr val="FFFFFF"/>
                  </a:solidFill>
                </a:uFill>
                <a:latin typeface="Cambria"/>
                <a:ea typeface="American Typewriter"/>
              </a:rPr>
              <a:t>For the purposes of our experimentation, we selected and parallelized three Pseudo-Random Number Generation algorithms with varying applications and restrictions. Our intention is to explore the benefits and drawbacks of applying parallelism to pseudo-random number generation, with focus on generating a useful series of numbers for Monte Carlo simulations. Our three methods are as follows;</a:t>
            </a:r>
            <a:endParaRPr lang="en-US" sz="2250" b="0" strike="noStrike" spc="-1" dirty="0" smtClean="0">
              <a:solidFill>
                <a:srgbClr val="000000"/>
              </a:solidFill>
              <a:uFill>
                <a:solidFill>
                  <a:srgbClr val="FFFFFF"/>
                </a:solidFill>
              </a:uFill>
              <a:latin typeface="Cambria"/>
              <a:ea typeface="American Typewriter"/>
            </a:endParaRPr>
          </a:p>
          <a:p>
            <a:pPr algn="just">
              <a:lnSpc>
                <a:spcPct val="100000"/>
              </a:lnSpc>
            </a:pPr>
            <a:endParaRPr lang="en-US" sz="2250" b="0" strike="noStrike" spc="-1" dirty="0" smtClean="0">
              <a:solidFill>
                <a:srgbClr val="000000"/>
              </a:solidFill>
              <a:uFill>
                <a:solidFill>
                  <a:srgbClr val="FFFFFF"/>
                </a:solidFill>
              </a:uFill>
              <a:latin typeface="Cambria"/>
              <a:ea typeface="American Typewriter"/>
            </a:endParaRPr>
          </a:p>
          <a:p>
            <a:pPr algn="just">
              <a:lnSpc>
                <a:spcPct val="100000"/>
              </a:lnSpc>
            </a:pPr>
            <a:r>
              <a:rPr lang="en-US" sz="2250" b="0" strike="noStrike" spc="-1" dirty="0" smtClean="0">
                <a:solidFill>
                  <a:srgbClr val="000000"/>
                </a:solidFill>
                <a:uFill>
                  <a:solidFill>
                    <a:srgbClr val="FFFFFF"/>
                  </a:solidFill>
                </a:uFill>
                <a:latin typeface="Cambria"/>
                <a:ea typeface="American Typewriter"/>
              </a:rPr>
              <a:t>Middle-Square </a:t>
            </a:r>
            <a:r>
              <a:rPr lang="en-US" sz="2250" b="0" strike="noStrike" spc="-1" dirty="0">
                <a:solidFill>
                  <a:srgbClr val="000000"/>
                </a:solidFill>
                <a:uFill>
                  <a:solidFill>
                    <a:srgbClr val="FFFFFF"/>
                  </a:solidFill>
                </a:uFill>
                <a:latin typeface="Cambria"/>
                <a:ea typeface="American Typewriter"/>
              </a:rPr>
              <a:t>Method</a:t>
            </a:r>
            <a:r>
              <a:rPr lang="en-US" sz="2250" b="0" strike="noStrike" spc="-1" dirty="0" smtClean="0">
                <a:solidFill>
                  <a:srgbClr val="000000"/>
                </a:solidFill>
                <a:uFill>
                  <a:solidFill>
                    <a:srgbClr val="FFFFFF"/>
                  </a:solidFill>
                </a:uFill>
                <a:latin typeface="Cambria"/>
                <a:ea typeface="American Typewriter"/>
              </a:rPr>
              <a:t>: Purportedly first developed by one Brother </a:t>
            </a:r>
            <a:r>
              <a:rPr lang="en-US" sz="2250" b="0" strike="noStrike" spc="-1" dirty="0" err="1" smtClean="0">
                <a:solidFill>
                  <a:srgbClr val="000000"/>
                </a:solidFill>
                <a:uFill>
                  <a:solidFill>
                    <a:srgbClr val="FFFFFF"/>
                  </a:solidFill>
                </a:uFill>
                <a:latin typeface="Cambria"/>
                <a:ea typeface="American Typewriter"/>
              </a:rPr>
              <a:t>Edvin</a:t>
            </a:r>
            <a:r>
              <a:rPr lang="en-US" sz="2250" b="0" strike="noStrike" spc="-1" dirty="0" smtClean="0">
                <a:solidFill>
                  <a:srgbClr val="000000"/>
                </a:solidFill>
                <a:uFill>
                  <a:solidFill>
                    <a:srgbClr val="FFFFFF"/>
                  </a:solidFill>
                </a:uFill>
                <a:latin typeface="Cambria"/>
                <a:ea typeface="American Typewriter"/>
              </a:rPr>
              <a:t> between 1240 and 1250. No practical application in computing. Numbers are generated by squaring an evenly-</a:t>
            </a:r>
            <a:r>
              <a:rPr lang="en-US" sz="2250" b="0" strike="noStrike" spc="-1" dirty="0" err="1" smtClean="0">
                <a:solidFill>
                  <a:srgbClr val="000000"/>
                </a:solidFill>
                <a:uFill>
                  <a:solidFill>
                    <a:srgbClr val="FFFFFF"/>
                  </a:solidFill>
                </a:uFill>
                <a:latin typeface="Cambria"/>
                <a:ea typeface="American Typewriter"/>
              </a:rPr>
              <a:t>digited</a:t>
            </a:r>
            <a:r>
              <a:rPr lang="en-US" sz="2250" b="0" strike="noStrike" spc="-1" dirty="0" smtClean="0">
                <a:solidFill>
                  <a:srgbClr val="000000"/>
                </a:solidFill>
                <a:uFill>
                  <a:solidFill>
                    <a:srgbClr val="FFFFFF"/>
                  </a:solidFill>
                </a:uFill>
                <a:latin typeface="Cambria"/>
                <a:ea typeface="American Typewriter"/>
              </a:rPr>
              <a:t> number and then taking the middle digits of the result. </a:t>
            </a:r>
            <a:r>
              <a:rPr lang="en-US" sz="2250" spc="-1" dirty="0" smtClean="0">
                <a:solidFill>
                  <a:srgbClr val="000000"/>
                </a:solidFill>
                <a:uFill>
                  <a:solidFill>
                    <a:srgbClr val="FFFFFF"/>
                  </a:solidFill>
                </a:uFill>
                <a:latin typeface="Cambria"/>
                <a:ea typeface="American Typewriter"/>
              </a:rPr>
              <a:t>Predictable, and prone to falling into small periods.  Little benefit from parallelization.</a:t>
            </a:r>
            <a:endParaRPr lang="en-US" sz="2250" b="0" strike="noStrike" spc="-1" dirty="0" smtClean="0">
              <a:solidFill>
                <a:srgbClr val="000000"/>
              </a:solidFill>
              <a:uFill>
                <a:solidFill>
                  <a:srgbClr val="FFFFFF"/>
                </a:solidFill>
              </a:uFill>
              <a:latin typeface="Cambria"/>
              <a:ea typeface="American Typewriter"/>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2250" b="0" strike="noStrike" spc="-1" dirty="0">
                <a:solidFill>
                  <a:srgbClr val="000000"/>
                </a:solidFill>
                <a:uFill>
                  <a:solidFill>
                    <a:srgbClr val="FFFFFF"/>
                  </a:solidFill>
                </a:uFill>
                <a:latin typeface="Cambria"/>
                <a:ea typeface="American Typewriter"/>
              </a:rPr>
              <a:t>Linear Congruential Generator </a:t>
            </a:r>
            <a:r>
              <a:rPr lang="en-US" sz="2250" b="0" strike="noStrike" spc="-1" dirty="0" smtClean="0">
                <a:solidFill>
                  <a:srgbClr val="000000"/>
                </a:solidFill>
                <a:uFill>
                  <a:solidFill>
                    <a:srgbClr val="FFFFFF"/>
                  </a:solidFill>
                </a:uFill>
                <a:latin typeface="Cambria"/>
                <a:ea typeface="American Typewriter"/>
              </a:rPr>
              <a:t>: One of the best known PRNGs that many implementations currently in use are based off of.  </a:t>
            </a:r>
            <a:r>
              <a:rPr lang="en-US" sz="2250" spc="-1" dirty="0" smtClean="0">
                <a:solidFill>
                  <a:srgbClr val="000000"/>
                </a:solidFill>
                <a:uFill>
                  <a:solidFill>
                    <a:srgbClr val="FFFFFF"/>
                  </a:solidFill>
                </a:uFill>
                <a:latin typeface="Cambria"/>
                <a:ea typeface="American Typewriter"/>
              </a:rPr>
              <a:t>Method involves sequential generation by multiplying the last value given by an incrementing value, and performing a modulus operation. </a:t>
            </a:r>
            <a:endParaRPr lang="en-US" sz="1800" b="0" strike="noStrike" spc="-1" dirty="0">
              <a:solidFill>
                <a:srgbClr val="000000"/>
              </a:solidFill>
              <a:uFill>
                <a:solidFill>
                  <a:srgbClr val="FFFFFF"/>
                </a:solidFill>
              </a:uFill>
              <a:latin typeface="Arial"/>
            </a:endParaRPr>
          </a:p>
          <a:p>
            <a:pPr algn="just">
              <a:lnSpc>
                <a:spcPct val="100000"/>
              </a:lnSpc>
            </a:pPr>
            <a:r>
              <a:rPr lang="en-US" sz="2250" b="0" strike="noStrike" spc="-1" dirty="0" err="1">
                <a:solidFill>
                  <a:srgbClr val="000000"/>
                </a:solidFill>
                <a:uFill>
                  <a:solidFill>
                    <a:srgbClr val="FFFFFF"/>
                  </a:solidFill>
                </a:uFill>
                <a:latin typeface="Cambria"/>
                <a:ea typeface="American Typewriter"/>
              </a:rPr>
              <a:t>Threefry</a:t>
            </a:r>
            <a:r>
              <a:rPr lang="en-US" sz="2250" b="0" strike="noStrike" spc="-1" dirty="0">
                <a:solidFill>
                  <a:srgbClr val="000000"/>
                </a:solidFill>
                <a:uFill>
                  <a:solidFill>
                    <a:srgbClr val="FFFFFF"/>
                  </a:solidFill>
                </a:uFill>
                <a:latin typeface="Cambria"/>
                <a:ea typeface="American Typewriter"/>
              </a:rPr>
              <a:t>: Brief explanation of what it does, and what the parallelizing it should improve </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p:txBody>
      </p:sp>
      <p:sp>
        <p:nvSpPr>
          <p:cNvPr id="51" name="CustomShape 13"/>
          <p:cNvSpPr/>
          <p:nvPr/>
        </p:nvSpPr>
        <p:spPr>
          <a:xfrm>
            <a:off x="27004680" y="3410399"/>
            <a:ext cx="4881645" cy="594435"/>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29" b="0" strike="noStrike" spc="-1" dirty="0">
                <a:solidFill>
                  <a:srgbClr val="000000"/>
                </a:solidFill>
                <a:uFill>
                  <a:solidFill>
                    <a:srgbClr val="FFFFFF"/>
                  </a:solidFill>
                </a:uFill>
                <a:latin typeface="Cambria"/>
                <a:ea typeface="American Typewriter"/>
              </a:rPr>
              <a:t>Linear Congruential Generation </a:t>
            </a:r>
            <a:endParaRPr lang="en-US" sz="1800" b="0" strike="noStrike" spc="-1" dirty="0">
              <a:solidFill>
                <a:srgbClr val="000000"/>
              </a:solidFill>
              <a:uFill>
                <a:solidFill>
                  <a:srgbClr val="FFFFFF"/>
                </a:solidFill>
              </a:uFill>
              <a:latin typeface="Arial"/>
            </a:endParaRPr>
          </a:p>
        </p:txBody>
      </p:sp>
      <p:sp>
        <p:nvSpPr>
          <p:cNvPr id="52" name="CustomShape 14"/>
          <p:cNvSpPr/>
          <p:nvPr/>
        </p:nvSpPr>
        <p:spPr>
          <a:xfrm>
            <a:off x="10480320" y="16232040"/>
            <a:ext cx="11773080" cy="22856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800" b="0" strike="noStrike" spc="-1" dirty="0" smtClean="0">
                <a:solidFill>
                  <a:srgbClr val="000000"/>
                </a:solidFill>
                <a:uFill>
                  <a:solidFill>
                    <a:srgbClr val="FFFFFF"/>
                  </a:solidFill>
                </a:uFill>
                <a:latin typeface="Arial"/>
              </a:rPr>
              <a:t>Much of our work in this project up to this point has been correctly implementing our PRNG algorithms and establishing our guidelines for testing their usefulness. In the process of attempting to parallelize these PRNGs, we have found that since many of these algorithms employ sequential generation, </a:t>
            </a:r>
            <a:r>
              <a:rPr lang="en-US" spc="-1" dirty="0" smtClean="0">
                <a:solidFill>
                  <a:srgbClr val="000000"/>
                </a:solidFill>
                <a:uFill>
                  <a:solidFill>
                    <a:srgbClr val="FFFFFF"/>
                  </a:solidFill>
                </a:uFill>
                <a:latin typeface="Arial"/>
              </a:rPr>
              <a:t>truly ‘parallelizing’ these calculations is less possible, in favor of giving each process a seed based off of the user-provided seed. </a:t>
            </a: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pc="-1" dirty="0" smtClean="0">
                <a:solidFill>
                  <a:srgbClr val="000000"/>
                </a:solidFill>
                <a:uFill>
                  <a:solidFill>
                    <a:srgbClr val="FFFFFF"/>
                  </a:solidFill>
                </a:uFill>
                <a:latin typeface="Arial"/>
              </a:rPr>
              <a:t>Our next steps will be to run many, many tests for each of these algorithms for timing and accuracy based off of the Monte Carlo algorithms we have </a:t>
            </a:r>
            <a:r>
              <a:rPr lang="en-US" spc="-1" smtClean="0">
                <a:solidFill>
                  <a:srgbClr val="000000"/>
                </a:solidFill>
                <a:uFill>
                  <a:solidFill>
                    <a:srgbClr val="FFFFFF"/>
                  </a:solidFill>
                </a:uFill>
                <a:latin typeface="Arial"/>
              </a:rPr>
              <a:t>selected.</a:t>
            </a:r>
            <a:endParaRPr lang="en-US" sz="1800" b="0" strike="noStrike" spc="-1" dirty="0">
              <a:solidFill>
                <a:srgbClr val="000000"/>
              </a:solidFill>
              <a:uFill>
                <a:solidFill>
                  <a:srgbClr val="FFFFFF"/>
                </a:solidFill>
              </a:uFill>
              <a:latin typeface="Arial"/>
            </a:endParaRPr>
          </a:p>
        </p:txBody>
      </p:sp>
      <p:sp>
        <p:nvSpPr>
          <p:cNvPr id="53" name="CustomShape 15"/>
          <p:cNvSpPr/>
          <p:nvPr/>
        </p:nvSpPr>
        <p:spPr>
          <a:xfrm>
            <a:off x="777960" y="4282920"/>
            <a:ext cx="8738280" cy="37695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250" b="0" strike="noStrike" spc="-1">
                <a:solidFill>
                  <a:srgbClr val="000000"/>
                </a:solidFill>
                <a:uFill>
                  <a:solidFill>
                    <a:srgbClr val="FFFFFF"/>
                  </a:solidFill>
                </a:uFill>
                <a:latin typeface="Cambria"/>
                <a:ea typeface="American Typewriter"/>
              </a:rPr>
              <a:t>Monte Carlo simulations are used to view any scenario as a system, one where you can model the probability of different outcomes in a computerized, mathematical way which allows people to account for risks and uncertainty in quantitative analysis and decision making. Since its introduction during World War II, Monte Carlo simulations have been being used to model several physical, as well as, conceptual systems. Monte Carlo simulations have found their way into use in virtually every professional field ranging from business related areas like finance, project management, and marketing to more science-oriented careers like engineering, transportation and computer science. </a:t>
            </a:r>
            <a:endParaRPr lang="en-US" sz="1800" b="0" strike="noStrike" spc="-1">
              <a:solidFill>
                <a:srgbClr val="000000"/>
              </a:solidFill>
              <a:uFill>
                <a:solidFill>
                  <a:srgbClr val="FFFFFF"/>
                </a:solidFill>
              </a:uFill>
              <a:latin typeface="Arial"/>
            </a:endParaRPr>
          </a:p>
        </p:txBody>
      </p:sp>
      <p:sp>
        <p:nvSpPr>
          <p:cNvPr id="54" name="CustomShape 16"/>
          <p:cNvSpPr/>
          <p:nvPr/>
        </p:nvSpPr>
        <p:spPr>
          <a:xfrm>
            <a:off x="925560" y="12873600"/>
            <a:ext cx="4061880" cy="6102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0" strike="noStrike" spc="-1">
                <a:solidFill>
                  <a:srgbClr val="000000"/>
                </a:solidFill>
                <a:uFill>
                  <a:solidFill>
                    <a:srgbClr val="FFFFFF"/>
                  </a:solidFill>
                </a:uFill>
                <a:latin typeface="Cambria"/>
                <a:ea typeface="American Typewriter"/>
              </a:rPr>
              <a:t>Monte Carlo Forecast in economics used for projecting business profits</a:t>
            </a:r>
            <a:endParaRPr lang="en-US" sz="1800" b="0" strike="noStrike" spc="-1">
              <a:solidFill>
                <a:srgbClr val="000000"/>
              </a:solidFill>
              <a:uFill>
                <a:solidFill>
                  <a:srgbClr val="FFFFFF"/>
                </a:solidFill>
              </a:uFill>
              <a:latin typeface="Arial"/>
            </a:endParaRPr>
          </a:p>
        </p:txBody>
      </p:sp>
      <p:sp>
        <p:nvSpPr>
          <p:cNvPr id="55" name="CustomShape 17"/>
          <p:cNvSpPr/>
          <p:nvPr/>
        </p:nvSpPr>
        <p:spPr>
          <a:xfrm>
            <a:off x="5264280" y="12875400"/>
            <a:ext cx="3938040" cy="6166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29" b="0" strike="noStrike" spc="-1">
                <a:solidFill>
                  <a:srgbClr val="000000"/>
                </a:solidFill>
                <a:uFill>
                  <a:solidFill>
                    <a:srgbClr val="FFFFFF"/>
                  </a:solidFill>
                </a:uFill>
                <a:latin typeface="Cambria"/>
                <a:ea typeface="American Typewriter"/>
              </a:rPr>
              <a:t>Monte Carlo in mathematics used for evaluating the value of pi</a:t>
            </a:r>
            <a:endParaRPr lang="en-US" sz="1800" b="0" strike="noStrike" spc="-1">
              <a:solidFill>
                <a:srgbClr val="000000"/>
              </a:solidFill>
              <a:uFill>
                <a:solidFill>
                  <a:srgbClr val="FFFFFF"/>
                </a:solidFill>
              </a:uFill>
              <a:latin typeface="Arial"/>
            </a:endParaRPr>
          </a:p>
        </p:txBody>
      </p:sp>
      <p:sp>
        <p:nvSpPr>
          <p:cNvPr id="56" name="CustomShape 18"/>
          <p:cNvSpPr/>
          <p:nvPr/>
        </p:nvSpPr>
        <p:spPr>
          <a:xfrm>
            <a:off x="703080" y="13718520"/>
            <a:ext cx="8852400" cy="46281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Gill Sans"/>
                <a:ea typeface="Gill Sans"/>
              </a:rPr>
              <a:t>
</a:t>
            </a:r>
            <a:endParaRPr lang="en-US" sz="1800" b="0" strike="noStrike" spc="-1">
              <a:solidFill>
                <a:srgbClr val="000000"/>
              </a:solidFill>
              <a:uFill>
                <a:solidFill>
                  <a:srgbClr val="FFFFFF"/>
                </a:solidFill>
              </a:uFill>
              <a:latin typeface="Arial"/>
            </a:endParaRPr>
          </a:p>
          <a:p>
            <a:pPr algn="just">
              <a:lnSpc>
                <a:spcPct val="100000"/>
              </a:lnSpc>
            </a:pPr>
            <a:r>
              <a:rPr lang="en-US" sz="2250" b="0" strike="noStrike" spc="-1">
                <a:solidFill>
                  <a:srgbClr val="000000"/>
                </a:solidFill>
                <a:uFill>
                  <a:solidFill>
                    <a:srgbClr val="FFFFFF"/>
                  </a:solidFill>
                </a:uFill>
                <a:latin typeface="Cambria"/>
                <a:ea typeface="Cambria"/>
              </a:rPr>
              <a:t>The goal of our project is to evaluate the usefulness of various pseudo-random number generators for Monte Carlo experimentation. Many PRNGs, while useful for a wide variety of applications, are flawed in their ability to evenly distribute their results across a given range. These problems are especially exacerbated in seeded PRNGs. Many efficient and well-distributed algorithms exist, but some of these can be computationally expensive. We would like to explore how parallelization may help some less-desirable PRNG algorithms to meet the needs of Monte Carlo experimentation for a number of different problems, or how it might even hinder them further.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7" name="CustomShape 19"/>
          <p:cNvSpPr/>
          <p:nvPr/>
        </p:nvSpPr>
        <p:spPr>
          <a:xfrm>
            <a:off x="17241840" y="9561238"/>
            <a:ext cx="14334840" cy="13712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100" b="0" strike="noStrike" spc="-1" dirty="0">
                <a:solidFill>
                  <a:srgbClr val="000000"/>
                </a:solidFill>
                <a:uFill>
                  <a:solidFill>
                    <a:srgbClr val="FFFFFF"/>
                  </a:solidFill>
                </a:uFill>
                <a:latin typeface="Cambria"/>
                <a:ea typeface="American Typewriter"/>
              </a:rPr>
              <a:t>The results of the testing of our methods mentioned above. Placeholder image to the left that I assume is replaced by graphs of our findings displaying the serial vs parallelized versions of each method. The graphs can focus on two main criteria for solving the MCS problems; a comparison between the speed and accuracy of the two. By increasing one, are we giving up any of the other.</a:t>
            </a:r>
          </a:p>
        </p:txBody>
      </p:sp>
      <p:pic>
        <p:nvPicPr>
          <p:cNvPr id="58" name="Picture 2"/>
          <p:cNvPicPr/>
          <p:nvPr/>
        </p:nvPicPr>
        <p:blipFill>
          <a:blip r:embed="rId2"/>
          <a:stretch/>
        </p:blipFill>
        <p:spPr>
          <a:xfrm>
            <a:off x="25001280" y="345600"/>
            <a:ext cx="7069320" cy="2394000"/>
          </a:xfrm>
          <a:prstGeom prst="rect">
            <a:avLst/>
          </a:prstGeom>
          <a:ln>
            <a:noFill/>
          </a:ln>
        </p:spPr>
      </p:pic>
      <p:pic>
        <p:nvPicPr>
          <p:cNvPr id="59" name="Picture 4"/>
          <p:cNvPicPr/>
          <p:nvPr/>
        </p:nvPicPr>
        <p:blipFill>
          <a:blip r:embed="rId3"/>
          <a:stretch/>
        </p:blipFill>
        <p:spPr>
          <a:xfrm>
            <a:off x="847800" y="8838360"/>
            <a:ext cx="4140000" cy="3938040"/>
          </a:xfrm>
          <a:prstGeom prst="rect">
            <a:avLst/>
          </a:prstGeom>
          <a:ln>
            <a:noFill/>
          </a:ln>
        </p:spPr>
      </p:pic>
      <p:pic>
        <p:nvPicPr>
          <p:cNvPr id="60" name="Picture 8"/>
          <p:cNvPicPr/>
          <p:nvPr/>
        </p:nvPicPr>
        <p:blipFill>
          <a:blip r:embed="rId4"/>
          <a:stretch/>
        </p:blipFill>
        <p:spPr>
          <a:xfrm>
            <a:off x="5264280" y="9003600"/>
            <a:ext cx="3938040" cy="3938040"/>
          </a:xfrm>
          <a:prstGeom prst="rect">
            <a:avLst/>
          </a:prstGeom>
          <a:ln>
            <a:noFill/>
          </a:ln>
        </p:spPr>
      </p:pic>
      <p:pic>
        <p:nvPicPr>
          <p:cNvPr id="2" name="Picture 1">
            <a:extLst>
              <a:ext uri="{FF2B5EF4-FFF2-40B4-BE49-F238E27FC236}">
                <a16:creationId xmlns:a16="http://schemas.microsoft.com/office/drawing/2014/main" xmlns="" id="{E6ECB14A-FB62-4BD5-93BB-C9A4BC41BB56}"/>
              </a:ext>
            </a:extLst>
          </p:cNvPr>
          <p:cNvPicPr>
            <a:picLocks noChangeAspect="1"/>
          </p:cNvPicPr>
          <p:nvPr/>
        </p:nvPicPr>
        <p:blipFill>
          <a:blip r:embed="rId5"/>
          <a:stretch>
            <a:fillRect/>
          </a:stretch>
        </p:blipFill>
        <p:spPr>
          <a:xfrm>
            <a:off x="27004680" y="3751980"/>
            <a:ext cx="4572000" cy="1504950"/>
          </a:xfrm>
          <a:prstGeom prst="rect">
            <a:avLst/>
          </a:prstGeom>
        </p:spPr>
      </p:pic>
      <p:pic>
        <p:nvPicPr>
          <p:cNvPr id="3" name="Picture 2">
            <a:extLst>
              <a:ext uri="{FF2B5EF4-FFF2-40B4-BE49-F238E27FC236}">
                <a16:creationId xmlns:a16="http://schemas.microsoft.com/office/drawing/2014/main" xmlns="" id="{485197E3-6A65-4E50-B10A-64568CDDFD53}"/>
              </a:ext>
            </a:extLst>
          </p:cNvPr>
          <p:cNvPicPr>
            <a:picLocks noChangeAspect="1"/>
          </p:cNvPicPr>
          <p:nvPr/>
        </p:nvPicPr>
        <p:blipFill>
          <a:blip r:embed="rId6"/>
          <a:stretch>
            <a:fillRect/>
          </a:stretch>
        </p:blipFill>
        <p:spPr>
          <a:xfrm>
            <a:off x="28535940" y="6105810"/>
            <a:ext cx="2867025" cy="2295525"/>
          </a:xfrm>
          <a:prstGeom prst="rect">
            <a:avLst/>
          </a:prstGeom>
        </p:spPr>
      </p:pic>
      <p:sp>
        <p:nvSpPr>
          <p:cNvPr id="27" name="CustomShape 13">
            <a:extLst>
              <a:ext uri="{FF2B5EF4-FFF2-40B4-BE49-F238E27FC236}">
                <a16:creationId xmlns:a16="http://schemas.microsoft.com/office/drawing/2014/main" xmlns="" id="{4F54641E-B318-47AD-BE05-89C487720EF0}"/>
              </a:ext>
            </a:extLst>
          </p:cNvPr>
          <p:cNvSpPr/>
          <p:nvPr/>
        </p:nvSpPr>
        <p:spPr>
          <a:xfrm>
            <a:off x="27804073" y="5708512"/>
            <a:ext cx="4881645" cy="594435"/>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29" b="0" strike="noStrike" spc="-1" dirty="0">
                <a:solidFill>
                  <a:srgbClr val="000000"/>
                </a:solidFill>
                <a:uFill>
                  <a:solidFill>
                    <a:srgbClr val="FFFFFF"/>
                  </a:solidFill>
                </a:uFill>
                <a:latin typeface="Cambria"/>
                <a:ea typeface="American Typewriter"/>
              </a:rPr>
              <a:t>          Middle-Square Method</a:t>
            </a:r>
            <a:endParaRPr lang="en-US" sz="1800" b="0" strike="noStrike" spc="-1" dirty="0">
              <a:solidFill>
                <a:srgbClr val="000000"/>
              </a:solidFill>
              <a:uFill>
                <a:solidFill>
                  <a:srgbClr val="FFFFFF"/>
                </a:solidFill>
              </a:uFill>
              <a:latin typeface="Arial"/>
            </a:endParaRPr>
          </a:p>
        </p:txBody>
      </p:sp>
      <p:graphicFrame>
        <p:nvGraphicFramePr>
          <p:cNvPr id="4" name="Table 3">
            <a:extLst>
              <a:ext uri="{FF2B5EF4-FFF2-40B4-BE49-F238E27FC236}">
                <a16:creationId xmlns:a16="http://schemas.microsoft.com/office/drawing/2014/main" xmlns="" id="{4F85F7EF-2D6E-4508-AF1C-D5BA25BABA64}"/>
              </a:ext>
            </a:extLst>
          </p:cNvPr>
          <p:cNvGraphicFramePr>
            <a:graphicFrameLocks noGrp="1"/>
          </p:cNvGraphicFramePr>
          <p:nvPr>
            <p:extLst>
              <p:ext uri="{D42A27DB-BD31-4B8C-83A1-F6EECF244321}">
                <p14:modId xmlns:p14="http://schemas.microsoft.com/office/powerpoint/2010/main" val="4202918064"/>
              </p:ext>
            </p:extLst>
          </p:nvPr>
        </p:nvGraphicFramePr>
        <p:xfrm>
          <a:off x="17241840" y="11168385"/>
          <a:ext cx="14838280" cy="2834640"/>
        </p:xfrm>
        <a:graphic>
          <a:graphicData uri="http://schemas.openxmlformats.org/drawingml/2006/table">
            <a:tbl>
              <a:tblPr firstRow="1" bandRow="1">
                <a:tableStyleId>{5C22544A-7EE6-4342-B048-85BDC9FD1C3A}</a:tableStyleId>
              </a:tblPr>
              <a:tblGrid>
                <a:gridCol w="2967656">
                  <a:extLst>
                    <a:ext uri="{9D8B030D-6E8A-4147-A177-3AD203B41FA5}">
                      <a16:colId xmlns:a16="http://schemas.microsoft.com/office/drawing/2014/main" xmlns="" val="335167617"/>
                    </a:ext>
                  </a:extLst>
                </a:gridCol>
                <a:gridCol w="2967656">
                  <a:extLst>
                    <a:ext uri="{9D8B030D-6E8A-4147-A177-3AD203B41FA5}">
                      <a16:colId xmlns:a16="http://schemas.microsoft.com/office/drawing/2014/main" xmlns="" val="808033953"/>
                    </a:ext>
                  </a:extLst>
                </a:gridCol>
                <a:gridCol w="2967656">
                  <a:extLst>
                    <a:ext uri="{9D8B030D-6E8A-4147-A177-3AD203B41FA5}">
                      <a16:colId xmlns:a16="http://schemas.microsoft.com/office/drawing/2014/main" xmlns="" val="165993530"/>
                    </a:ext>
                  </a:extLst>
                </a:gridCol>
                <a:gridCol w="2967656">
                  <a:extLst>
                    <a:ext uri="{9D8B030D-6E8A-4147-A177-3AD203B41FA5}">
                      <a16:colId xmlns:a16="http://schemas.microsoft.com/office/drawing/2014/main" xmlns="" val="1302557478"/>
                    </a:ext>
                  </a:extLst>
                </a:gridCol>
                <a:gridCol w="2967656">
                  <a:extLst>
                    <a:ext uri="{9D8B030D-6E8A-4147-A177-3AD203B41FA5}">
                      <a16:colId xmlns:a16="http://schemas.microsoft.com/office/drawing/2014/main" xmlns="" val="3023074935"/>
                    </a:ext>
                  </a:extLst>
                </a:gridCol>
              </a:tblGrid>
              <a:tr h="323303">
                <a:tc>
                  <a:txBody>
                    <a:bodyPr/>
                    <a:lstStyle/>
                    <a:p>
                      <a:r>
                        <a:rPr lang="en-US" dirty="0" err="1"/>
                        <a:t>MiddleSquare</a:t>
                      </a:r>
                      <a:r>
                        <a:rPr lang="en-US" dirty="0"/>
                        <a:t> Serial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MiddleSquare</a:t>
                      </a:r>
                      <a:r>
                        <a:rPr lang="en-US" dirty="0"/>
                        <a:t> Parallel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LCG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ThreeFry</a:t>
                      </a:r>
                      <a:r>
                        <a:rPr lang="en-US" dirty="0"/>
                        <a:t> Serial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ThreeFry</a:t>
                      </a:r>
                      <a:r>
                        <a:rPr lang="en-US" dirty="0"/>
                        <a:t> Parallel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61332224"/>
                  </a:ext>
                </a:extLst>
              </a:tr>
              <a:tr h="565780">
                <a:tc>
                  <a:txBody>
                    <a:bodyPr/>
                    <a:lstStyle/>
                    <a:p>
                      <a:r>
                        <a:rPr lang="en-US" dirty="0"/>
                        <a:t>Standard Deviation is 31.12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32.33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26.53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29.59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29.93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09830950"/>
                  </a:ext>
                </a:extLst>
              </a:tr>
              <a:tr h="808258">
                <a:tc>
                  <a:txBody>
                    <a:bodyPr/>
                    <a:lstStyle/>
                    <a:p>
                      <a:r>
                        <a:rPr lang="en-US" sz="1800" b="0" i="0" kern="1200" dirty="0">
                          <a:solidFill>
                            <a:schemeClr val="dk1"/>
                          </a:solidFill>
                          <a:effectLst/>
                          <a:latin typeface="+mn-lt"/>
                          <a:ea typeface="+mn-ea"/>
                          <a:cs typeface="+mn-cs"/>
                        </a:rPr>
                        <a:t>The minimum value is 1.46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The minimum value is 1.49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minimum value is 1.91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minimum value is 2.12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minimum value is 1.82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86265179"/>
                  </a:ext>
                </a:extLst>
              </a:tr>
              <a:tr h="808258">
                <a:tc>
                  <a:txBody>
                    <a:bodyPr/>
                    <a:lstStyle/>
                    <a:p>
                      <a:r>
                        <a:rPr lang="en-US" dirty="0"/>
                        <a:t>T</a:t>
                      </a:r>
                      <a:r>
                        <a:rPr lang="en-US" sz="1800" b="0" i="0" kern="1200" dirty="0">
                          <a:solidFill>
                            <a:schemeClr val="dk1"/>
                          </a:solidFill>
                          <a:effectLst/>
                          <a:latin typeface="+mn-lt"/>
                          <a:ea typeface="+mn-ea"/>
                          <a:cs typeface="+mn-cs"/>
                        </a:rPr>
                        <a:t>he maximum value is 1.75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maximum value is 1.60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The maximum value is 1.86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maximum value is 1.25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maximum value is 1.53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5601569"/>
                  </a:ext>
                </a:extLst>
              </a:tr>
            </a:tbl>
          </a:graphicData>
        </a:graphic>
      </p:graphicFrame>
      <p:sp>
        <p:nvSpPr>
          <p:cNvPr id="5" name="TextBox 4"/>
          <p:cNvSpPr txBox="1"/>
          <p:nvPr/>
        </p:nvSpPr>
        <p:spPr>
          <a:xfrm>
            <a:off x="8558784" y="19762199"/>
            <a:ext cx="7168896" cy="307777"/>
          </a:xfrm>
          <a:prstGeom prst="rect">
            <a:avLst/>
          </a:prstGeom>
          <a:noFill/>
        </p:spPr>
        <p:txBody>
          <a:bodyPr wrap="square" rtlCol="0">
            <a:spAutoFit/>
          </a:bodyPr>
          <a:lstStyle/>
          <a:p>
            <a:r>
              <a:rPr lang="en-US" sz="1400" dirty="0" smtClean="0">
                <a:latin typeface="Cambria" panose="02040503050406030204" pitchFamily="18" charset="0"/>
                <a:ea typeface="Cambria" panose="02040503050406030204" pitchFamily="18" charset="0"/>
              </a:rPr>
              <a:t>Middle Square Method: https</a:t>
            </a:r>
            <a:r>
              <a:rPr lang="en-US" sz="1400" dirty="0">
                <a:latin typeface="Cambria" panose="02040503050406030204" pitchFamily="18" charset="0"/>
                <a:ea typeface="Cambria" panose="02040503050406030204" pitchFamily="18" charset="0"/>
              </a:rPr>
              <a:t>://en.wikipedia.org/wiki/Middle-square_method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698</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American Typewriter</vt:lpstr>
      <vt:lpstr>American Typewriter Condensed</vt:lpstr>
      <vt:lpstr>Arial</vt:lpstr>
      <vt:lpstr>Cambria</vt:lpstr>
      <vt:lpstr>Candara</vt:lpstr>
      <vt:lpstr>DejaVu Sans</vt:lpstr>
      <vt:lpstr>Gill Sans</vt:lpstr>
      <vt:lpstr>Helvetica Neue Light</vt:lpstr>
      <vt:lpstr>Helvetica Neue UltraLight</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Buddy</dc:creator>
  <dc:description/>
  <cp:lastModifiedBy>Ian Staton</cp:lastModifiedBy>
  <cp:revision>24</cp:revision>
  <dcterms:modified xsi:type="dcterms:W3CDTF">2019-04-06T15:41:53Z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