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3" r:id="rId3"/>
    <p:sldId id="323" r:id="rId4"/>
    <p:sldId id="286" r:id="rId5"/>
    <p:sldId id="277" r:id="rId6"/>
    <p:sldId id="288" r:id="rId7"/>
    <p:sldId id="290" r:id="rId8"/>
    <p:sldId id="278" r:id="rId9"/>
    <p:sldId id="267" r:id="rId10"/>
    <p:sldId id="262" r:id="rId11"/>
    <p:sldId id="276" r:id="rId12"/>
    <p:sldId id="264" r:id="rId13"/>
    <p:sldId id="268" r:id="rId14"/>
    <p:sldId id="297" r:id="rId15"/>
    <p:sldId id="275" r:id="rId16"/>
    <p:sldId id="269" r:id="rId17"/>
    <p:sldId id="270" r:id="rId18"/>
    <p:sldId id="274" r:id="rId19"/>
    <p:sldId id="299" r:id="rId20"/>
    <p:sldId id="273" r:id="rId21"/>
    <p:sldId id="292" r:id="rId22"/>
    <p:sldId id="293" r:id="rId23"/>
    <p:sldId id="271" r:id="rId24"/>
    <p:sldId id="296" r:id="rId25"/>
    <p:sldId id="298" r:id="rId26"/>
    <p:sldId id="294" r:id="rId27"/>
    <p:sldId id="326" r:id="rId28"/>
    <p:sldId id="314" r:id="rId29"/>
    <p:sldId id="315" r:id="rId30"/>
    <p:sldId id="317" r:id="rId31"/>
    <p:sldId id="300" r:id="rId32"/>
    <p:sldId id="302" r:id="rId33"/>
    <p:sldId id="310" r:id="rId34"/>
    <p:sldId id="324" r:id="rId35"/>
    <p:sldId id="311" r:id="rId36"/>
    <p:sldId id="312" r:id="rId37"/>
    <p:sldId id="313" r:id="rId38"/>
    <p:sldId id="318" r:id="rId39"/>
    <p:sldId id="319" r:id="rId40"/>
    <p:sldId id="321" r:id="rId41"/>
    <p:sldId id="325" r:id="rId42"/>
    <p:sldId id="309" r:id="rId43"/>
    <p:sldId id="322" r:id="rId44"/>
    <p:sldId id="316" r:id="rId45"/>
    <p:sldId id="284" r:id="rId46"/>
    <p:sldId id="285" r:id="rId47"/>
    <p:sldId id="304" r:id="rId48"/>
    <p:sldId id="305" r:id="rId49"/>
    <p:sldId id="308" r:id="rId50"/>
    <p:sldId id="306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14"/>
    <a:srgbClr val="190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B7C0B-569E-4C75-A83A-DBEAD1C83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50FC69-098B-412D-9502-3FE3F18D0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F29E7-B000-4EC7-9609-E2206271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49BBB-1E70-4FD3-B7CF-2EB323F8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49DDA-398B-44FF-BF13-27BFE79D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46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62A04-C9E5-4D25-BE3A-034CD0DE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A2DCE9-53F7-4F06-A8F7-665C4FAD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8E830-41A3-4226-98F6-E8C1CC6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405B5-9896-4442-87C4-72470B6F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6110-4446-4FEF-936C-EE2907AE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320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48E8D2-6AE0-41C3-8D93-BE2411A80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3ECDCF-EAC2-4A6D-9A78-71BF34A18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4128D-7B43-4D20-8B1C-044E27A2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71FEC1-5186-4B19-BB3C-317132E6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E21536-D583-46CD-8D65-5128D03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51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61473-0226-42F3-972C-3C3137D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67B80-A455-47C5-AC70-A32DCA12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206E9-3EB1-4CB6-9706-5B32CBD3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A97CC-5FCA-48CC-B4BC-510F9BDA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F2BA7-F317-4CF0-A2EB-DD9EF4C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494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DD6C1-AA79-4F04-8A85-AA012B27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BEE4C-80C4-4F54-878E-24F17658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F3E45-A78C-45F6-9ADD-46AD7C30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BBD47-119A-4066-BF30-AC825E65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1AF6D-9026-4294-8AD7-C37C349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89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926AE-B004-4BBC-9CBC-369939AA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5EEDB-E448-4359-BEEC-F8A444C63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D61524-DB4E-4B49-9ECA-43DEB64F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262E58-6BC6-4DCA-870E-B69B67F2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38F8AF-470F-4291-BFC7-5A959B46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DD13D-3386-483B-8D1C-7F78CCA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5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74309-CF6F-4EEA-BA56-307F936A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7EEE2-CE18-49C6-97AF-F10BAAD1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C711E1-8DB8-4BD7-8265-3EE994A2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D8E8E5-B917-41D2-A6CF-DA8564689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DAC1D1-F095-4E8B-A0B8-A62033769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E806C6-8F6C-4EE1-9B61-9D2D24D2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851F12-9801-4D5E-87BD-D0EE1110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93A6E7-55CC-44BB-9E58-846FF219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42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36AFB-6E9E-4977-96D2-A6A0234E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24A1EF-4A6A-424F-AE29-147933B3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1997FB-D21C-4B2C-831F-5A945D7A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7A9E8-F422-4599-B85F-1F5200F4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55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DC35F6-32D8-4020-A8D1-E6253ECA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8D72AB-9113-4C0E-86DD-ACDFA3EE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760E20-234D-4212-AD91-8291CD73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48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9C87-DC47-48CC-BE60-17689B62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F32A7-7494-4A69-A724-3292F5AC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08453E-A4DF-4105-B2B0-563A03A4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F42269-6617-4599-80CA-4FC8DFE1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1D2DD6-8C36-4F7B-A465-BA7EF5FB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3F43E-36A7-45EE-9135-9313A36C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5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B2323-64DD-4564-9691-A351ADCE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B4DBE4-DCCA-4503-8C09-17BA7B65A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7D182F-157D-4179-9FF8-6588F04A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7360FA-3A31-41D3-A085-D087ADDF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6912CD-A78B-45A7-B421-2D7A5222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FED258-33D9-4C0D-B16D-24938633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E6F7-F738-4526-91C1-EB9A1CAFF8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02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4B0142-ABA9-4EC6-A987-55B37294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3F9BDB-A2B0-4112-B562-B98E294D0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47753-B3EF-4AC0-A96D-A335FAD2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19F1-78ED-4D75-B0FB-93347A171B04}" type="datetimeFigureOut">
              <a:rPr lang="fr-CA" smtClean="0"/>
              <a:t>2017-11-09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2A8A5-28B9-422B-BD84-AB0DC5F2B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E75D7-6FD7-4212-AA4E-E5C0A8061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E6F7-F738-4526-91C1-EB9A1CAFF8BC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470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sheena/advanced-use-python-decorators-class-function-du107nxsv" TargetMode="External"/><Relationship Id="rId2" Type="http://schemas.openxmlformats.org/officeDocument/2006/relationships/hyperlink" Target="https://www.codementor.io/sheena/introduction-to-decorators-du107vo5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3-patterns-idioms-test.readthedocs.io/en/latest/PythonDecorators.html" TargetMode="External"/><Relationship Id="rId5" Type="http://schemas.openxmlformats.org/officeDocument/2006/relationships/hyperlink" Target="https://www.codeschool.com/blog/2016/05/12/a-guide-to-python-decorators/" TargetMode="External"/><Relationship Id="rId4" Type="http://schemas.openxmlformats.org/officeDocument/2006/relationships/hyperlink" Target="https://www.blog.pythonlibrary.org/2017/07/18/python-all-about-decorator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32110-C604-4165-9B91-F7CDB288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580"/>
            <a:ext cx="10711543" cy="1989592"/>
          </a:xfrm>
          <a:solidFill>
            <a:srgbClr val="190E80"/>
          </a:solidFill>
        </p:spPr>
        <p:txBody>
          <a:bodyPr>
            <a:normAutofit/>
          </a:bodyPr>
          <a:lstStyle/>
          <a:p>
            <a:r>
              <a:rPr lang="fr-CA" sz="12500" dirty="0">
                <a:ln w="47625">
                  <a:solidFill>
                    <a:srgbClr val="F00E00"/>
                  </a:solidFill>
                </a:ln>
                <a:solidFill>
                  <a:srgbClr val="FFEA00"/>
                </a:solidFill>
                <a:latin typeface="Dopestyle " pitchFamily="2" charset="0"/>
              </a:rPr>
              <a:t>Pimp</a:t>
            </a:r>
            <a:r>
              <a:rPr lang="fr-CA" dirty="0">
                <a:ln w="47625">
                  <a:solidFill>
                    <a:srgbClr val="F00E00"/>
                  </a:solidFill>
                </a:ln>
                <a:solidFill>
                  <a:srgbClr val="FFEA00"/>
                </a:solidFill>
                <a:latin typeface="Dopestyle " pitchFamily="2" charset="0"/>
              </a:rPr>
              <a:t> </a:t>
            </a:r>
            <a:r>
              <a:rPr lang="fr-CA" sz="12500" dirty="0">
                <a:ln w="47625">
                  <a:solidFill>
                    <a:srgbClr val="F00E00"/>
                  </a:solidFill>
                </a:ln>
                <a:solidFill>
                  <a:srgbClr val="FFEA00"/>
                </a:solidFill>
                <a:latin typeface="Dopestyle " pitchFamily="2" charset="0"/>
              </a:rPr>
              <a:t>ma</a:t>
            </a:r>
            <a:r>
              <a:rPr lang="fr-CA" dirty="0">
                <a:ln w="47625">
                  <a:solidFill>
                    <a:srgbClr val="F00E00"/>
                  </a:solidFill>
                </a:ln>
                <a:solidFill>
                  <a:srgbClr val="FFEA00"/>
                </a:solidFill>
                <a:latin typeface="Dopestyle " pitchFamily="2" charset="0"/>
              </a:rPr>
              <a:t> </a:t>
            </a:r>
            <a:r>
              <a:rPr lang="fr-CA" sz="12500" dirty="0">
                <a:ln w="47625">
                  <a:solidFill>
                    <a:srgbClr val="F00E00"/>
                  </a:solidFill>
                </a:ln>
                <a:solidFill>
                  <a:srgbClr val="FFEA00"/>
                </a:solidFill>
                <a:latin typeface="Dopestyle " pitchFamily="2" charset="0"/>
              </a:rPr>
              <a:t>Fonction</a:t>
            </a:r>
            <a:endParaRPr lang="fr-CA" dirty="0"/>
          </a:p>
        </p:txBody>
      </p:sp>
      <p:pic>
        <p:nvPicPr>
          <p:cNvPr id="1026" name="Picture 2" descr="Image result for xzibit">
            <a:extLst>
              <a:ext uri="{FF2B5EF4-FFF2-40B4-BE49-F238E27FC236}">
                <a16:creationId xmlns:a16="http://schemas.microsoft.com/office/drawing/2014/main" id="{EE84C970-9E14-4558-B34A-6F18E37C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14" y="2447925"/>
            <a:ext cx="70866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C3FD104-1260-4EC0-AD7B-743C756B8F0D}"/>
              </a:ext>
            </a:extLst>
          </p:cNvPr>
          <p:cNvSpPr/>
          <p:nvPr/>
        </p:nvSpPr>
        <p:spPr>
          <a:xfrm>
            <a:off x="449943" y="2641826"/>
            <a:ext cx="6154057" cy="2917371"/>
          </a:xfrm>
          <a:prstGeom prst="wedgeRoundRectCallout">
            <a:avLst>
              <a:gd name="adj1" fmla="val 65527"/>
              <a:gd name="adj2" fmla="val 20709"/>
              <a:gd name="adj3" fmla="val 16667"/>
            </a:avLst>
          </a:prstGeom>
          <a:solidFill>
            <a:srgbClr val="190E8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CA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sz="3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FE9813-B42D-4B41-99DD-6166BD25C8B9}"/>
              </a:ext>
            </a:extLst>
          </p:cNvPr>
          <p:cNvSpPr txBox="1"/>
          <p:nvPr/>
        </p:nvSpPr>
        <p:spPr>
          <a:xfrm>
            <a:off x="0" y="6488668"/>
            <a:ext cx="450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une introduction aux décorateurs avec Python</a:t>
            </a:r>
          </a:p>
        </p:txBody>
      </p:sp>
    </p:spTree>
    <p:extLst>
      <p:ext uri="{BB962C8B-B14F-4D97-AF65-F5344CB8AC3E}">
        <p14:creationId xmlns:p14="http://schemas.microsoft.com/office/powerpoint/2010/main" val="15525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E588A-3786-43C0-BFC7-047AFE7B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Définition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E81192-9665-4CFB-B059-BB109128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0" y="1971394"/>
            <a:ext cx="6437780" cy="41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87EFE-7647-4B39-8DFA-3E3B9D50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Une fonction qui « </a:t>
            </a:r>
            <a:r>
              <a:rPr lang="fr-CA" sz="4800" dirty="0" err="1"/>
              <a:t>pimpe</a:t>
            </a:r>
            <a:r>
              <a:rPr lang="fr-CA" sz="4800" dirty="0"/>
              <a:t> » une fonction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ABCD7B-BF72-43D0-9524-8BDE66F2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CA" dirty="0"/>
              <a:t>Prend une fonction en entrée</a:t>
            </a:r>
          </a:p>
          <a:p>
            <a:pPr marL="742950" indent="-742950">
              <a:buFont typeface="+mj-lt"/>
              <a:buAutoNum type="arabicPeriod"/>
            </a:pPr>
            <a:r>
              <a:rPr lang="fr-CA" dirty="0"/>
              <a:t>« </a:t>
            </a:r>
            <a:r>
              <a:rPr lang="fr-CA" dirty="0" err="1"/>
              <a:t>Pimpe</a:t>
            </a:r>
            <a:r>
              <a:rPr lang="fr-CA" dirty="0"/>
              <a:t> » la fonction</a:t>
            </a:r>
          </a:p>
          <a:p>
            <a:pPr marL="742950" indent="-742950">
              <a:buFont typeface="+mj-lt"/>
              <a:buAutoNum type="arabicPeriod"/>
            </a:pPr>
            <a:r>
              <a:rPr lang="fr-CA" dirty="0"/>
              <a:t>Retourne la fonction pimpée</a:t>
            </a:r>
          </a:p>
        </p:txBody>
      </p:sp>
      <p:pic>
        <p:nvPicPr>
          <p:cNvPr id="5" name="Picture 4" descr="http://www.justalittlecreativity.com/wp-content/uploads/2011/09/car-before-after.jpg">
            <a:extLst>
              <a:ext uri="{FF2B5EF4-FFF2-40B4-BE49-F238E27FC236}">
                <a16:creationId xmlns:a16="http://schemas.microsoft.com/office/drawing/2014/main" id="{B7573720-A814-467C-BE3B-CB00C604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527" y="4167262"/>
            <a:ext cx="3056945" cy="21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2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3FC-3898-4751-97D6-1B5A8DD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Tous ces noms, ce ne sont que des noms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8AAAD-87C6-4E52-B44D-8FF839ED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947"/>
            <a:ext cx="10515600" cy="420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fr-CA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CA" sz="3600" dirty="0">
                <a:cs typeface="Courier New" panose="02070309020205020404" pitchFamily="49" charset="0"/>
              </a:rPr>
              <a:t>Quel est le résultat?</a:t>
            </a:r>
          </a:p>
          <a:p>
            <a:pPr marL="0" indent="0">
              <a:buNone/>
            </a:pPr>
            <a:r>
              <a:rPr lang="fr-CA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B2A1F0-BD4C-472D-A050-F0DDC61A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37778" y="3653271"/>
            <a:ext cx="4854222" cy="32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893FF-E86A-4954-B799-B2698B8B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Même principe…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CAB3D-499A-4DF1-BF00-78830924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os import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chdir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cd</a:t>
            </a:r>
          </a:p>
        </p:txBody>
      </p:sp>
    </p:spTree>
    <p:extLst>
      <p:ext uri="{BB962C8B-B14F-4D97-AF65-F5344CB8AC3E}">
        <p14:creationId xmlns:p14="http://schemas.microsoft.com/office/powerpoint/2010/main" val="236580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956D-5B19-452A-AE70-AA7351C9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Une fonction est un objet avec une méthode </a:t>
            </a:r>
            <a:r>
              <a:rPr lang="fr-CA" sz="4800" b="1" dirty="0"/>
              <a:t>"__call__"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99D28-B31B-4DD1-818A-DC261399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9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/>
              <a:t>func</a:t>
            </a:r>
            <a:r>
              <a:rPr lang="fr-CA" dirty="0"/>
              <a:t>() est équivalent à </a:t>
            </a:r>
            <a:r>
              <a:rPr lang="fr-CA" dirty="0" err="1"/>
              <a:t>func</a:t>
            </a:r>
            <a:r>
              <a:rPr lang="fr-CA" dirty="0"/>
              <a:t>.__call__()</a:t>
            </a:r>
          </a:p>
          <a:p>
            <a:pPr marL="0" indent="0">
              <a:buNone/>
            </a:pPr>
            <a:endParaRPr lang="fr-CA" sz="1600" dirty="0"/>
          </a:p>
          <a:p>
            <a:pPr marL="0" indent="0">
              <a:buNone/>
            </a:pP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__call__(self):</a:t>
            </a:r>
          </a:p>
          <a:p>
            <a:pPr marL="0" indent="0">
              <a:buNone/>
            </a:pP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"Bonjour"</a:t>
            </a:r>
          </a:p>
          <a:p>
            <a:pPr marL="0" indent="0"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()())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Bonjour</a:t>
            </a:r>
          </a:p>
        </p:txBody>
      </p:sp>
    </p:spTree>
    <p:extLst>
      <p:ext uri="{BB962C8B-B14F-4D97-AF65-F5344CB8AC3E}">
        <p14:creationId xmlns:p14="http://schemas.microsoft.com/office/powerpoint/2010/main" val="26322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36D6A-59A2-444E-941B-212597E5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Exemple pour les diapos suivantes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6CD43-1ABC-4CA1-9E53-9EE2BED4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"""Retourne 1"""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1</a:t>
            </a:r>
          </a:p>
        </p:txBody>
      </p:sp>
    </p:spTree>
    <p:extLst>
      <p:ext uri="{BB962C8B-B14F-4D97-AF65-F5344CB8AC3E}">
        <p14:creationId xmlns:p14="http://schemas.microsoft.com/office/powerpoint/2010/main" val="7182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F6706-2157-4EDE-B864-E5F570BB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Décorateur identité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26CA3-1049-4596-A64C-00BB388C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51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20F20-2924-4396-A963-4EA0DC3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Gros progrès!</a:t>
            </a:r>
          </a:p>
        </p:txBody>
      </p:sp>
      <p:pic>
        <p:nvPicPr>
          <p:cNvPr id="1026" name="Picture 2" descr="Image result for vieux bazou a vendre">
            <a:extLst>
              <a:ext uri="{FF2B5EF4-FFF2-40B4-BE49-F238E27FC236}">
                <a16:creationId xmlns:a16="http://schemas.microsoft.com/office/drawing/2014/main" id="{05D167FA-25DE-4884-9336-C23B8CFB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27" y="2719218"/>
            <a:ext cx="3502964" cy="26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1953E8-C7D9-40FB-8B24-C71E81CA04A8}"/>
              </a:ext>
            </a:extLst>
          </p:cNvPr>
          <p:cNvSpPr/>
          <p:nvPr/>
        </p:nvSpPr>
        <p:spPr>
          <a:xfrm>
            <a:off x="5200780" y="3324521"/>
            <a:ext cx="1721416" cy="14166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 err="1"/>
              <a:t>identity</a:t>
            </a:r>
            <a:endParaRPr lang="fr-CA" sz="2400" dirty="0"/>
          </a:p>
        </p:txBody>
      </p:sp>
      <p:pic>
        <p:nvPicPr>
          <p:cNvPr id="6" name="Picture 2" descr="Image result for vieux bazou a vendre">
            <a:extLst>
              <a:ext uri="{FF2B5EF4-FFF2-40B4-BE49-F238E27FC236}">
                <a16:creationId xmlns:a16="http://schemas.microsoft.com/office/drawing/2014/main" id="{454CB6A2-D9CB-463F-B528-92D701F7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85" y="2719218"/>
            <a:ext cx="3502964" cy="26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3A58EC8-CBE7-4874-B82E-E9DB65144626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4544391" y="4032829"/>
            <a:ext cx="6563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5790A59-0F64-4F2B-AF1C-613871A934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922196" y="4032829"/>
            <a:ext cx="6563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1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BB253-8F6E-4A77-9C6A-68747AB4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Anecdote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CB74B1-CE6F-40FA-8EFC-06B89EEB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9" y="2768473"/>
            <a:ext cx="9638522" cy="22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F6706-2157-4EDE-B864-E5F570BB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Sucre syntaxique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26CA3-1049-4596-A64C-00BB388C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459"/>
            <a:ext cx="10515600" cy="4495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cs typeface="Courier New" panose="02070309020205020404" pitchFamily="49" charset="0"/>
              </a:rPr>
              <a:t>est équivalent à …</a:t>
            </a:r>
          </a:p>
          <a:p>
            <a:pPr marL="0" indent="0">
              <a:buNone/>
            </a:pPr>
            <a:endParaRPr lang="fr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endParaRPr lang="fr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E1D74-7C42-4592-A56F-DD4C63C9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/>
              <a:t>Courte présentation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A0DC5-DCF0-43EF-9C68-0883AA91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dirty="0"/>
              <a:t>Michaël Lévesque-Dion</a:t>
            </a:r>
          </a:p>
          <a:p>
            <a:r>
              <a:rPr lang="fr-CA" dirty="0"/>
              <a:t>1</a:t>
            </a:r>
            <a:r>
              <a:rPr lang="fr-CA" baseline="30000" dirty="0"/>
              <a:t>ère</a:t>
            </a:r>
            <a:r>
              <a:rPr lang="fr-CA" dirty="0"/>
              <a:t> année au baccalauréat en info</a:t>
            </a:r>
          </a:p>
          <a:p>
            <a:r>
              <a:rPr lang="fr-CA" dirty="0"/>
              <a:t>Auparavant baccalauréat en psychologie</a:t>
            </a:r>
          </a:p>
          <a:p>
            <a:r>
              <a:rPr lang="fr-CA" dirty="0"/>
              <a:t>CS Games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749C1A-B3A8-4971-A189-D23AFE54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4068763"/>
            <a:ext cx="3857625" cy="24574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E31ADF-5D91-47FF-8605-03683485E783}"/>
              </a:ext>
            </a:extLst>
          </p:cNvPr>
          <p:cNvSpPr txBox="1"/>
          <p:nvPr/>
        </p:nvSpPr>
        <p:spPr>
          <a:xfrm>
            <a:off x="2765767" y="5367616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Mon chat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D994F6E1-620C-4B00-8EF2-7395ABA66AB5}"/>
              </a:ext>
            </a:extLst>
          </p:cNvPr>
          <p:cNvSpPr/>
          <p:nvPr/>
        </p:nvSpPr>
        <p:spPr>
          <a:xfrm>
            <a:off x="3867150" y="5619750"/>
            <a:ext cx="2838450" cy="272031"/>
          </a:xfrm>
          <a:custGeom>
            <a:avLst/>
            <a:gdLst>
              <a:gd name="connsiteX0" fmla="*/ 0 w 2838450"/>
              <a:gd name="connsiteY0" fmla="*/ 0 h 272031"/>
              <a:gd name="connsiteX1" fmla="*/ 1600200 w 2838450"/>
              <a:gd name="connsiteY1" fmla="*/ 266700 h 272031"/>
              <a:gd name="connsiteX2" fmla="*/ 2838450 w 2838450"/>
              <a:gd name="connsiteY2" fmla="*/ 152400 h 27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8450" h="272031">
                <a:moveTo>
                  <a:pt x="0" y="0"/>
                </a:moveTo>
                <a:cubicBezTo>
                  <a:pt x="563562" y="120650"/>
                  <a:pt x="1127125" y="241300"/>
                  <a:pt x="1600200" y="266700"/>
                </a:cubicBezTo>
                <a:cubicBezTo>
                  <a:pt x="2073275" y="292100"/>
                  <a:pt x="2455862" y="222250"/>
                  <a:pt x="2838450" y="15240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2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28A-7E9D-441B-A0AF-7E8BCDD9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Décorateur identité 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42A6B-D88D-4807-9AE0-DF78D354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4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9CAAF-7E26-43C8-8090-225F5BEC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de clôture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0D3A4-8380-41B8-988D-4EC94122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D4B8B-9831-4472-9D91-7653B7FE3909}"/>
              </a:ext>
            </a:extLst>
          </p:cNvPr>
          <p:cNvSpPr/>
          <p:nvPr/>
        </p:nvSpPr>
        <p:spPr>
          <a:xfrm>
            <a:off x="838200" y="1825625"/>
            <a:ext cx="5923844" cy="3344686"/>
          </a:xfrm>
          <a:prstGeom prst="rect">
            <a:avLst/>
          </a:prstGeom>
          <a:noFill/>
          <a:ln w="5715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9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28A-7E9D-441B-A0AF-7E8BCDD9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Décorateur identité 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42A6B-D88D-4807-9AE0-DF78D354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4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vieux bazou a vendre">
            <a:extLst>
              <a:ext uri="{FF2B5EF4-FFF2-40B4-BE49-F238E27FC236}">
                <a16:creationId xmlns:a16="http://schemas.microsoft.com/office/drawing/2014/main" id="{C7B0980A-EC58-4F66-918E-16DE22B8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8610"/>
            <a:ext cx="3502964" cy="26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azou">
            <a:extLst>
              <a:ext uri="{FF2B5EF4-FFF2-40B4-BE49-F238E27FC236}">
                <a16:creationId xmlns:a16="http://schemas.microsoft.com/office/drawing/2014/main" id="{5D868929-EC0C-4AE2-ACC5-6062EA88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92" y="2812268"/>
            <a:ext cx="3511420" cy="26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0136F-56EA-40B3-BD41-751F8AFE4876}"/>
              </a:ext>
            </a:extLst>
          </p:cNvPr>
          <p:cNvSpPr/>
          <p:nvPr/>
        </p:nvSpPr>
        <p:spPr>
          <a:xfrm>
            <a:off x="5089820" y="3423914"/>
            <a:ext cx="1721416" cy="14166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 err="1"/>
              <a:t>identity</a:t>
            </a:r>
            <a:endParaRPr lang="fr-CA" sz="24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C4671D4-E540-4C9E-A342-1807F96B2CF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41164" y="4132222"/>
            <a:ext cx="74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D2B0C34-E8B7-4706-9017-F09EFE64688A}"/>
              </a:ext>
            </a:extLst>
          </p:cNvPr>
          <p:cNvCxnSpPr>
            <a:cxnSpLocks/>
            <a:stCxn id="7" idx="3"/>
            <a:endCxn id="3076" idx="1"/>
          </p:cNvCxnSpPr>
          <p:nvPr/>
        </p:nvCxnSpPr>
        <p:spPr>
          <a:xfrm flipV="1">
            <a:off x="6811236" y="4129051"/>
            <a:ext cx="748656" cy="3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>
            <a:extLst>
              <a:ext uri="{FF2B5EF4-FFF2-40B4-BE49-F238E27FC236}">
                <a16:creationId xmlns:a16="http://schemas.microsoft.com/office/drawing/2014/main" id="{52E29FFC-757D-460A-BAFE-6806046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potentiel…</a:t>
            </a:r>
          </a:p>
        </p:txBody>
      </p:sp>
    </p:spTree>
    <p:extLst>
      <p:ext uri="{BB962C8B-B14F-4D97-AF65-F5344CB8AC3E}">
        <p14:creationId xmlns:p14="http://schemas.microsoft.com/office/powerpoint/2010/main" val="149677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42A6B-D88D-4807-9AE0-DF78D354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6" y="465002"/>
            <a:ext cx="10515600" cy="5955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(return_one.__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__)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return_one.__doc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Retourne 1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(return_one.__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</a:p>
          <a:p>
            <a:pPr marL="0" indent="0">
              <a:buNone/>
            </a:pP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return_one.__doc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</a:p>
          <a:p>
            <a:pPr marL="0" indent="0">
              <a:buNone/>
            </a:pP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A6E25-0E06-4720-AE2F-4D01B3BD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Solution? Un décorateur, bien sûr!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63A55-502C-40F7-A9E4-7D0ECEF5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wraps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@wraps(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7419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BF1C-1140-4144-B1DB-2F03AF22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Et si notre fonction a des arguments?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37E4D-E096-4091-A6C2-AAA4ECFE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8" y="1905138"/>
            <a:ext cx="108469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fr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539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4C5F8-4D1C-4F23-A9A7-052FCCDA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*args et **</a:t>
            </a:r>
            <a:r>
              <a:rPr lang="fr-CA" dirty="0" err="1"/>
              <a:t>kwargs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13300-94DA-4B20-A7F8-FDCC361F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Permettent de passer un nombre d’arguments variable à une fonction</a:t>
            </a:r>
          </a:p>
          <a:p>
            <a:r>
              <a:rPr lang="fr-CA" dirty="0"/>
              <a:t> Les arguments capturés par « args » sont stockés dans un tuple</a:t>
            </a:r>
          </a:p>
          <a:p>
            <a:r>
              <a:rPr lang="fr-CA" dirty="0"/>
              <a:t> Les arguments capturés par « </a:t>
            </a:r>
            <a:r>
              <a:rPr lang="fr-CA" dirty="0" err="1"/>
              <a:t>kwargs</a:t>
            </a:r>
            <a:r>
              <a:rPr lang="fr-CA" dirty="0"/>
              <a:t> » sont stockés dans un dictionnaire</a:t>
            </a:r>
          </a:p>
        </p:txBody>
      </p:sp>
    </p:spTree>
    <p:extLst>
      <p:ext uri="{BB962C8B-B14F-4D97-AF65-F5344CB8AC3E}">
        <p14:creationId xmlns:p14="http://schemas.microsoft.com/office/powerpoint/2010/main" val="380948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94B99-1C4B-47EF-BC40-E52B8426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*args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92F73-924F-467F-BF8F-AA7FDA73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4713" cy="48148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arg_sum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var_sum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(1, 2, 3, 4))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var_sum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CA" dirty="0">
                <a:cs typeface="Courier New" panose="02070309020205020404" pitchFamily="49" charset="0"/>
              </a:rPr>
              <a:t>Les args passés dans « * » ont été stockés dans un tuple appelé « </a:t>
            </a:r>
            <a:r>
              <a:rPr lang="fr-CA" dirty="0" err="1">
                <a:cs typeface="Courier New" panose="02070309020205020404" pitchFamily="49" charset="0"/>
              </a:rPr>
              <a:t>numbers</a:t>
            </a:r>
            <a:r>
              <a:rPr lang="fr-CA" dirty="0">
                <a:cs typeface="Courier New" panose="02070309020205020404" pitchFamily="49" charset="0"/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280317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566E6-66B9-4519-AB46-EFB10FBC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**</a:t>
            </a:r>
            <a:r>
              <a:rPr lang="fr-CA" dirty="0" err="1"/>
              <a:t>kwargs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AEFDF-B1ED-4059-BF06-877300C1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51135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print_dict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for key, value in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dictionary.items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("{}: {}".format(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cs typeface="Courier New" panose="02070309020205020404" pitchFamily="49" charset="0"/>
              </a:rPr>
              <a:t>Les </a:t>
            </a:r>
            <a:r>
              <a:rPr lang="fr-CA" dirty="0" err="1">
                <a:cs typeface="Courier New" panose="02070309020205020404" pitchFamily="49" charset="0"/>
              </a:rPr>
              <a:t>kwargs</a:t>
            </a:r>
            <a:r>
              <a:rPr lang="fr-CA" dirty="0">
                <a:cs typeface="Courier New" panose="02070309020205020404" pitchFamily="49" charset="0"/>
              </a:rPr>
              <a:t> passés dans « ** » seront stockés dans un dictionnaire appelé « </a:t>
            </a:r>
            <a:r>
              <a:rPr lang="fr-CA" dirty="0" err="1">
                <a:cs typeface="Courier New" panose="02070309020205020404" pitchFamily="49" charset="0"/>
              </a:rPr>
              <a:t>dictionary</a:t>
            </a:r>
            <a:r>
              <a:rPr lang="fr-CA" dirty="0">
                <a:cs typeface="Courier New" panose="02070309020205020404" pitchFamily="49" charset="0"/>
              </a:rPr>
              <a:t> ». On peut passer des </a:t>
            </a:r>
            <a:r>
              <a:rPr lang="fr-CA" dirty="0" err="1">
                <a:cs typeface="Courier New" panose="02070309020205020404" pitchFamily="49" charset="0"/>
              </a:rPr>
              <a:t>kwargs</a:t>
            </a:r>
            <a:r>
              <a:rPr lang="fr-CA" dirty="0">
                <a:cs typeface="Courier New" panose="02070309020205020404" pitchFamily="49" charset="0"/>
              </a:rPr>
              <a:t> arbitraires tels que a = 1, b = 2, etc. Similairement, on peut « unpacker » un dictionnaire dans une fonction qui prend des </a:t>
            </a:r>
            <a:r>
              <a:rPr lang="fr-CA" dirty="0" err="1">
                <a:cs typeface="Courier New" panose="02070309020205020404" pitchFamily="49" charset="0"/>
              </a:rPr>
              <a:t>kwargs</a:t>
            </a:r>
            <a:r>
              <a:rPr lang="fr-CA" dirty="0">
                <a:cs typeface="Courier New" panose="02070309020205020404" pitchFamily="49" charset="0"/>
              </a:rPr>
              <a:t> avec **.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7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EF9AA-6A77-4DF9-B169-1DC27623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Python?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06D02-F46C-44AC-93B4-22ADC102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3497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BA288-E50A-4CA3-A899-302F3B42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: </a:t>
            </a:r>
            <a:r>
              <a:rPr lang="fr-CA" dirty="0" err="1"/>
              <a:t>print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5D582-29E0-4688-B096-C925057E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["Chien", "Chat", "Souris"]</a:t>
            </a:r>
          </a:p>
          <a:p>
            <a:pPr marL="0" indent="0">
              <a:buNone/>
            </a:pP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= {"sep": "$", "end": "%"}</a:t>
            </a:r>
          </a:p>
          <a:p>
            <a:pPr marL="0" indent="0"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**options)</a:t>
            </a:r>
          </a:p>
          <a:p>
            <a:pPr marL="0" indent="0"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("Chien", "Chat", "Souris", {"sep": "$", "end": "%"})</a:t>
            </a:r>
          </a:p>
          <a:p>
            <a:pPr marL="0" indent="0">
              <a:buNone/>
            </a:pPr>
            <a:endParaRPr lang="fr-CA" sz="3600" dirty="0"/>
          </a:p>
          <a:p>
            <a:pPr marL="0" indent="0">
              <a:buNone/>
            </a:pPr>
            <a:r>
              <a:rPr lang="fr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Chien$Chat$Souris</a:t>
            </a:r>
            <a:r>
              <a:rPr lang="fr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784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3BDE9-CAA2-45CB-8E3F-666D3862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wraps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buNone/>
            </a:pPr>
            <a:endParaRPr lang="fr-C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@wraps(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(*args, **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start =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(*args, **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runtime =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- start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("{}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{}".format(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__, runtime)</a:t>
            </a: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C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400" dirty="0">
                <a:cs typeface="Courier New" panose="02070309020205020404" pitchFamily="49" charset="0"/>
              </a:rPr>
              <a:t>Évidemment, on pourrait aussi imprimer les arguments, ou écrire le résultat dans un fichier.</a:t>
            </a:r>
          </a:p>
        </p:txBody>
      </p:sp>
    </p:spTree>
    <p:extLst>
      <p:ext uri="{BB962C8B-B14F-4D97-AF65-F5344CB8AC3E}">
        <p14:creationId xmlns:p14="http://schemas.microsoft.com/office/powerpoint/2010/main" val="31564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16448-43F8-47F7-9DCF-466275BB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Plus d’un décorateur à la fois?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3CCF9-10E3-45B7-821B-9ABABE9C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@dec1</a:t>
            </a:r>
          </a:p>
          <a:p>
            <a:pPr marL="0" indent="0">
              <a:buNone/>
            </a:pP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@dec2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None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dec1(dec2(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1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1EABE-CF7A-46C6-B924-E8DB64A9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Et si on veut que notre décorateur prenne des arguments?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AF318-5C51-4AFB-8AB5-54FEDE78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30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return_one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identity() missing 1 required positional argument: 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57CB84-FE81-41D4-B65E-1199BD2651E5}"/>
              </a:ext>
            </a:extLst>
          </p:cNvPr>
          <p:cNvSpPr txBox="1"/>
          <p:nvPr/>
        </p:nvSpPr>
        <p:spPr>
          <a:xfrm>
            <a:off x="6394259" y="2586608"/>
            <a:ext cx="5117432" cy="954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(*args, **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(*args, **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DAD50-C0BC-42E8-A958-FB3A399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Donc on ne peut pas faire ça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82A1F-9567-4616-BFC5-12927DA6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115824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validate_output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, type):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(*args, **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(*args, **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if not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, type):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02048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B7616-E665-4DC8-90E7-A7351B0B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Solution?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FFF1A2-7ACE-483D-BB11-3943BA81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48" y="42629"/>
            <a:ext cx="5869052" cy="67532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105F958-8FBC-4DAE-94D8-47A15DE8BACF}"/>
              </a:ext>
            </a:extLst>
          </p:cNvPr>
          <p:cNvSpPr txBox="1"/>
          <p:nvPr/>
        </p:nvSpPr>
        <p:spPr>
          <a:xfrm>
            <a:off x="6322948" y="294285"/>
            <a:ext cx="260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/>
              <a:t>Copier coller du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EBF6FB-D5BC-4DEB-B4C4-622D85FFB28B}"/>
              </a:ext>
            </a:extLst>
          </p:cNvPr>
          <p:cNvSpPr txBox="1"/>
          <p:nvPr/>
        </p:nvSpPr>
        <p:spPr>
          <a:xfrm>
            <a:off x="6322948" y="1948913"/>
            <a:ext cx="260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/>
              <a:t>Écrire une fonction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8CF014-3D5B-45A5-AA92-F6A66F2A5F03}"/>
              </a:ext>
            </a:extLst>
          </p:cNvPr>
          <p:cNvSpPr txBox="1"/>
          <p:nvPr/>
        </p:nvSpPr>
        <p:spPr>
          <a:xfrm>
            <a:off x="6322948" y="3223065"/>
            <a:ext cx="260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Écrire une fonction qui retourne une fonction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928238-A862-41D4-B6BA-CAB2F3BC8630}"/>
              </a:ext>
            </a:extLst>
          </p:cNvPr>
          <p:cNvSpPr txBox="1"/>
          <p:nvPr/>
        </p:nvSpPr>
        <p:spPr>
          <a:xfrm>
            <a:off x="6322948" y="4978216"/>
            <a:ext cx="2603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Écrire une fonction qui retourne une fonction qui retourne une fonction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20CE5-6C19-436C-B6D4-C6CCED2B909B}"/>
              </a:ext>
            </a:extLst>
          </p:cNvPr>
          <p:cNvSpPr/>
          <p:nvPr/>
        </p:nvSpPr>
        <p:spPr>
          <a:xfrm>
            <a:off x="6322948" y="5012083"/>
            <a:ext cx="5869052" cy="1815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6116329-E427-415A-97CF-6BB4A4FC7173}"/>
              </a:ext>
            </a:extLst>
          </p:cNvPr>
          <p:cNvSpPr/>
          <p:nvPr/>
        </p:nvSpPr>
        <p:spPr>
          <a:xfrm>
            <a:off x="4786489" y="3838222"/>
            <a:ext cx="1253067" cy="58702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30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91245-9404-4C2A-8925-AA8317B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Une fonction qui retourne un décorateur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C4BCB-A9B4-4679-8FF2-F0250490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log_calls_to_file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(file):</a:t>
            </a: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(arg):</a:t>
            </a: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(arg)</a:t>
            </a: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open(file, ‘w’) as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+ "\n")</a:t>
            </a: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fr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4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CE44C-A824-4CAE-9FDF-F7BF3D9C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AFBF9-68FC-4143-9A1C-D20ABC1E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log_calls_to_file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("log.txt")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x**2</a:t>
            </a:r>
          </a:p>
        </p:txBody>
      </p:sp>
    </p:spTree>
    <p:extLst>
      <p:ext uri="{BB962C8B-B14F-4D97-AF65-F5344CB8AC3E}">
        <p14:creationId xmlns:p14="http://schemas.microsoft.com/office/powerpoint/2010/main" val="4051724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18C7C-B3C8-4D99-86BC-990BADDB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028826"/>
            <a:ext cx="10885714" cy="261574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CA" dirty="0"/>
              <a:t>Python appelle </a:t>
            </a:r>
            <a:r>
              <a:rPr lang="fr-CA" i="1" dirty="0" err="1"/>
              <a:t>log_calls_to_file</a:t>
            </a:r>
            <a:r>
              <a:rPr lang="fr-CA" i="1" dirty="0"/>
              <a:t> </a:t>
            </a:r>
            <a:r>
              <a:rPr lang="fr-CA" dirty="0"/>
              <a:t>avec l’argument "log.txt". L’argument est sauvegardé dans la clôture, sous le nom "file". La fonction </a:t>
            </a:r>
            <a:r>
              <a:rPr lang="fr-CA" i="1" dirty="0" err="1"/>
              <a:t>decorator</a:t>
            </a:r>
            <a:r>
              <a:rPr lang="fr-CA" dirty="0"/>
              <a:t> prend la place de </a:t>
            </a:r>
            <a:r>
              <a:rPr lang="fr-CA" i="1" dirty="0" err="1"/>
              <a:t>log_calls_to_file</a:t>
            </a:r>
            <a:r>
              <a:rPr lang="fr-CA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E54DD-6302-49E7-BDB8-1F0B2C8B2848}"/>
              </a:ext>
            </a:extLst>
          </p:cNvPr>
          <p:cNvSpPr/>
          <p:nvPr/>
        </p:nvSpPr>
        <p:spPr>
          <a:xfrm>
            <a:off x="362857" y="354763"/>
            <a:ext cx="549607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log_calls_to_file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("log.txt")</a:t>
            </a:r>
          </a:p>
          <a:p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x**2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076CDC1-5388-495B-8656-5D59E68F59ED}"/>
              </a:ext>
            </a:extLst>
          </p:cNvPr>
          <p:cNvSpPr txBox="1">
            <a:spLocks/>
          </p:cNvSpPr>
          <p:nvPr/>
        </p:nvSpPr>
        <p:spPr>
          <a:xfrm>
            <a:off x="838200" y="4760686"/>
            <a:ext cx="10515600" cy="187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log_calls_to_file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(file):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fr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76135-C783-4A47-98AD-29E6BFF76C42}"/>
              </a:ext>
            </a:extLst>
          </p:cNvPr>
          <p:cNvSpPr/>
          <p:nvPr/>
        </p:nvSpPr>
        <p:spPr>
          <a:xfrm>
            <a:off x="6216146" y="354763"/>
            <a:ext cx="549607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fr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x**2</a:t>
            </a:r>
          </a:p>
        </p:txBody>
      </p:sp>
    </p:spTree>
    <p:extLst>
      <p:ext uri="{BB962C8B-B14F-4D97-AF65-F5344CB8AC3E}">
        <p14:creationId xmlns:p14="http://schemas.microsoft.com/office/powerpoint/2010/main" val="16074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18C7C-B3C8-4D99-86BC-990BADDB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14" y="2217511"/>
            <a:ext cx="10348686" cy="1977117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CA" dirty="0"/>
              <a:t>Python appelle </a:t>
            </a:r>
            <a:r>
              <a:rPr lang="fr-CA" i="1" dirty="0" err="1"/>
              <a:t>decorator</a:t>
            </a:r>
            <a:r>
              <a:rPr lang="fr-CA" dirty="0"/>
              <a:t> avec la fonction </a:t>
            </a:r>
            <a:r>
              <a:rPr lang="fr-CA" i="1" dirty="0"/>
              <a:t>square</a:t>
            </a:r>
            <a:r>
              <a:rPr lang="fr-CA" dirty="0"/>
              <a:t> comme argument. La fonction "</a:t>
            </a:r>
            <a:r>
              <a:rPr lang="fr-CA" dirty="0" err="1"/>
              <a:t>wrapper</a:t>
            </a:r>
            <a:r>
              <a:rPr lang="fr-CA" dirty="0"/>
              <a:t>" prend la place de </a:t>
            </a:r>
            <a:r>
              <a:rPr lang="fr-CA" i="1" dirty="0"/>
              <a:t>square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E54DD-6302-49E7-BDB8-1F0B2C8B2848}"/>
              </a:ext>
            </a:extLst>
          </p:cNvPr>
          <p:cNvSpPr/>
          <p:nvPr/>
        </p:nvSpPr>
        <p:spPr>
          <a:xfrm>
            <a:off x="362857" y="354763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fr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x**2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076CDC1-5388-495B-8656-5D59E68F59ED}"/>
              </a:ext>
            </a:extLst>
          </p:cNvPr>
          <p:cNvSpPr txBox="1">
            <a:spLocks/>
          </p:cNvSpPr>
          <p:nvPr/>
        </p:nvSpPr>
        <p:spPr>
          <a:xfrm>
            <a:off x="838200" y="4546509"/>
            <a:ext cx="10515600" cy="1491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Nuage 1">
            <a:extLst>
              <a:ext uri="{FF2B5EF4-FFF2-40B4-BE49-F238E27FC236}">
                <a16:creationId xmlns:a16="http://schemas.microsoft.com/office/drawing/2014/main" id="{BB01761D-0754-431C-AE5B-671C786E4583}"/>
              </a:ext>
            </a:extLst>
          </p:cNvPr>
          <p:cNvSpPr/>
          <p:nvPr/>
        </p:nvSpPr>
        <p:spPr>
          <a:xfrm>
            <a:off x="7300686" y="4196397"/>
            <a:ext cx="2960914" cy="21916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/>
              <a:t>file = "log.txt"</a:t>
            </a:r>
          </a:p>
        </p:txBody>
      </p:sp>
    </p:spTree>
    <p:extLst>
      <p:ext uri="{BB962C8B-B14F-4D97-AF65-F5344CB8AC3E}">
        <p14:creationId xmlns:p14="http://schemas.microsoft.com/office/powerpoint/2010/main" val="123062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C48DD-5F86-4464-88D2-1B530747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rencontre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2CCB2-6875-4AA6-A042-51DC06BC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Théorie</a:t>
            </a:r>
          </a:p>
          <a:p>
            <a:pPr lvl="1"/>
            <a:r>
              <a:rPr lang="fr-CA" dirty="0"/>
              <a:t> Connaissances préalables</a:t>
            </a:r>
          </a:p>
          <a:p>
            <a:pPr lvl="1"/>
            <a:r>
              <a:rPr lang="fr-CA" dirty="0"/>
              <a:t> Décorateurs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Pratique</a:t>
            </a:r>
          </a:p>
          <a:p>
            <a:pPr lvl="1"/>
            <a:r>
              <a:rPr lang="fr-CA" dirty="0"/>
              <a:t> Défis de programmation</a:t>
            </a:r>
          </a:p>
          <a:p>
            <a:pPr lvl="2"/>
            <a:r>
              <a:rPr lang="fr-CA" dirty="0"/>
              <a:t>Points pour les CS Games!</a:t>
            </a:r>
          </a:p>
        </p:txBody>
      </p:sp>
    </p:spTree>
    <p:extLst>
      <p:ext uri="{BB962C8B-B14F-4D97-AF65-F5344CB8AC3E}">
        <p14:creationId xmlns:p14="http://schemas.microsoft.com/office/powerpoint/2010/main" val="41324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18C7C-B3C8-4D99-86BC-990BADDB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86" y="1988458"/>
            <a:ext cx="10348686" cy="1886857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CA" dirty="0"/>
              <a:t>Maintenant, lorsqu’on appelle la fonction "square", on appelle en fait la fonction "</a:t>
            </a:r>
            <a:r>
              <a:rPr lang="fr-CA" dirty="0" err="1"/>
              <a:t>wrapper</a:t>
            </a:r>
            <a:r>
              <a:rPr lang="fr-CA" dirty="0"/>
              <a:t>", qui elle appelle square. On obtient notre résultat comme avant, et l’appel est loggé dans "log.txt".</a:t>
            </a:r>
          </a:p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E54DD-6302-49E7-BDB8-1F0B2C8B2848}"/>
              </a:ext>
            </a:extLst>
          </p:cNvPr>
          <p:cNvSpPr/>
          <p:nvPr/>
        </p:nvSpPr>
        <p:spPr>
          <a:xfrm>
            <a:off x="362857" y="354763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(écriture du fichier)</a:t>
            </a:r>
          </a:p>
          <a:p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" name="Nuage 1">
            <a:extLst>
              <a:ext uri="{FF2B5EF4-FFF2-40B4-BE49-F238E27FC236}">
                <a16:creationId xmlns:a16="http://schemas.microsoft.com/office/drawing/2014/main" id="{BB01761D-0754-431C-AE5B-671C786E4583}"/>
              </a:ext>
            </a:extLst>
          </p:cNvPr>
          <p:cNvSpPr/>
          <p:nvPr/>
        </p:nvSpPr>
        <p:spPr>
          <a:xfrm>
            <a:off x="8567058" y="3875315"/>
            <a:ext cx="2960914" cy="21916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/>
              <a:t>file = "log.txt"</a:t>
            </a:r>
          </a:p>
          <a:p>
            <a:pPr algn="ctr"/>
            <a:r>
              <a:rPr lang="fr-CA" sz="2400" dirty="0" err="1"/>
              <a:t>func</a:t>
            </a:r>
            <a:r>
              <a:rPr lang="fr-CA" sz="2400" dirty="0"/>
              <a:t> = square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D9AAC-3E21-40FE-86F7-B5735F9B45EB}"/>
              </a:ext>
            </a:extLst>
          </p:cNvPr>
          <p:cNvSpPr/>
          <p:nvPr/>
        </p:nvSpPr>
        <p:spPr>
          <a:xfrm>
            <a:off x="246340" y="4105481"/>
            <a:ext cx="84122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(arg):</a:t>
            </a:r>
          </a:p>
          <a:p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(arg)</a:t>
            </a:r>
          </a:p>
          <a:p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open(file, ‘w’) as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			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+ "\n")</a:t>
            </a:r>
          </a:p>
          <a:p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45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6EB33-AF49-45A8-847E-BE591D70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On aurait aussi pu faire ça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90F22-0E93-47CA-AE32-3698EA7E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383"/>
            <a:ext cx="1101691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log_calls_to_file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, file):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(arg):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(arg)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open(file, ‘w’) as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) + "\n")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4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30E9A-377E-4D68-884C-BEF21BAF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Décorateurs dans la librairie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57460-D262-4F3A-99BC-B6F1D4C9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fr-CA" dirty="0"/>
              <a:t> @</a:t>
            </a:r>
            <a:r>
              <a:rPr lang="fr-CA" dirty="0" err="1"/>
              <a:t>staticmethod</a:t>
            </a:r>
            <a:r>
              <a:rPr lang="fr-CA" dirty="0"/>
              <a:t>, @</a:t>
            </a:r>
            <a:r>
              <a:rPr lang="fr-CA" dirty="0" err="1"/>
              <a:t>classmethod</a:t>
            </a:r>
            <a:endParaRPr lang="fr-CA" dirty="0"/>
          </a:p>
          <a:p>
            <a:r>
              <a:rPr lang="fr-CA" dirty="0"/>
              <a:t> @</a:t>
            </a:r>
            <a:r>
              <a:rPr lang="fr-CA" dirty="0" err="1"/>
              <a:t>property</a:t>
            </a:r>
            <a:endParaRPr lang="fr-CA" dirty="0"/>
          </a:p>
          <a:p>
            <a:r>
              <a:rPr lang="fr-CA" dirty="0"/>
              <a:t> @</a:t>
            </a:r>
            <a:r>
              <a:rPr lang="fr-CA" dirty="0" err="1"/>
              <a:t>functools.lru_cache</a:t>
            </a:r>
            <a:endParaRPr lang="fr-CA" dirty="0"/>
          </a:p>
          <a:p>
            <a:r>
              <a:rPr lang="fr-CA" dirty="0"/>
              <a:t> @</a:t>
            </a:r>
            <a:r>
              <a:rPr lang="fr-CA" dirty="0" err="1"/>
              <a:t>functools.singledispatch</a:t>
            </a:r>
            <a:endParaRPr lang="fr-CA" dirty="0"/>
          </a:p>
          <a:p>
            <a:r>
              <a:rPr lang="fr-CA" dirty="0"/>
              <a:t> @</a:t>
            </a:r>
            <a:r>
              <a:rPr lang="fr-CA" dirty="0" err="1"/>
              <a:t>contextlib.contextmanager</a:t>
            </a:r>
            <a:endParaRPr lang="fr-CA" dirty="0"/>
          </a:p>
          <a:p>
            <a:r>
              <a:rPr lang="fr-CA" dirty="0"/>
              <a:t> @</a:t>
            </a:r>
            <a:r>
              <a:rPr lang="fr-CA" dirty="0" err="1"/>
              <a:t>functools.wraps</a:t>
            </a:r>
            <a:endParaRPr lang="fr-CA" dirty="0"/>
          </a:p>
          <a:p>
            <a:r>
              <a:rPr lang="fr-CA" dirty="0"/>
              <a:t> </a:t>
            </a:r>
            <a:r>
              <a:rPr lang="fr-CA" dirty="0" err="1"/>
              <a:t>asyncio</a:t>
            </a:r>
            <a:r>
              <a:rPr lang="fr-CA" dirty="0"/>
              <a:t> (avec son propre sucre syntaxique)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9622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C4816-A24B-4739-BBD2-1A6685B1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 err="1"/>
              <a:t>Frameworks</a:t>
            </a:r>
            <a:r>
              <a:rPr lang="fr-CA" sz="4400" dirty="0"/>
              <a:t> qui comportent des décorateurs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E2118-85EA-4612-A071-1AEC2799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 err="1"/>
              <a:t>Flask</a:t>
            </a:r>
            <a:endParaRPr lang="fr-CA" dirty="0"/>
          </a:p>
          <a:p>
            <a:r>
              <a:rPr lang="fr-CA" dirty="0"/>
              <a:t> Django</a:t>
            </a:r>
          </a:p>
          <a:p>
            <a:r>
              <a:rPr lang="fr-CA" dirty="0"/>
              <a:t> </a:t>
            </a:r>
            <a:r>
              <a:rPr lang="fr-CA" dirty="0" err="1"/>
              <a:t>Cherrypy</a:t>
            </a:r>
            <a:endParaRPr lang="fr-CA" dirty="0"/>
          </a:p>
          <a:p>
            <a:r>
              <a:rPr lang="fr-CA" dirty="0"/>
              <a:t> </a:t>
            </a:r>
            <a:r>
              <a:rPr lang="fr-CA" dirty="0" err="1"/>
              <a:t>pytest</a:t>
            </a:r>
            <a:endParaRPr lang="fr-CA" dirty="0"/>
          </a:p>
          <a:p>
            <a:r>
              <a:rPr lang="fr-CA" dirty="0"/>
              <a:t> </a:t>
            </a:r>
            <a:r>
              <a:rPr lang="fr-CA" strike="sngStrike" dirty="0" err="1"/>
              <a:t>unittest</a:t>
            </a:r>
            <a:endParaRPr lang="fr-CA" strike="sngStrike" dirty="0"/>
          </a:p>
        </p:txBody>
      </p:sp>
    </p:spTree>
    <p:extLst>
      <p:ext uri="{BB962C8B-B14F-4D97-AF65-F5344CB8AC3E}">
        <p14:creationId xmlns:p14="http://schemas.microsoft.com/office/powerpoint/2010/main" val="129070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70513-3013-4F38-A27C-790861A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Bon à savoir (Google </a:t>
            </a:r>
            <a:r>
              <a:rPr lang="fr-CA" dirty="0" err="1"/>
              <a:t>it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8362C-025E-4B74-905D-CC93A9C5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8375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Il est possible de décorer une classe pour lui ajouter des méthodes (alternative aux </a:t>
            </a:r>
            <a:r>
              <a:rPr lang="fr-CA" dirty="0" err="1"/>
              <a:t>métaclasses</a:t>
            </a:r>
            <a:r>
              <a:rPr lang="fr-CA" dirty="0"/>
              <a:t>)</a:t>
            </a:r>
          </a:p>
          <a:p>
            <a:r>
              <a:rPr lang="fr-CA" dirty="0"/>
              <a:t>Il est possible d’appliquer un décorateur à toutes les fonctions dans une classe en 1 seule ligne</a:t>
            </a:r>
          </a:p>
          <a:p>
            <a:r>
              <a:rPr lang="fr-CA" dirty="0"/>
              <a:t> Il est aussi possible d’appliquer un décorateur à toutes les fonctions dans un module en quelques lignes (sans aller le mettre soi-même directement sur chaque fonction)</a:t>
            </a:r>
          </a:p>
        </p:txBody>
      </p:sp>
    </p:spTree>
    <p:extLst>
      <p:ext uri="{BB962C8B-B14F-4D97-AF65-F5344CB8AC3E}">
        <p14:creationId xmlns:p14="http://schemas.microsoft.com/office/powerpoint/2010/main" val="19523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7D7A6-02CF-4101-8F18-8E84C42E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pic>
        <p:nvPicPr>
          <p:cNvPr id="1026" name="Picture 2" descr="Image result for fluent python">
            <a:extLst>
              <a:ext uri="{FF2B5EF4-FFF2-40B4-BE49-F238E27FC236}">
                <a16:creationId xmlns:a16="http://schemas.microsoft.com/office/drawing/2014/main" id="{FE5A786F-CB87-44EB-8817-9FAE4B92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29" y="2117558"/>
            <a:ext cx="2589797" cy="33978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2399A2C-D945-4004-85BD-C61F58FC5E37}"/>
              </a:ext>
            </a:extLst>
          </p:cNvPr>
          <p:cNvSpPr txBox="1"/>
          <p:nvPr/>
        </p:nvSpPr>
        <p:spPr>
          <a:xfrm>
            <a:off x="5157538" y="2486526"/>
            <a:ext cx="583514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CA" sz="3600" dirty="0"/>
              <a:t>Excellent livre pour dépasser le stade de « débutant » en Python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CA" sz="3600" dirty="0"/>
              <a:t>Chapitre sur les décorateurs</a:t>
            </a:r>
          </a:p>
        </p:txBody>
      </p:sp>
    </p:spTree>
    <p:extLst>
      <p:ext uri="{BB962C8B-B14F-4D97-AF65-F5344CB8AC3E}">
        <p14:creationId xmlns:p14="http://schemas.microsoft.com/office/powerpoint/2010/main" val="571140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143D2-6C21-4D1E-9DEE-9CE2326A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6D7D1-33E6-49F6-9314-C4F09319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>
                <a:hlinkClick r:id="rId2"/>
              </a:rPr>
              <a:t>https://www.codementor.io/sheena/introduction-to-decorators-du107vo5c</a:t>
            </a:r>
            <a:endParaRPr lang="fr-CA" dirty="0"/>
          </a:p>
          <a:p>
            <a:r>
              <a:rPr lang="fr-CA" dirty="0">
                <a:hlinkClick r:id="rId3"/>
              </a:rPr>
              <a:t>https://www.codementor.io/sheena/advanced-use-python-decorators-class-function-du107nxsv</a:t>
            </a:r>
            <a:endParaRPr lang="fr-CA" dirty="0"/>
          </a:p>
          <a:p>
            <a:r>
              <a:rPr lang="fr-CA" dirty="0">
                <a:hlinkClick r:id="rId4"/>
              </a:rPr>
              <a:t>https://www.blog.pythonlibrary.org/2017/07/18/python-all-about-decorators/</a:t>
            </a:r>
            <a:r>
              <a:rPr lang="fr-CA" dirty="0"/>
              <a:t> </a:t>
            </a:r>
          </a:p>
          <a:p>
            <a:r>
              <a:rPr lang="fr-CA" dirty="0">
                <a:hlinkClick r:id="rId5"/>
              </a:rPr>
              <a:t>https://www.codeschool.com/blog/2016/05/12/a-guide-to-python-decorators/</a:t>
            </a:r>
            <a:r>
              <a:rPr lang="fr-CA" dirty="0"/>
              <a:t> </a:t>
            </a:r>
          </a:p>
          <a:p>
            <a:r>
              <a:rPr lang="fr-CA" dirty="0">
                <a:hlinkClick r:id="rId6"/>
              </a:rPr>
              <a:t>http://python-3-patterns-idioms-test.readthedocs.io/en/latest/PythonDecorators.html</a:t>
            </a:r>
            <a:r>
              <a:rPr lang="fr-CA" dirty="0"/>
              <a:t>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3216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CBA00-61BC-4C32-AFDE-25BC245E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Bien joué!</a:t>
            </a:r>
          </a:p>
        </p:txBody>
      </p:sp>
      <p:pic>
        <p:nvPicPr>
          <p:cNvPr id="4098" name="Picture 2" descr="L’image contient peut-être : dessin">
            <a:extLst>
              <a:ext uri="{FF2B5EF4-FFF2-40B4-BE49-F238E27FC236}">
                <a16:creationId xmlns:a16="http://schemas.microsoft.com/office/drawing/2014/main" id="{CCCE1CAD-9683-48C6-AA30-99C46ED1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7745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48474-9054-4FD0-AB89-8D3A8AD4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Maintenant, au travail!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788BD-D6B2-41C4-8CB6-5D22D32F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C’est ici que le réel apprentissage commence</a:t>
            </a:r>
          </a:p>
          <a:p>
            <a:r>
              <a:rPr lang="fr-CA" dirty="0"/>
              <a:t> Challenges de programmation sur </a:t>
            </a:r>
            <a:r>
              <a:rPr lang="fr-CA" dirty="0" err="1"/>
              <a:t>Codewars</a:t>
            </a:r>
            <a:endParaRPr lang="fr-CA" dirty="0"/>
          </a:p>
          <a:p>
            <a:pPr lvl="1"/>
            <a:r>
              <a:rPr lang="fr-CA" dirty="0"/>
              <a:t> Faites-vous un compte maintenant!</a:t>
            </a:r>
          </a:p>
        </p:txBody>
      </p:sp>
      <p:pic>
        <p:nvPicPr>
          <p:cNvPr id="1026" name="Picture 2" descr="Image result for codewars">
            <a:extLst>
              <a:ext uri="{FF2B5EF4-FFF2-40B4-BE49-F238E27FC236}">
                <a16:creationId xmlns:a16="http://schemas.microsoft.com/office/drawing/2014/main" id="{AC12D48E-72F4-471A-963C-457DC7EF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42" y="4001294"/>
            <a:ext cx="3246315" cy="24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71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406E7CE-1D8B-45CD-B9F8-72EBC3A6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45FB2-AEA6-49EB-92E0-66898BD4D497}"/>
              </a:ext>
            </a:extLst>
          </p:cNvPr>
          <p:cNvSpPr/>
          <p:nvPr/>
        </p:nvSpPr>
        <p:spPr>
          <a:xfrm>
            <a:off x="447869" y="1418253"/>
            <a:ext cx="4823927" cy="257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73AD3-146D-4E03-BD26-9F6724548E95}"/>
              </a:ext>
            </a:extLst>
          </p:cNvPr>
          <p:cNvSpPr/>
          <p:nvPr/>
        </p:nvSpPr>
        <p:spPr>
          <a:xfrm>
            <a:off x="5358063" y="1418253"/>
            <a:ext cx="6673516" cy="2824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AB766-3F99-4AA8-8367-304F2E33B907}"/>
              </a:ext>
            </a:extLst>
          </p:cNvPr>
          <p:cNvSpPr/>
          <p:nvPr/>
        </p:nvSpPr>
        <p:spPr>
          <a:xfrm>
            <a:off x="5358063" y="4361980"/>
            <a:ext cx="6673516" cy="1846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18225-5E74-400F-AA11-5B41ADC81029}"/>
              </a:ext>
            </a:extLst>
          </p:cNvPr>
          <p:cNvSpPr/>
          <p:nvPr/>
        </p:nvSpPr>
        <p:spPr>
          <a:xfrm>
            <a:off x="10491537" y="6327138"/>
            <a:ext cx="834190" cy="169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58BC9-C989-44C5-B980-EE7593DE99CF}"/>
              </a:ext>
            </a:extLst>
          </p:cNvPr>
          <p:cNvSpPr/>
          <p:nvPr/>
        </p:nvSpPr>
        <p:spPr>
          <a:xfrm>
            <a:off x="11433646" y="6327138"/>
            <a:ext cx="597934" cy="169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AECCF6-DF8D-4343-B4FF-37C75884EE5B}"/>
              </a:ext>
            </a:extLst>
          </p:cNvPr>
          <p:cNvSpPr txBox="1"/>
          <p:nvPr/>
        </p:nvSpPr>
        <p:spPr>
          <a:xfrm>
            <a:off x="3184888" y="2951946"/>
            <a:ext cx="2130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i="1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Description du challenge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01A056-A58D-4F07-8E77-CAFE0E5AF7F9}"/>
              </a:ext>
            </a:extLst>
          </p:cNvPr>
          <p:cNvSpPr txBox="1"/>
          <p:nvPr/>
        </p:nvSpPr>
        <p:spPr>
          <a:xfrm>
            <a:off x="5358063" y="3750694"/>
            <a:ext cx="3161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i="1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Entrez votre code ici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7D045C-2546-4B24-938C-80388B99E28F}"/>
              </a:ext>
            </a:extLst>
          </p:cNvPr>
          <p:cNvSpPr txBox="1"/>
          <p:nvPr/>
        </p:nvSpPr>
        <p:spPr>
          <a:xfrm>
            <a:off x="5474109" y="5744497"/>
            <a:ext cx="384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i="1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Tests donnés en exemple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DF1699-6977-436C-9310-21675057D5CA}"/>
              </a:ext>
            </a:extLst>
          </p:cNvPr>
          <p:cNvSpPr/>
          <p:nvPr/>
        </p:nvSpPr>
        <p:spPr>
          <a:xfrm>
            <a:off x="0" y="6611779"/>
            <a:ext cx="12192000" cy="246220"/>
          </a:xfrm>
          <a:prstGeom prst="rect">
            <a:avLst/>
          </a:prstGeom>
          <a:solidFill>
            <a:srgbClr val="13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54FE96-D8AA-4BBA-B21D-2A6DC7A9D8C2}"/>
              </a:ext>
            </a:extLst>
          </p:cNvPr>
          <p:cNvSpPr txBox="1"/>
          <p:nvPr/>
        </p:nvSpPr>
        <p:spPr>
          <a:xfrm>
            <a:off x="9025230" y="6453623"/>
            <a:ext cx="37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i="1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Testez votre 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D7D1C5-6412-49F2-8660-E9CC15C1AF5F}"/>
              </a:ext>
            </a:extLst>
          </p:cNvPr>
          <p:cNvSpPr/>
          <p:nvPr/>
        </p:nvSpPr>
        <p:spPr>
          <a:xfrm>
            <a:off x="0" y="399493"/>
            <a:ext cx="12192000" cy="177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A23DE-5260-4E5F-AE37-B21F6AC5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de la rencontre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BB536-D0BF-4F8F-BC32-7D760964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Comprendre ce qu’est un décorateur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Être capable d’utiliser un décorateur écrit par quelqu’un d’autre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Être capable d’écrire vos propres décorateurs</a:t>
            </a:r>
          </a:p>
        </p:txBody>
      </p:sp>
    </p:spTree>
    <p:extLst>
      <p:ext uri="{BB962C8B-B14F-4D97-AF65-F5344CB8AC3E}">
        <p14:creationId xmlns:p14="http://schemas.microsoft.com/office/powerpoint/2010/main" val="3944363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7B02-A2B3-4BD8-A1E5-4EF9605C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 vous avez de la difficulté…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56802F-1FF0-489D-9EAD-0227298B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Je suis là pour vous aider </a:t>
            </a:r>
            <a:r>
              <a:rPr lang="fr-CA" dirty="0">
                <a:sym typeface="Wingdings" panose="05000000000000000000" pitchFamily="2" charset="2"/>
              </a:rPr>
              <a:t>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220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39CF82-7605-46F6-84B7-1832850A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9" y="199446"/>
            <a:ext cx="7429500" cy="14192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627969-9784-4A06-BC9E-1B864DA8E78A}"/>
              </a:ext>
            </a:extLst>
          </p:cNvPr>
          <p:cNvSpPr txBox="1"/>
          <p:nvPr/>
        </p:nvSpPr>
        <p:spPr>
          <a:xfrm>
            <a:off x="464378" y="4494124"/>
            <a:ext cx="336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suggestion to another contestant: dump his girlfriend for the half-hour show because the premise was becoming a "playa" through the pimped ride.</a:t>
            </a: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302B5C-7531-43A9-8FFA-1FABA93F4A5E}"/>
              </a:ext>
            </a:extLst>
          </p:cNvPr>
          <p:cNvSpPr txBox="1"/>
          <p:nvPr/>
        </p:nvSpPr>
        <p:spPr>
          <a:xfrm>
            <a:off x="3829878" y="2481343"/>
            <a:ext cx="336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Sometimes additions to the cars were just for the show and would be taken out of the vehicle immediately after filming.</a:t>
            </a: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350417-67DA-4CB6-A7A9-134C4C806D65}"/>
              </a:ext>
            </a:extLst>
          </p:cNvPr>
          <p:cNvSpPr txBox="1"/>
          <p:nvPr/>
        </p:nvSpPr>
        <p:spPr>
          <a:xfrm>
            <a:off x="464378" y="2050007"/>
            <a:ext cx="336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Although the cars were visually pimped, the insides were seemingly given far less attention.</a:t>
            </a: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74CC9F-7A1C-4AA4-8502-85E22C243979}"/>
              </a:ext>
            </a:extLst>
          </p:cNvPr>
          <p:cNvSpPr txBox="1"/>
          <p:nvPr/>
        </p:nvSpPr>
        <p:spPr>
          <a:xfrm>
            <a:off x="3829878" y="4113008"/>
            <a:ext cx="336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often additions -- such as the famous backseat TV screens -- simply wouldn't work.</a:t>
            </a: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5C990F-C5CE-46F4-90F8-41C8AB0FD795}"/>
              </a:ext>
            </a:extLst>
          </p:cNvPr>
          <p:cNvSpPr txBox="1"/>
          <p:nvPr/>
        </p:nvSpPr>
        <p:spPr>
          <a:xfrm>
            <a:off x="464378" y="3410565"/>
            <a:ext cx="336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Although probably expected, those reveal shots of excitement were staged.</a:t>
            </a: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C045C9-9874-4EF0-BBD1-9FFFB86F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00" y="215773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xzibit meme transparent">
            <a:extLst>
              <a:ext uri="{FF2B5EF4-FFF2-40B4-BE49-F238E27FC236}">
                <a16:creationId xmlns:a16="http://schemas.microsoft.com/office/drawing/2014/main" id="{816786FE-8BB8-48B4-B36B-46668122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976"/>
            <a:ext cx="12192000" cy="80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2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32070-25D8-41EE-826E-0C15F8E7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Don’t </a:t>
            </a:r>
            <a:r>
              <a:rPr lang="fr-CA" dirty="0" err="1"/>
              <a:t>Repeat</a:t>
            </a:r>
            <a:r>
              <a:rPr lang="fr-CA" dirty="0"/>
              <a:t> </a:t>
            </a:r>
            <a:r>
              <a:rPr lang="fr-CA" dirty="0" err="1"/>
              <a:t>Yourself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9A46D-B52B-444F-9FB4-8D257F67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CA" dirty="0"/>
              <a:t>Mise en situation : il faudrait « ajouter » un bout de code à plusieurs fonctions pour modifier leur comportement.</a:t>
            </a:r>
          </a:p>
          <a:p>
            <a:pPr>
              <a:lnSpc>
                <a:spcPct val="120000"/>
              </a:lnSpc>
            </a:pPr>
            <a:r>
              <a:rPr lang="fr-CA" dirty="0"/>
              <a:t>Option 1 (triste) : copier/coller le code dans/autour de chacune des fonctions</a:t>
            </a:r>
          </a:p>
          <a:p>
            <a:pPr>
              <a:lnSpc>
                <a:spcPct val="120000"/>
              </a:lnSpc>
            </a:pPr>
            <a:r>
              <a:rPr lang="fr-CA" dirty="0"/>
              <a:t>Option 2 (</a:t>
            </a:r>
            <a:r>
              <a:rPr lang="fr-CA" dirty="0" err="1"/>
              <a:t>pimp</a:t>
            </a:r>
            <a:r>
              <a:rPr lang="fr-CA" dirty="0"/>
              <a:t>) : coder un décorateur et l’appliquer aux fonctions</a:t>
            </a:r>
          </a:p>
          <a:p>
            <a:pPr lvl="1">
              <a:lnSpc>
                <a:spcPct val="120000"/>
              </a:lnSpc>
            </a:pPr>
            <a:r>
              <a:rPr lang="fr-CA" dirty="0"/>
              <a:t>Beaucoup plus facile de modifier le code par la suite (extensibilité)</a:t>
            </a:r>
          </a:p>
          <a:p>
            <a:pPr lvl="1">
              <a:lnSpc>
                <a:spcPct val="120000"/>
              </a:lnSpc>
            </a:pPr>
            <a:r>
              <a:rPr lang="fr-CA" dirty="0"/>
              <a:t>Beaucoup plus facile d’enlever la modification par la suite (réversibilité)</a:t>
            </a:r>
          </a:p>
          <a:p>
            <a:pPr>
              <a:lnSpc>
                <a:spcPct val="120000"/>
              </a:lnSpc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81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sign patterns gof">
            <a:extLst>
              <a:ext uri="{FF2B5EF4-FFF2-40B4-BE49-F238E27FC236}">
                <a16:creationId xmlns:a16="http://schemas.microsoft.com/office/drawing/2014/main" id="{C781D555-8CDE-4DB7-8E9B-7880ED83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" y="365125"/>
            <a:ext cx="4901119" cy="61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F66AD55-908A-4FD1-BCCC-9DCB34B4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85" y="1133728"/>
            <a:ext cx="5840945" cy="5222874"/>
          </a:xfrm>
        </p:spPr>
        <p:txBody>
          <a:bodyPr>
            <a:noAutofit/>
          </a:bodyPr>
          <a:lstStyle/>
          <a:p>
            <a:r>
              <a:rPr lang="fr-CA" sz="3600" dirty="0"/>
              <a:t>Idée similaire, mais pas la même chose</a:t>
            </a:r>
            <a:br>
              <a:rPr lang="fr-CA" sz="3600" dirty="0"/>
            </a:b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570727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1099</Words>
  <Application>Microsoft Office PowerPoint</Application>
  <PresentationFormat>Grand écran</PresentationFormat>
  <Paragraphs>283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Dopestyle </vt:lpstr>
      <vt:lpstr>Wingdings</vt:lpstr>
      <vt:lpstr>Thème Office</vt:lpstr>
      <vt:lpstr>Pimp ma Fonction</vt:lpstr>
      <vt:lpstr>Courte présentation</vt:lpstr>
      <vt:lpstr>Pourquoi Python?</vt:lpstr>
      <vt:lpstr>Plan de la rencontre</vt:lpstr>
      <vt:lpstr>Objectifs de la rencontre</vt:lpstr>
      <vt:lpstr>Présentation PowerPoint</vt:lpstr>
      <vt:lpstr>Présentation PowerPoint</vt:lpstr>
      <vt:lpstr>Don’t Repeat Yourself</vt:lpstr>
      <vt:lpstr>Idée similaire, mais pas la même chose </vt:lpstr>
      <vt:lpstr>Définition</vt:lpstr>
      <vt:lpstr>Une fonction qui « pimpe » une fonction</vt:lpstr>
      <vt:lpstr>Tous ces noms, ce ne sont que des noms</vt:lpstr>
      <vt:lpstr>Même principe…</vt:lpstr>
      <vt:lpstr>Une fonction est un objet avec une méthode "__call__"</vt:lpstr>
      <vt:lpstr>Exemple pour les diapos suivantes</vt:lpstr>
      <vt:lpstr>Décorateur identité</vt:lpstr>
      <vt:lpstr>Gros progrès!</vt:lpstr>
      <vt:lpstr>Anecdote</vt:lpstr>
      <vt:lpstr>Sucre syntaxique</vt:lpstr>
      <vt:lpstr>Décorateur identité ++</vt:lpstr>
      <vt:lpstr>Concept de clôture</vt:lpstr>
      <vt:lpstr>Décorateur identité ++</vt:lpstr>
      <vt:lpstr>Problème potentiel…</vt:lpstr>
      <vt:lpstr>Présentation PowerPoint</vt:lpstr>
      <vt:lpstr>Solution? Un décorateur, bien sûr!</vt:lpstr>
      <vt:lpstr>Et si notre fonction a des arguments?</vt:lpstr>
      <vt:lpstr>*args et **kwargs</vt:lpstr>
      <vt:lpstr>*args</vt:lpstr>
      <vt:lpstr>**kwargs</vt:lpstr>
      <vt:lpstr>Exemple : print</vt:lpstr>
      <vt:lpstr>Présentation PowerPoint</vt:lpstr>
      <vt:lpstr>Plus d’un décorateur à la fois?</vt:lpstr>
      <vt:lpstr>Et si on veut que notre décorateur prenne des arguments?</vt:lpstr>
      <vt:lpstr>Donc on ne peut pas faire ça :</vt:lpstr>
      <vt:lpstr>Solution?</vt:lpstr>
      <vt:lpstr>Une fonction qui retourne un décorateur</vt:lpstr>
      <vt:lpstr>Exemple</vt:lpstr>
      <vt:lpstr>Présentation PowerPoint</vt:lpstr>
      <vt:lpstr>Présentation PowerPoint</vt:lpstr>
      <vt:lpstr>Présentation PowerPoint</vt:lpstr>
      <vt:lpstr>On aurait aussi pu faire ça :</vt:lpstr>
      <vt:lpstr>Décorateurs dans la librairie standard</vt:lpstr>
      <vt:lpstr>Frameworks qui comportent des décorateurs</vt:lpstr>
      <vt:lpstr>Bon à savoir (Google it)</vt:lpstr>
      <vt:lpstr>Références</vt:lpstr>
      <vt:lpstr>Références (suite)</vt:lpstr>
      <vt:lpstr>Bien joué!</vt:lpstr>
      <vt:lpstr>Maintenant, au travail!</vt:lpstr>
      <vt:lpstr>Présentation PowerPoint</vt:lpstr>
      <vt:lpstr>Si vous avez de la difficulté…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décoration = inhéritance</dc:title>
  <dc:creator>Michaël Lévesque-Dion</dc:creator>
  <cp:lastModifiedBy>Michaël Lévesque-Dion</cp:lastModifiedBy>
  <cp:revision>271</cp:revision>
  <dcterms:created xsi:type="dcterms:W3CDTF">2017-10-11T22:09:21Z</dcterms:created>
  <dcterms:modified xsi:type="dcterms:W3CDTF">2017-11-09T18:50:12Z</dcterms:modified>
</cp:coreProperties>
</file>