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60" d="100"/>
          <a:sy n="160" d="100"/>
        </p:scale>
        <p:origin x="188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F1AA9-F17E-764E-B3D5-C9104BCC881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3ADFD-9050-C84C-A406-AFF94C0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ADFD-9050-C84C-A406-AFF94C0DFF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ADFD-9050-C84C-A406-AFF94C0DFF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1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5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4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3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4D128-9A1F-4B95-9402-914C40785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51" b="3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CD69-5AD7-EA4B-9979-8FC2F0F66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Lake Metabolism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4595-63DE-5545-908D-ACB92460F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FA01-392E-3341-B045-D7C517A6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NEP = GPP -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13653-7192-A147-BC9E-E1DBF407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4" y="2421926"/>
            <a:ext cx="6330919" cy="4072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37F1E-720B-F64C-AC7A-85E88301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72" y="2421926"/>
            <a:ext cx="4976774" cy="1188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B9F10-4BF2-184E-A881-C6AB0C221B6E}"/>
              </a:ext>
            </a:extLst>
          </p:cNvPr>
          <p:cNvSpPr txBox="1"/>
          <p:nvPr/>
        </p:nvSpPr>
        <p:spPr>
          <a:xfrm>
            <a:off x="7389341" y="4458186"/>
            <a:ext cx="3591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 mg/L O</a:t>
            </a:r>
            <a:r>
              <a:rPr lang="en-US" baseline="-25000" dirty="0"/>
              <a:t>2</a:t>
            </a:r>
            <a:r>
              <a:rPr lang="en-US" dirty="0"/>
              <a:t> = GPP – 0.08 mg/L O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0.15 + 0.08 mg/L O</a:t>
            </a:r>
            <a:r>
              <a:rPr lang="en-US" baseline="-25000" dirty="0"/>
              <a:t>2 </a:t>
            </a:r>
            <a:r>
              <a:rPr lang="en-US" dirty="0"/>
              <a:t>= GPP</a:t>
            </a:r>
          </a:p>
          <a:p>
            <a:r>
              <a:rPr lang="en-US" b="1" dirty="0"/>
              <a:t>0.23 mg/L O</a:t>
            </a:r>
            <a:r>
              <a:rPr lang="en-US" b="1" baseline="-25000" dirty="0"/>
              <a:t>2</a:t>
            </a:r>
            <a:r>
              <a:rPr lang="en-US" b="1" dirty="0"/>
              <a:t> = GPP</a:t>
            </a:r>
          </a:p>
        </p:txBody>
      </p:sp>
    </p:spTree>
    <p:extLst>
      <p:ext uri="{BB962C8B-B14F-4D97-AF65-F5344CB8AC3E}">
        <p14:creationId xmlns:p14="http://schemas.microsoft.com/office/powerpoint/2010/main" val="33342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5AB196-C464-E840-BAD5-216A755362F9}"/>
              </a:ext>
            </a:extLst>
          </p:cNvPr>
          <p:cNvSpPr/>
          <p:nvPr/>
        </p:nvSpPr>
        <p:spPr>
          <a:xfrm>
            <a:off x="0" y="4616798"/>
            <a:ext cx="12192000" cy="23762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50257-808F-DD44-A06C-E7812F2AE026}"/>
              </a:ext>
            </a:extLst>
          </p:cNvPr>
          <p:cNvSpPr/>
          <p:nvPr/>
        </p:nvSpPr>
        <p:spPr>
          <a:xfrm>
            <a:off x="0" y="2269875"/>
            <a:ext cx="12192000" cy="237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E1C96-3F6A-E041-8360-A23EC6A5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 Gas approaches (book keeping)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6B2B48-DF1F-4E4D-93A1-25B07C11A14A}"/>
                  </a:ext>
                </a:extLst>
              </p:cNvPr>
              <p:cNvSpPr txBox="1"/>
              <p:nvPr/>
            </p:nvSpPr>
            <p:spPr>
              <a:xfrm>
                <a:off x="581192" y="2566441"/>
                <a:ext cx="5786520" cy="1749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𝑁𝐸𝑃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𝐺𝑃𝑃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𝑛𝑖𝑔h𝑡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𝐺𝑃𝑃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𝑁𝐸𝑃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𝑛𝑖𝑔h𝑡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6B2B48-DF1F-4E4D-93A1-25B07C11A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566441"/>
                <a:ext cx="5786520" cy="1749838"/>
              </a:xfrm>
              <a:prstGeom prst="rect">
                <a:avLst/>
              </a:prstGeom>
              <a:blipFill>
                <a:blip r:embed="rId3"/>
                <a:stretch>
                  <a:fillRect l="-1974" b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2A99A-8ED8-BC44-A757-72E6F6E1935F}"/>
                  </a:ext>
                </a:extLst>
              </p:cNvPr>
              <p:cNvSpPr txBox="1"/>
              <p:nvPr/>
            </p:nvSpPr>
            <p:spPr>
              <a:xfrm>
                <a:off x="5445966" y="4918342"/>
                <a:ext cx="6725303" cy="1749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𝐷𝐼𝐶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𝑁𝐸𝑃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𝐺𝑃𝑃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𝐷𝐼𝐶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𝐷𝐼𝐶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𝑛𝑖𝑔h𝑡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𝐺𝑃𝑃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𝑁𝐸𝑃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𝑛𝑖𝑔h𝑡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2A99A-8ED8-BC44-A757-72E6F6E19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966" y="4918342"/>
                <a:ext cx="6725303" cy="1749838"/>
              </a:xfrm>
              <a:prstGeom prst="rect">
                <a:avLst/>
              </a:prstGeom>
              <a:blipFill>
                <a:blip r:embed="rId4"/>
                <a:stretch>
                  <a:fillRect l="-1698" b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59FC83-D981-DC48-8E02-32E2F4D9CD4A}"/>
              </a:ext>
            </a:extLst>
          </p:cNvPr>
          <p:cNvSpPr txBox="1"/>
          <p:nvPr/>
        </p:nvSpPr>
        <p:spPr>
          <a:xfrm>
            <a:off x="7710617" y="3227176"/>
            <a:ext cx="434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 frequency Oxygen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B46D2-39E5-3844-A5E5-DF6B11A50A93}"/>
              </a:ext>
            </a:extLst>
          </p:cNvPr>
          <p:cNvSpPr txBox="1"/>
          <p:nvPr/>
        </p:nvSpPr>
        <p:spPr>
          <a:xfrm>
            <a:off x="123992" y="5574098"/>
            <a:ext cx="431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 frequency Carbon Data</a:t>
            </a:r>
          </a:p>
        </p:txBody>
      </p:sp>
    </p:spTree>
    <p:extLst>
      <p:ext uri="{BB962C8B-B14F-4D97-AF65-F5344CB8AC3E}">
        <p14:creationId xmlns:p14="http://schemas.microsoft.com/office/powerpoint/2010/main" val="11207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18A8-1601-EE41-B683-C6869EDB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Estimate DIC from: pH, alkalinity, and temperature</a:t>
            </a:r>
          </a:p>
          <a:p>
            <a:r>
              <a:rPr lang="en-US" sz="2400" b="1" dirty="0" err="1"/>
              <a:t>AquaEnv</a:t>
            </a:r>
            <a:r>
              <a:rPr lang="en-US" sz="2400" dirty="0"/>
              <a:t>: an </a:t>
            </a:r>
            <a:r>
              <a:rPr lang="en-US" sz="2400" b="1" dirty="0"/>
              <a:t>Aqua</a:t>
            </a:r>
            <a:r>
              <a:rPr lang="en-US" sz="2400" dirty="0"/>
              <a:t>tic modelling </a:t>
            </a:r>
            <a:r>
              <a:rPr lang="en-US" sz="2400" b="1" dirty="0"/>
              <a:t>Env</a:t>
            </a:r>
            <a:r>
              <a:rPr lang="en-US" sz="2400" dirty="0"/>
              <a:t>ironment in R</a:t>
            </a:r>
            <a:br>
              <a:rPr lang="en-US" sz="2400" dirty="0"/>
            </a:br>
            <a:r>
              <a:rPr lang="en-US" sz="2000" i="1" dirty="0"/>
              <a:t>integrated development toolbox for aquatic chemical model generation focused (ocean) acidification and CO2 air-water exchange</a:t>
            </a:r>
          </a:p>
          <a:p>
            <a:r>
              <a:rPr lang="en-US" sz="2400" b="1" dirty="0"/>
              <a:t>CAUTION: </a:t>
            </a:r>
            <a:r>
              <a:rPr lang="en-US" sz="2400" dirty="0"/>
              <a:t>Potential for high error in DIC estimated from pH and Alkalinity</a:t>
            </a:r>
            <a:br>
              <a:rPr lang="en-US" sz="2400" dirty="0"/>
            </a:br>
            <a:r>
              <a:rPr lang="en-US" sz="2400" dirty="0"/>
              <a:t>(see Golub et al. 2017)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CF267-C0DB-F047-9828-7CABBFC9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But…we aren’t measuring O2 or DIC</a:t>
            </a:r>
          </a:p>
        </p:txBody>
      </p:sp>
    </p:spTree>
    <p:extLst>
      <p:ext uri="{BB962C8B-B14F-4D97-AF65-F5344CB8AC3E}">
        <p14:creationId xmlns:p14="http://schemas.microsoft.com/office/powerpoint/2010/main" val="26986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F003-6AB7-2345-9D8A-B245BD3E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DEF3-9E4A-E940-81B0-D91BF4AC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Staehr</a:t>
            </a:r>
            <a:r>
              <a:rPr lang="en-US" dirty="0"/>
              <a:t>, P. A., Bade, D., Van de </a:t>
            </a:r>
            <a:r>
              <a:rPr lang="en-US" dirty="0" err="1"/>
              <a:t>Bogert</a:t>
            </a:r>
            <a:r>
              <a:rPr lang="en-US" dirty="0"/>
              <a:t>, M. C., Koch, G. R., Williamson, C., Hanson, P., ... &amp; Kratz, T. (2010). Lake metabolism and the diel oxygen technique: state of the science. Limnology and Oceanography: Methods, 8(11), 628-644.</a:t>
            </a:r>
          </a:p>
          <a:p>
            <a:r>
              <a:rPr lang="en-US" dirty="0" err="1"/>
              <a:t>Peeters</a:t>
            </a:r>
            <a:r>
              <a:rPr lang="en-US" dirty="0"/>
              <a:t>, F., </a:t>
            </a:r>
            <a:r>
              <a:rPr lang="en-US" dirty="0" err="1"/>
              <a:t>Atamanchuk</a:t>
            </a:r>
            <a:r>
              <a:rPr lang="en-US" dirty="0"/>
              <a:t>, D., </a:t>
            </a:r>
            <a:r>
              <a:rPr lang="en-US" dirty="0" err="1"/>
              <a:t>Tengberg</a:t>
            </a:r>
            <a:r>
              <a:rPr lang="en-US" dirty="0"/>
              <a:t>, A., </a:t>
            </a:r>
            <a:r>
              <a:rPr lang="en-US" dirty="0" err="1"/>
              <a:t>Encinas</a:t>
            </a:r>
            <a:r>
              <a:rPr lang="en-US" dirty="0"/>
              <a:t>-Fernández, J., &amp; Hofmann, H. (2016). Lake metabolism: Comparison of lake metabolic rates estimated from a diel CO2-and the common diel O2-technique. </a:t>
            </a:r>
            <a:r>
              <a:rPr lang="en-US" dirty="0" err="1"/>
              <a:t>PloS</a:t>
            </a:r>
            <a:r>
              <a:rPr lang="en-US" dirty="0"/>
              <a:t> one, 11(12), e0168393.</a:t>
            </a:r>
          </a:p>
          <a:p>
            <a:r>
              <a:rPr lang="en-US" dirty="0"/>
              <a:t>Golub, M., Desai, A. R., McKinley, G. A., </a:t>
            </a:r>
            <a:r>
              <a:rPr lang="en-US" dirty="0" err="1"/>
              <a:t>Remucal</a:t>
            </a:r>
            <a:r>
              <a:rPr lang="en-US" dirty="0"/>
              <a:t>, C. K., &amp; Stanley, E. H. (2017). Large uncertainty in estimating pCO2 from carbonate equilibria in lakes. Journal of Geophysical Research: </a:t>
            </a:r>
            <a:r>
              <a:rPr lang="en-US" dirty="0" err="1"/>
              <a:t>Biogeosciences</a:t>
            </a:r>
            <a:r>
              <a:rPr lang="en-US" dirty="0"/>
              <a:t>, 122(11), 2909-2924.</a:t>
            </a:r>
          </a:p>
        </p:txBody>
      </p:sp>
    </p:spTree>
    <p:extLst>
      <p:ext uri="{BB962C8B-B14F-4D97-AF65-F5344CB8AC3E}">
        <p14:creationId xmlns:p14="http://schemas.microsoft.com/office/powerpoint/2010/main" val="35820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FBAB-C21B-3648-A6B3-2B119210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21F-CDB5-3149-8AA7-CCA74A47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/CFL-</a:t>
            </a:r>
            <a:r>
              <a:rPr lang="en-US" sz="3600" dirty="0" err="1"/>
              <a:t>UWMadison</a:t>
            </a:r>
            <a:r>
              <a:rPr lang="en-US" sz="3600" dirty="0"/>
              <a:t>/ASW</a:t>
            </a:r>
          </a:p>
        </p:txBody>
      </p:sp>
    </p:spTree>
    <p:extLst>
      <p:ext uri="{BB962C8B-B14F-4D97-AF65-F5344CB8AC3E}">
        <p14:creationId xmlns:p14="http://schemas.microsoft.com/office/powerpoint/2010/main" val="28172637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A3921"/>
      </a:dk2>
      <a:lt2>
        <a:srgbClr val="E8E6E2"/>
      </a:lt2>
      <a:accent1>
        <a:srgbClr val="93A4C4"/>
      </a:accent1>
      <a:accent2>
        <a:srgbClr val="7AA9B7"/>
      </a:accent2>
      <a:accent3>
        <a:srgbClr val="82ACA4"/>
      </a:accent3>
      <a:accent4>
        <a:srgbClr val="77AE8D"/>
      </a:accent4>
      <a:accent5>
        <a:srgbClr val="82AC81"/>
      </a:accent5>
      <a:accent6>
        <a:srgbClr val="8CAB74"/>
      </a:accent6>
      <a:hlink>
        <a:srgbClr val="95805A"/>
      </a:hlink>
      <a:folHlink>
        <a:srgbClr val="82828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302</Words>
  <Application>Microsoft Macintosh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Gill Sans MT</vt:lpstr>
      <vt:lpstr>Wingdings 2</vt:lpstr>
      <vt:lpstr>DividendVTI</vt:lpstr>
      <vt:lpstr>Lake Metabolism</vt:lpstr>
      <vt:lpstr>NEP = GPP - R</vt:lpstr>
      <vt:lpstr>Diel Gas approaches (book keeping)</vt:lpstr>
      <vt:lpstr>But…we aren’t measuring O2 or DIC</vt:lpstr>
      <vt:lpstr>Relevant Citations</vt:lpstr>
      <vt:lpstr>Analyze Sensor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Metabolism</dc:title>
  <dc:creator>NOAH R LOTTIG</dc:creator>
  <cp:lastModifiedBy>NOAH R LOTTIG</cp:lastModifiedBy>
  <cp:revision>6</cp:revision>
  <dcterms:created xsi:type="dcterms:W3CDTF">2019-09-20T16:31:32Z</dcterms:created>
  <dcterms:modified xsi:type="dcterms:W3CDTF">2019-09-20T17:34:48Z</dcterms:modified>
</cp:coreProperties>
</file>