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449" r:id="rId2"/>
    <p:sldId id="1237" r:id="rId3"/>
    <p:sldId id="1238" r:id="rId4"/>
    <p:sldId id="850" r:id="rId5"/>
    <p:sldId id="1239" r:id="rId6"/>
    <p:sldId id="1240" r:id="rId7"/>
    <p:sldId id="1241" r:id="rId8"/>
    <p:sldId id="522" r:id="rId9"/>
    <p:sldId id="839" r:id="rId10"/>
    <p:sldId id="84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1243" r:id="rId19"/>
    <p:sldId id="1242" r:id="rId20"/>
    <p:sldId id="81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033661" TargetMode="External"/><Relationship Id="rId2" Type="http://schemas.openxmlformats.org/officeDocument/2006/relationships/hyperlink" Target="https://baike.baidu.com/item/IEEE%20754/3869922?fr=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-schmidt.net/FloatConverter/IEEE754.html" TargetMode="External"/><Relationship Id="rId5" Type="http://schemas.openxmlformats.org/officeDocument/2006/relationships/hyperlink" Target="https://blog.csdn.net/gao_zhennan/article/details/120717424" TargetMode="External"/><Relationship Id="rId4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B.-1401532.2351041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latin typeface="+mn-ea"/>
              </a:rPr>
              <a:t>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100 1001 1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010 1011 0001 0101 1110 0010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1001 0011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147</a:t>
            </a:r>
            <a:r>
              <a:rPr lang="en-US" altLang="zh-CN" sz="1600" b="1" dirty="0">
                <a:latin typeface="+mn-ea"/>
              </a:rPr>
              <a:t>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20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010 1011 0001 0101 1110 0010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    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-0.3366053104400634765625   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-1.3366053104400634765625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131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011 1010 1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010 0001 1101 0001 0011 0010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0111 0101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117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-10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010 0001 1101 0001 0011 0010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0.2641966342926025390625    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1.2641966342926025390625   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1270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011 1011 1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111 1010 1101 0001 0001 1001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0111 0111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en-US" altLang="zh-CN" sz="1600" b="1" u="sng" dirty="0">
                <a:latin typeface="+mn-ea"/>
              </a:rPr>
              <a:t>119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-8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111 1010 1101 0001 0001 1001 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-0.95950615406036376953125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-1.95950615406036376953125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244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A.2351041.1401532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zh-CN" altLang="en-US" sz="1600" i="0" u="sng" dirty="0">
                <a:solidFill>
                  <a:srgbClr val="FF0000"/>
                </a:solidFill>
                <a:effectLst/>
                <a:latin typeface="Menlo"/>
              </a:rPr>
              <a:t> 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100 0001 0100 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0001 1110 1111 1110 0000 1001 0001 1111 0000 1000 1010 0100 0001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100 0001 0100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1044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0001 1110 1111 1110 0000 1001 0001 1111 0000 1000 1010 0100 0001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0.1210637760892867564876951291807927191257476806640625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1.1210637760892867564876951291807927191257476806640625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728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-1401532.2351041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100 0001 0011 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0101 0110 0010 1011 1100 0011 1100 0010 1111 1100 1000 0100 0101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100 0001 0011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1043 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20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0101 0110 0010 1011 1100 0011 1100 0010 1111 1100 1000 0100 0101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-0.3366052962342263032979872150463052093982696533203125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-1.3366052962342263032979872150463052093982696533203125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53550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zh-CN" altLang="en-US" sz="1600" b="1" i="0" dirty="0">
                <a:solidFill>
                  <a:srgbClr val="155724"/>
                </a:solidFill>
                <a:effectLst/>
                <a:latin typeface="Menlo"/>
              </a:rPr>
              <a:t> 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011 1111 0101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 0100 0011 1010 0010 0110 0011 1000 1111 0001 0010 1111 1010 0101</a:t>
            </a:r>
            <a:r>
              <a:rPr lang="en-US" altLang="zh-CN" sz="1600" b="1" i="0" dirty="0">
                <a:solidFill>
                  <a:srgbClr val="155724"/>
                </a:solidFill>
                <a:effectLst/>
                <a:latin typeface="Menlo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i="0" u="sng" dirty="0">
                <a:solidFill>
                  <a:srgbClr val="0070C0"/>
                </a:solidFill>
                <a:effectLst/>
                <a:latin typeface="+mn-ea"/>
              </a:rPr>
              <a:t>011 1111 0101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1013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-10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i="0" u="sng" dirty="0">
                <a:solidFill>
                  <a:srgbClr val="FF0000"/>
                </a:solidFill>
                <a:effectLst/>
                <a:latin typeface="+mn-ea"/>
              </a:rPr>
              <a:t>0100 0011 1010 0010 0110 0011 1000 1111 0001 0010 1111 1010 0101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0.2641966079999999994498693922651000320911407470703125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1.2641966079999999994498693922651000320911407470703125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8777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011 1111 0111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1111 0101 1010 0010 0011 0010 0101 1110 0011 1010 1110 0010 1010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1600" b="1" dirty="0">
                <a:latin typeface="+mn-ea"/>
              </a:rPr>
              <a:t>_______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011 1111 0111 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1015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-8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1111 0101 1010 0010 0011 0010 0101 1110 0011 1010 1110 0010 1010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-0.959506176000000099435283118509687483310699462890625</a:t>
            </a:r>
            <a:r>
              <a:rPr lang="en-US" altLang="zh-CN" sz="1600" b="1" dirty="0">
                <a:latin typeface="+mn-ea"/>
              </a:rPr>
              <a:t>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-1.959506176000000099435283118509687483310699462890625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29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u="sng" dirty="0">
                <a:latin typeface="+mn-ea"/>
              </a:rPr>
              <a:t>float</a:t>
            </a:r>
            <a:r>
              <a:rPr lang="zh-CN" altLang="en-US" sz="1600" b="1" u="sng" dirty="0">
                <a:latin typeface="+mn-ea"/>
              </a:rPr>
              <a:t>型数据的</a:t>
            </a:r>
            <a:r>
              <a:rPr lang="en-US" altLang="zh-CN" sz="1600" b="1" u="sng" dirty="0">
                <a:latin typeface="+mn-ea"/>
              </a:rPr>
              <a:t>32bit</a:t>
            </a:r>
            <a:r>
              <a:rPr lang="zh-CN" altLang="en-US" sz="1600" b="1" u="sng" dirty="0">
                <a:latin typeface="+mn-ea"/>
              </a:rPr>
              <a:t>通过分为</a:t>
            </a:r>
            <a:r>
              <a:rPr lang="en-US" altLang="zh-CN" sz="1600" b="1" u="sng" dirty="0">
                <a:latin typeface="+mn-ea"/>
              </a:rPr>
              <a:t>3</a:t>
            </a:r>
            <a:r>
              <a:rPr lang="zh-CN" altLang="en-US" sz="1600" b="1" u="sng" dirty="0">
                <a:latin typeface="+mn-ea"/>
              </a:rPr>
              <a:t>段来表示一个单精度浮点数。其中第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zh-CN" altLang="en-US" sz="1600" b="1" u="sng" dirty="0">
                <a:latin typeface="+mn-ea"/>
              </a:rPr>
              <a:t>位为符号位，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zh-CN" altLang="en-US" sz="1600" b="1" u="sng" dirty="0">
                <a:latin typeface="+mn-ea"/>
              </a:rPr>
              <a:t>表示正数，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zh-CN" altLang="en-US" sz="1600" b="1" u="sng" dirty="0">
                <a:latin typeface="+mn-ea"/>
              </a:rPr>
              <a:t>表示负数。后</a:t>
            </a:r>
            <a:r>
              <a:rPr lang="en-US" altLang="zh-CN" sz="1600" b="1" u="sng" dirty="0">
                <a:latin typeface="+mn-ea"/>
              </a:rPr>
              <a:t>8</a:t>
            </a:r>
            <a:r>
              <a:rPr lang="zh-CN" altLang="en-US" sz="1600" b="1" u="sng" dirty="0">
                <a:latin typeface="+mn-ea"/>
              </a:rPr>
              <a:t>位即第</a:t>
            </a:r>
            <a:r>
              <a:rPr lang="en-US" altLang="zh-CN" sz="1600" b="1" u="sng" dirty="0">
                <a:latin typeface="+mn-ea"/>
              </a:rPr>
              <a:t>2</a:t>
            </a:r>
            <a:r>
              <a:rPr lang="zh-CN" altLang="en-US" sz="1600" b="1" u="sng" dirty="0">
                <a:latin typeface="+mn-ea"/>
              </a:rPr>
              <a:t>位到第</a:t>
            </a:r>
            <a:r>
              <a:rPr lang="en-US" altLang="zh-CN" sz="1600" b="1" u="sng" dirty="0">
                <a:latin typeface="+mn-ea"/>
              </a:rPr>
              <a:t>9</a:t>
            </a:r>
            <a:r>
              <a:rPr lang="zh-CN" altLang="en-US" sz="1600" b="1" u="sng" dirty="0">
                <a:latin typeface="+mn-ea"/>
              </a:rPr>
              <a:t>位为指数位，转换为</a:t>
            </a:r>
            <a:r>
              <a:rPr lang="en-US" altLang="zh-CN" sz="1600" b="1" u="sng" dirty="0">
                <a:latin typeface="+mn-ea"/>
              </a:rPr>
              <a:t>10</a:t>
            </a:r>
            <a:r>
              <a:rPr lang="zh-CN" altLang="en-US" sz="1600" b="1" u="sng" dirty="0">
                <a:latin typeface="+mn-ea"/>
              </a:rPr>
              <a:t>进制后减去偏移量（</a:t>
            </a:r>
            <a:r>
              <a:rPr lang="en-US" altLang="zh-CN" sz="1600" b="1" u="sng" dirty="0">
                <a:latin typeface="+mn-ea"/>
              </a:rPr>
              <a:t>127</a:t>
            </a:r>
            <a:r>
              <a:rPr lang="zh-CN" altLang="en-US" sz="1600" b="1" u="sng" dirty="0">
                <a:latin typeface="+mn-ea"/>
              </a:rPr>
              <a:t>）所得数即为指数表示的十进制形式。后</a:t>
            </a:r>
            <a:r>
              <a:rPr lang="en-US" altLang="zh-CN" sz="1600" b="1" u="sng" dirty="0">
                <a:latin typeface="+mn-ea"/>
              </a:rPr>
              <a:t>23</a:t>
            </a:r>
            <a:r>
              <a:rPr lang="zh-CN" altLang="en-US" sz="1600" b="1" u="sng" dirty="0">
                <a:latin typeface="+mn-ea"/>
              </a:rPr>
              <a:t>位即第</a:t>
            </a:r>
            <a:r>
              <a:rPr lang="en-US" altLang="zh-CN" sz="1600" b="1" u="sng" dirty="0">
                <a:latin typeface="+mn-ea"/>
              </a:rPr>
              <a:t>10</a:t>
            </a:r>
            <a:r>
              <a:rPr lang="zh-CN" altLang="en-US" sz="1600" b="1" u="sng" dirty="0">
                <a:latin typeface="+mn-ea"/>
              </a:rPr>
              <a:t>位到第</a:t>
            </a:r>
            <a:r>
              <a:rPr lang="en-US" altLang="zh-CN" sz="1600" b="1" u="sng" dirty="0">
                <a:latin typeface="+mn-ea"/>
              </a:rPr>
              <a:t>32</a:t>
            </a:r>
            <a:r>
              <a:rPr lang="zh-CN" altLang="en-US" sz="1600" b="1" u="sng" dirty="0">
                <a:latin typeface="+mn-ea"/>
              </a:rPr>
              <a:t>位为尾数位，加上隐含的最高位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zh-CN" altLang="en-US" sz="1600" b="1" u="sng" dirty="0">
                <a:latin typeface="+mn-ea"/>
              </a:rPr>
              <a:t>表示数据信息与精确度。尾数的正负由符号位决定，尾数以</a:t>
            </a:r>
            <a:r>
              <a:rPr lang="en-US" altLang="zh-CN" sz="1600" b="1" u="sng" dirty="0">
                <a:latin typeface="+mn-ea"/>
              </a:rPr>
              <a:t>10</a:t>
            </a:r>
            <a:r>
              <a:rPr lang="zh-CN" altLang="en-US" sz="1600" b="1" u="sng" dirty="0">
                <a:latin typeface="+mn-ea"/>
              </a:rPr>
              <a:t>进制的方式，隐藏高位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zh-CN" altLang="en-US" sz="1600" b="1" u="sng" dirty="0">
                <a:latin typeface="+mn-ea"/>
              </a:rPr>
              <a:t>并低位补</a:t>
            </a:r>
            <a:r>
              <a:rPr lang="en-US" altLang="zh-CN" sz="1600" b="1" u="sng" dirty="0">
                <a:latin typeface="+mn-ea"/>
              </a:rPr>
              <a:t>0</a:t>
            </a:r>
            <a:r>
              <a:rPr lang="zh-CN" altLang="en-US" sz="1600" b="1" u="sng" dirty="0">
                <a:latin typeface="+mn-ea"/>
              </a:rPr>
              <a:t>后占用</a:t>
            </a:r>
            <a:r>
              <a:rPr lang="en-US" altLang="zh-CN" sz="1600" b="1" u="sng" dirty="0">
                <a:latin typeface="+mn-ea"/>
              </a:rPr>
              <a:t>23</a:t>
            </a:r>
            <a:r>
              <a:rPr lang="zh-CN" altLang="en-US" sz="1600" b="1" u="sng" dirty="0">
                <a:latin typeface="+mn-ea"/>
              </a:rPr>
              <a:t>位表示；指数正负由转化为十进制后减去偏移量（</a:t>
            </a:r>
            <a:r>
              <a:rPr lang="en-US" altLang="zh-CN" sz="1600" b="1" u="sng" dirty="0">
                <a:latin typeface="+mn-ea"/>
              </a:rPr>
              <a:t>127</a:t>
            </a:r>
            <a:r>
              <a:rPr lang="zh-CN" altLang="en-US" sz="1600" b="1" u="sng" dirty="0">
                <a:latin typeface="+mn-ea"/>
              </a:rPr>
              <a:t>）后的值的正负决定。指数通过加上偏移量转化为二进制后填入指数位表示（</a:t>
            </a:r>
            <a:r>
              <a:rPr lang="en-US" altLang="zh-CN" sz="1600" b="1" u="sng" dirty="0">
                <a:latin typeface="+mn-ea"/>
              </a:rPr>
              <a:t>-127,128</a:t>
            </a:r>
            <a:r>
              <a:rPr lang="zh-CN" altLang="en-US" sz="1600" b="1" u="sng" dirty="0">
                <a:latin typeface="+mn-ea"/>
              </a:rPr>
              <a:t>）范围的指数。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u="sng" dirty="0">
                <a:latin typeface="+mn-ea"/>
              </a:rPr>
              <a:t>因为只有尾数位可以表示有效数字，</a:t>
            </a:r>
            <a:r>
              <a:rPr lang="en-US" altLang="zh-CN" sz="1600" b="1" u="sng" dirty="0">
                <a:latin typeface="+mn-ea"/>
              </a:rPr>
              <a:t>23</a:t>
            </a:r>
            <a:r>
              <a:rPr lang="zh-CN" altLang="en-US" sz="1600" b="1" u="sng" dirty="0">
                <a:latin typeface="+mn-ea"/>
              </a:rPr>
              <a:t>位尾数加上高位的</a:t>
            </a:r>
            <a:r>
              <a:rPr lang="en-US" altLang="zh-CN" sz="1600" b="1" u="sng" dirty="0">
                <a:latin typeface="+mn-ea"/>
              </a:rPr>
              <a:t>1</a:t>
            </a:r>
            <a:r>
              <a:rPr lang="zh-CN" altLang="en-US" sz="1600" b="1" u="sng" dirty="0">
                <a:latin typeface="+mn-ea"/>
              </a:rPr>
              <a:t>一共</a:t>
            </a:r>
            <a:r>
              <a:rPr lang="en-US" altLang="zh-CN" sz="1600" b="1" u="sng" dirty="0">
                <a:latin typeface="+mn-ea"/>
              </a:rPr>
              <a:t>24</a:t>
            </a:r>
            <a:r>
              <a:rPr lang="zh-CN" altLang="en-US" sz="1600" b="1" u="sng" dirty="0">
                <a:latin typeface="+mn-ea"/>
              </a:rPr>
              <a:t>位十进制数字，因为</a:t>
            </a:r>
            <a:r>
              <a:rPr lang="en-US" altLang="zh-CN" sz="1600" b="1" u="sng" dirty="0">
                <a:latin typeface="+mn-ea"/>
              </a:rPr>
              <a:t>2^24</a:t>
            </a:r>
            <a:r>
              <a:rPr lang="zh-CN" altLang="en-US" sz="1600" b="1" u="sng" dirty="0">
                <a:latin typeface="+mn-ea"/>
              </a:rPr>
              <a:t>转化约等于</a:t>
            </a:r>
            <a:r>
              <a:rPr lang="en-US" altLang="zh-CN" sz="1600" b="1" u="sng" dirty="0">
                <a:latin typeface="+mn-ea"/>
              </a:rPr>
              <a:t>16×10^6</a:t>
            </a:r>
            <a:r>
              <a:rPr lang="zh-CN" altLang="en-US" sz="1600" b="1" u="sng" dirty="0">
                <a:latin typeface="+mn-ea"/>
              </a:rPr>
              <a:t>在</a:t>
            </a:r>
            <a:r>
              <a:rPr lang="en-US" altLang="zh-CN" sz="1600" b="1" u="sng" dirty="0">
                <a:latin typeface="+mn-ea"/>
              </a:rPr>
              <a:t>10^8</a:t>
            </a:r>
            <a:r>
              <a:rPr lang="zh-CN" altLang="en-US" sz="1600" b="1" u="sng" dirty="0">
                <a:latin typeface="+mn-ea"/>
              </a:rPr>
              <a:t>与</a:t>
            </a:r>
            <a:r>
              <a:rPr lang="en-US" altLang="zh-CN" sz="1600" b="1" u="sng" dirty="0">
                <a:latin typeface="+mn-ea"/>
              </a:rPr>
              <a:t>10^7</a:t>
            </a:r>
            <a:r>
              <a:rPr lang="zh-CN" altLang="en-US" sz="1600" b="1" u="sng" dirty="0">
                <a:latin typeface="+mn-ea"/>
              </a:rPr>
              <a:t>之间，故大于</a:t>
            </a:r>
            <a:r>
              <a:rPr lang="en-US" altLang="zh-CN" sz="1600" b="1" u="sng" dirty="0">
                <a:latin typeface="+mn-ea"/>
              </a:rPr>
              <a:t>7</a:t>
            </a:r>
            <a:r>
              <a:rPr lang="zh-CN" altLang="en-US" sz="1600" b="1" u="sng" dirty="0">
                <a:latin typeface="+mn-ea"/>
              </a:rPr>
              <a:t>位后的</a:t>
            </a:r>
            <a:r>
              <a:rPr lang="en-US" altLang="zh-CN" sz="1600" b="1" u="sng" dirty="0">
                <a:latin typeface="+mn-ea"/>
              </a:rPr>
              <a:t>10</a:t>
            </a:r>
            <a:r>
              <a:rPr lang="zh-CN" altLang="en-US" sz="1600" b="1" u="sng" dirty="0">
                <a:latin typeface="+mn-ea"/>
              </a:rPr>
              <a:t>进制数无法表示。由于最大值由指数决定，由与偏移量相减后指数范围最大为</a:t>
            </a:r>
            <a:r>
              <a:rPr lang="en-US" altLang="zh-CN" sz="1600" b="1" u="sng" dirty="0">
                <a:latin typeface="+mn-ea"/>
              </a:rPr>
              <a:t>128</a:t>
            </a:r>
            <a:r>
              <a:rPr lang="zh-CN" altLang="en-US" sz="1600" b="1" u="sng" dirty="0">
                <a:latin typeface="+mn-ea"/>
              </a:rPr>
              <a:t>，最大数为</a:t>
            </a:r>
            <a:r>
              <a:rPr lang="en-US" altLang="zh-CN" sz="1600" b="1" u="sng" dirty="0">
                <a:latin typeface="+mn-ea"/>
              </a:rPr>
              <a:t>2^128</a:t>
            </a:r>
            <a:r>
              <a:rPr lang="zh-CN" altLang="en-US" sz="1600" b="1" u="sng" dirty="0">
                <a:latin typeface="+mn-ea"/>
              </a:rPr>
              <a:t>，大约为</a:t>
            </a:r>
            <a:r>
              <a:rPr lang="en-US" altLang="zh-CN" sz="1600" b="1" u="sng" dirty="0">
                <a:latin typeface="+mn-ea"/>
              </a:rPr>
              <a:t>3.4×10^38</a:t>
            </a:r>
            <a:r>
              <a:rPr lang="zh-CN" altLang="en-US" sz="1600" b="1" u="sng" dirty="0">
                <a:latin typeface="+mn-ea"/>
              </a:rPr>
              <a:t>。</a:t>
            </a:r>
            <a:endParaRPr lang="en-US" altLang="zh-CN" sz="1600" b="1" u="sng" dirty="0">
              <a:latin typeface="+mn-ea"/>
            </a:endParaRPr>
          </a:p>
          <a:p>
            <a:pPr algn="l" eaLnBrk="1" hangingPunct="1"/>
            <a:endParaRPr lang="zh-CN" altLang="en-US" sz="1600" b="1" u="sng" dirty="0">
              <a:latin typeface="+mn-ea"/>
            </a:endParaRPr>
          </a:p>
          <a:p>
            <a:pPr algn="l" eaLnBrk="1" hangingPunct="1"/>
            <a:r>
              <a:rPr lang="zh-CN" altLang="en-US" sz="1600" b="1" u="sng" dirty="0">
                <a:latin typeface="+mn-ea"/>
              </a:rPr>
              <a:t>举例：</a:t>
            </a:r>
            <a:r>
              <a:rPr lang="en-US" altLang="zh-CN" sz="1600" b="1" u="sng" dirty="0">
                <a:latin typeface="+mn-ea"/>
              </a:rPr>
              <a:t>1.23456f 6</a:t>
            </a:r>
            <a:r>
              <a:rPr lang="zh-CN" altLang="en-US" sz="1600" b="1" u="sng" dirty="0">
                <a:latin typeface="+mn-ea"/>
              </a:rPr>
              <a:t>位</a:t>
            </a:r>
            <a:endParaRPr lang="en-US" altLang="zh-CN" sz="1600" b="1" u="sng" dirty="0">
              <a:latin typeface="+mn-ea"/>
            </a:endParaRPr>
          </a:p>
          <a:p>
            <a:pPr algn="l" eaLnBrk="1" hangingPunct="1"/>
            <a:r>
              <a:rPr lang="en-US" altLang="zh-CN" sz="1600" b="1" u="sng" dirty="0">
                <a:latin typeface="+mn-ea"/>
              </a:rPr>
              <a:t>12.34567f 7</a:t>
            </a:r>
            <a:r>
              <a:rPr lang="zh-CN" altLang="en-US" sz="1600" b="1" u="sng" dirty="0">
                <a:latin typeface="+mn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7970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1FC50-530C-C466-954B-2B18323B7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39" y="446567"/>
            <a:ext cx="10363200" cy="41148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3) double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型数据的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64bit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是如何分段来表示一个双精度的浮点数的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给出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bit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位的分段解释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尾数的正负如何表示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尾数如何表示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指数的正负如何表示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指数如何表示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double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型数据的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64bit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通过分为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段来表示一个双精度浮点数。其中第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位为符号位，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表示正数，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表示负数。后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位即第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位到第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12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位为指数位，转换为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进制后减去偏移量（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1023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）所得数即为指数表示的十进制形式。后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52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位即第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位到第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64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位为尾数位，加上隐含的最高位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表示数据信息与精确度。尾数的正负由符号位决定，尾数以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进制的方式，隐藏高位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并低位补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后占用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52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位表示；指数正负由转化为十进制后减去偏移量（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1023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）后的值的正负决定。指数通过加上偏移量转化为二进制后填入指数位表示范围的指数。</a:t>
            </a:r>
            <a:endParaRPr kumimoji="1" lang="en-US" altLang="zh-CN" sz="16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(4)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为什么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double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型数据只有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15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位十进制有效数字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?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为什么最大只能是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1.7x10</a:t>
            </a:r>
            <a:r>
              <a:rPr kumimoji="1" lang="en-US" altLang="zh-CN" sz="16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308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?</a:t>
            </a:r>
            <a:endParaRPr kumimoji="1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有些资料上说有效位数是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15~16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位，能找出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15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/16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位不同的例子吗？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因为只有尾数位可以表示有效数字，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52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位尾数加上高位的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一共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53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位十进制数字，因为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2^53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转化约等于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9×10^15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10^16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与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10^15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之间，故大于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15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位后的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进制数无法表示。由于最大值由指数决定，由与偏移量相减后指数范围最大为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1023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，最大数为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2^1023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，大约为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1.7×10^308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举例：</a:t>
            </a: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123456789012345.0 15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位有效数字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1.234567890123456 16</a:t>
            </a:r>
            <a:r>
              <a:rPr kumimoji="1" lang="zh-CN" alt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位有效数字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注：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●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文档用自己的语言组织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●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篇幅不够允许加页</a:t>
            </a:r>
            <a:endParaRPr kumimoji="1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●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如果用到某些小测试程序进行说明，可以贴上小测试程序的源码及运行结果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●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为了使文档更清晰，允许将网上的部分图示资料截图后贴入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●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不允许在答案处直接贴某网址，再附上“见**”（或类似行为），否则文档作业部分直接总分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-50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623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marL="342900" indent="-342900" algn="l" eaLnBrk="1" hangingPunct="1">
              <a:buAutoNum type="arabicParenBoth"/>
            </a:pPr>
            <a:r>
              <a:rPr lang="en-US" altLang="zh-CN" sz="1600" b="1" dirty="0">
                <a:latin typeface="+mn-ea"/>
              </a:rPr>
              <a:t>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u="sng" dirty="0">
                <a:latin typeface="+mn-ea"/>
              </a:rPr>
              <a:t>并未使用二进制补码的方式，而是使用了偏移量表示的方式，用十进制后减去</a:t>
            </a:r>
            <a:r>
              <a:rPr lang="en-US" altLang="zh-CN" sz="1600" b="1" u="sng" dirty="0">
                <a:latin typeface="+mn-ea"/>
              </a:rPr>
              <a:t>127/1023</a:t>
            </a:r>
            <a:r>
              <a:rPr lang="zh-CN" altLang="en-US" sz="1600" b="1" u="sng" dirty="0">
                <a:latin typeface="+mn-ea"/>
              </a:rPr>
              <a:t>的偏移量来表示真正的值，表示正负。</a:t>
            </a:r>
            <a:endParaRPr lang="en-US" altLang="zh-CN" sz="1600" b="1" u="sng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因为左边代码写入的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float f=1.2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1.2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视为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double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数据类型，而代码试图将这个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double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类型常量赋值给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float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常</a:t>
            </a:r>
            <a:r>
              <a:rPr lang="zh-CN" altLang="en-US" sz="1600" b="1" u="sng" kern="50" dirty="0">
                <a:effectLst/>
                <a:latin typeface="+mn-ea"/>
                <a:cs typeface="Times New Roman" panose="02020603050405020304" pitchFamily="18" charset="0"/>
              </a:rPr>
              <a:t>量，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double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类型常量的精度比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float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类型高，转换会导致精度降低，进而发出警告。而右边的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float f=100.25f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中的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100.25f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视为</a:t>
            </a:r>
            <a:r>
              <a:rPr lang="en-US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float</a:t>
            </a:r>
            <a:r>
              <a:rPr lang="zh-CN" altLang="zh-CN" sz="1600" b="1" u="sng" kern="50" dirty="0">
                <a:effectLst/>
                <a:latin typeface="+mn-ea"/>
                <a:cs typeface="Times New Roman" panose="02020603050405020304" pitchFamily="18" charset="0"/>
              </a:rPr>
              <a:t>型，不存在转换，所以不会警告</a:t>
            </a:r>
            <a:r>
              <a:rPr lang="zh-CN" altLang="zh-CN" sz="1800" kern="5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BA51-CE2C-4D32-A048-F6F09243AE41}"/>
              </a:ext>
            </a:extLst>
          </p:cNvPr>
          <p:cNvGrpSpPr/>
          <p:nvPr/>
        </p:nvGrpSpPr>
        <p:grpSpPr>
          <a:xfrm>
            <a:off x="616086" y="3823565"/>
            <a:ext cx="4045957" cy="2389774"/>
            <a:chOff x="707112" y="1928730"/>
            <a:chExt cx="4045957" cy="238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F96E63-74B1-441A-9A95-3B824C928A4B}"/>
                </a:ext>
              </a:extLst>
            </p:cNvPr>
            <p:cNvSpPr/>
            <p:nvPr/>
          </p:nvSpPr>
          <p:spPr bwMode="auto">
            <a:xfrm>
              <a:off x="707112" y="192873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B48F18-0827-430A-900B-F21E72EE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F989B03-5E2B-4B9F-9D9B-73D653AC6451}"/>
              </a:ext>
            </a:extLst>
          </p:cNvPr>
          <p:cNvSpPr/>
          <p:nvPr/>
        </p:nvSpPr>
        <p:spPr bwMode="auto">
          <a:xfrm>
            <a:off x="5098043" y="3823565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35B304-FA89-4A49-8CFB-8D326989CBFC}"/>
              </a:ext>
            </a:extLst>
          </p:cNvPr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F54D70-5E30-4A70-8669-4B7BBF8E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764"/>
            <a:stretch/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0D4DB1-8622-4C49-92EE-A5764D2015BC}"/>
              </a:ext>
            </a:extLst>
          </p:cNvPr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A5A8798-A67B-44E4-942D-0401E60F6226}"/>
                </a:ext>
              </a:extLst>
            </p:cNvPr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1292F-DA94-4A37-8D05-98E3FBF20694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6C8A0D-1CE9-45E2-A610-EDBCDFDD4EFA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8650A8-8F9F-4353-8C62-9C5F9F9329C4}"/>
                </a:ext>
              </a:extLst>
            </p:cNvPr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51C689-9D58-4235-B3A0-305B2E47DD87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C80FB2-E601-418C-83CD-396034F0FA2D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CA60F6-FA5E-4E53-BC8D-4749E196EF02}"/>
              </a:ext>
            </a:extLst>
          </p:cNvPr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B81A8005-BFD6-44D1-A786-AC5EC03F473D}"/>
                </a:ext>
              </a:extLst>
            </p:cNvPr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D72AED-E571-463F-AE28-D3A5136F4B30}"/>
                </a:ext>
              </a:extLst>
            </p:cNvPr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6EDDCA2D-467B-40B6-AB85-8D392AC92CD3}"/>
                  </a:ext>
                </a:extLst>
              </p:cNvPr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8CB2805-D83C-43A8-B27C-A063BFE5E3D1}"/>
                  </a:ext>
                </a:extLst>
              </p:cNvPr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B566CD0-D0A9-4785-8D90-8F272EEF3904}"/>
                  </a:ext>
                </a:extLst>
              </p:cNvPr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5D5A45-E243-4685-B127-7B572B2FA640}"/>
              </a:ext>
            </a:extLst>
          </p:cNvPr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047547-D88F-464F-B8C5-120F413F81E5}"/>
              </a:ext>
            </a:extLst>
          </p:cNvPr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A6B900-CB20-481F-89FC-AA777E470158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1BC4B4C-2DD6-41BE-9A7E-888612B9164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4661DF-5354-4F85-A653-E231BDC102FA}"/>
              </a:ext>
            </a:extLst>
          </p:cNvPr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F705F3-327E-46A2-8B7B-61989D39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42"/>
            <a:stretch/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D600B3-D41A-481A-BEB7-703B016A1F14}"/>
              </a:ext>
            </a:extLst>
          </p:cNvPr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15C53A-93AB-4019-80CF-E8157401490D}"/>
                </a:ext>
              </a:extLst>
            </p:cNvPr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906EC6D-695E-4856-9711-18D7FA7314D2}"/>
                  </a:ext>
                </a:extLst>
              </p:cNvPr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C603B7A-E048-4E9D-8CCA-09746F8D5A25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4C8A844-EA5D-4B4C-92F3-19E2E9A864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4CFB1E2-1292-4042-8B6F-98AE7BFAF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5C18616-CAED-44C7-A564-B60127F17AC5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EA74F77-6319-4C74-A414-4611D8A7F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F59E42C-45F6-4F2B-861C-875AE7944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0CF2E4E-022E-4BE0-A878-BF680E3864BF}"/>
                  </a:ext>
                </a:extLst>
              </p:cNvPr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5FDB781-5AC7-4A10-83FC-63A4A0CB73F0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093B21D-5913-4475-8F5D-E43786052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8680775-9A53-4A72-BBD9-D4D4CCCAD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7D9BF1C-4DAA-4B98-B588-8E2C18DE20CA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959105D-A7AA-4C65-8B9C-3BD56B4929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556558-EBA7-4C4E-AC0C-1AA099D18A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CCD80BF-89F0-48FE-8834-C5698BA71C2D}"/>
                </a:ext>
              </a:extLst>
            </p:cNvPr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7ABBBC33-7971-4FF8-819B-F248BECB4B1A}"/>
                  </a:ext>
                </a:extLst>
              </p:cNvPr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3FC090-FF6D-4390-B32E-D62563C9A4A6}"/>
                  </a:ext>
                </a:extLst>
              </p:cNvPr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>
                  <a:extLst>
                    <a:ext uri="{FF2B5EF4-FFF2-40B4-BE49-F238E27FC236}">
                      <a16:creationId xmlns:a16="http://schemas.microsoft.com/office/drawing/2014/main" id="{13AD965D-5F3E-43FF-ACAF-C828F4DF7EA7}"/>
                    </a:ext>
                  </a:extLst>
                </p:cNvPr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6C6759-6E98-4204-A1FC-22D110D8025D}"/>
                    </a:ext>
                  </a:extLst>
                </p:cNvPr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6C128D4-FD81-4F7F-9A0D-A91965A17EB2}"/>
                    </a:ext>
                  </a:extLst>
                </p:cNvPr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65979-57D3-4315-A40B-BAD9CE5E5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7D6EE-4360-450D-B220-68453B00F4A0}"/>
              </a:ext>
            </a:extLst>
          </p:cNvPr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606652-63D3-4060-8646-A63E6B432CA3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080E41-D26A-4814-9188-FE9A74F6149E}"/>
                </a:ext>
              </a:extLst>
            </p:cNvPr>
            <p:cNvCxnSpPr>
              <a:cxnSpLocks/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6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13C3D-7418-4D6C-A794-69C23FA7987E}"/>
              </a:ext>
            </a:extLst>
          </p:cNvPr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A.2351041.1401532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100 1010 0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000 1111 0111 1111 0000 0101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600" b="1" dirty="0">
                <a:latin typeface="+mn-ea"/>
              </a:rPr>
              <a:t>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solidFill>
                  <a:srgbClr val="0070C0"/>
                </a:solidFill>
                <a:latin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148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21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zh-CN" altLang="en-US" sz="1600" b="1" u="sng" dirty="0">
                <a:latin typeface="+mn-ea"/>
              </a:rPr>
              <a:t>   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000 1111 0111 1111 0000 0101</a:t>
            </a:r>
            <a:r>
              <a:rPr lang="en-US" altLang="zh-CN" sz="1600" b="1" u="sng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u="sng" dirty="0">
                <a:latin typeface="+mn-ea"/>
              </a:rPr>
              <a:t>0.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12106382846832275390625</a:t>
            </a:r>
            <a:r>
              <a:rPr lang="en-US" altLang="zh-CN" sz="1600" b="1" dirty="0">
                <a:latin typeface="+mn-ea"/>
              </a:rPr>
              <a:t>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u="sng" dirty="0">
                <a:latin typeface="+mn-ea"/>
              </a:rPr>
              <a:t>1.</a:t>
            </a:r>
            <a:r>
              <a:rPr lang="en-US" altLang="zh-CN" sz="1600" b="1" u="sng" dirty="0">
                <a:solidFill>
                  <a:srgbClr val="FF0000"/>
                </a:solidFill>
                <a:latin typeface="+mn-ea"/>
              </a:rPr>
              <a:t>12106382846832275390625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注：转换为十进制小数用附加的工具去做，自己去网上找工具也行，但要满足精度要求（下同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49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5133</Words>
  <Application>Microsoft Office PowerPoint</Application>
  <PresentationFormat>宽屏</PresentationFormat>
  <Paragraphs>402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Menlo</vt:lpstr>
      <vt:lpstr>等线</vt:lpstr>
      <vt:lpstr>宋体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RENOSA RENALIUM</cp:lastModifiedBy>
  <cp:revision>100</cp:revision>
  <dcterms:created xsi:type="dcterms:W3CDTF">2020-08-13T13:39:53Z</dcterms:created>
  <dcterms:modified xsi:type="dcterms:W3CDTF">2024-03-08T14:28:38Z</dcterms:modified>
</cp:coreProperties>
</file>