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Ex1.xml" ContentType="application/vnd.ms-office.chartex+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9" r:id="rId2"/>
    <p:sldId id="257" r:id="rId3"/>
    <p:sldId id="260"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660"/>
  </p:normalViewPr>
  <p:slideViewPr>
    <p:cSldViewPr snapToGrid="0">
      <p:cViewPr varScale="1">
        <p:scale>
          <a:sx n="83" d="100"/>
          <a:sy n="83" d="100"/>
        </p:scale>
        <p:origin x="39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idriana Harrison" userId="51e768a78ec192c0" providerId="LiveId" clId="{E40E0B39-68F9-43F7-8633-4F724E042D70}"/>
    <pc:docChg chg="modSld">
      <pc:chgData name="Keidriana Harrison" userId="51e768a78ec192c0" providerId="LiveId" clId="{E40E0B39-68F9-43F7-8633-4F724E042D70}" dt="2024-09-18T22:17:04.006" v="1" actId="1076"/>
      <pc:docMkLst>
        <pc:docMk/>
      </pc:docMkLst>
      <pc:sldChg chg="modSp mod">
        <pc:chgData name="Keidriana Harrison" userId="51e768a78ec192c0" providerId="LiveId" clId="{E40E0B39-68F9-43F7-8633-4F724E042D70}" dt="2024-09-18T22:17:04.006" v="1" actId="1076"/>
        <pc:sldMkLst>
          <pc:docMk/>
          <pc:sldMk cId="3979585327" sldId="257"/>
        </pc:sldMkLst>
        <pc:spChg chg="mod">
          <ac:chgData name="Keidriana Harrison" userId="51e768a78ec192c0" providerId="LiveId" clId="{E40E0B39-68F9-43F7-8633-4F724E042D70}" dt="2024-09-18T22:16:59.933" v="0" actId="1076"/>
          <ac:spMkLst>
            <pc:docMk/>
            <pc:sldMk cId="3979585327" sldId="257"/>
            <ac:spMk id="4" creationId="{7B1EADCA-808B-FF25-74F8-25F80CB0CD99}"/>
          </ac:spMkLst>
        </pc:spChg>
        <pc:graphicFrameChg chg="mod">
          <ac:chgData name="Keidriana Harrison" userId="51e768a78ec192c0" providerId="LiveId" clId="{E40E0B39-68F9-43F7-8633-4F724E042D70}" dt="2024-09-18T22:17:04.006" v="1" actId="1076"/>
          <ac:graphicFrameMkLst>
            <pc:docMk/>
            <pc:sldMk cId="3979585327" sldId="257"/>
            <ac:graphicFrameMk id="8" creationId="{8ED22930-F246-D19D-DE5B-4CBAED7E52DE}"/>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51e768a78ec192c0/Average%20Purchase%20Per%20Country.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51e768a78ec192c0/Average%20Purchase%20Per%20Country.xlsm"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51e768a78ec192c0/Average%20Purchase%20Per%20Country.xlsm" TargetMode="External"/><Relationship Id="rId2" Type="http://schemas.microsoft.com/office/2011/relationships/chartColorStyle" Target="colors4.xml"/><Relationship Id="rId1" Type="http://schemas.microsoft.com/office/2011/relationships/chartStyle" Target="style4.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https://d.docs.live.net/51e768a78ec192c0/Average%20Purchase%20Per%20Country.xlsm" TargetMode="Externa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Sales Performance Broken Down By Country</a:t>
            </a:r>
            <a:r>
              <a:rPr lang="en-US" sz="1400" b="0" i="0" u="none" strike="noStrike" baseline="0"/>
              <a:t>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'[Average Purchase Per Country.xlsm]Total sales and units sold per '!$B$2</c:f>
              <c:strCache>
                <c:ptCount val="1"/>
                <c:pt idx="0">
                  <c:v>total_purchases</c:v>
                </c:pt>
              </c:strCache>
            </c:strRef>
          </c:tx>
          <c:spPr>
            <a:solidFill>
              <a:schemeClr val="accent1"/>
            </a:solidFill>
            <a:ln>
              <a:noFill/>
            </a:ln>
            <a:effectLst/>
          </c:spPr>
          <c:invertIfNegative val="0"/>
          <c:cat>
            <c:strRef>
              <c:f>'[Average Purchase Per Country.xlsm]Total sales and units sold per '!$A$3:$A$26</c:f>
              <c:strCache>
                <c:ptCount val="24"/>
                <c:pt idx="0">
                  <c:v>USA</c:v>
                </c:pt>
                <c:pt idx="1">
                  <c:v>Canada</c:v>
                </c:pt>
                <c:pt idx="2">
                  <c:v>France</c:v>
                </c:pt>
                <c:pt idx="3">
                  <c:v>Brazil</c:v>
                </c:pt>
                <c:pt idx="4">
                  <c:v>Germany</c:v>
                </c:pt>
                <c:pt idx="5">
                  <c:v>United Kingdom</c:v>
                </c:pt>
                <c:pt idx="6">
                  <c:v>Czech Republic</c:v>
                </c:pt>
                <c:pt idx="7">
                  <c:v>Portugal</c:v>
                </c:pt>
                <c:pt idx="8">
                  <c:v>India</c:v>
                </c:pt>
                <c:pt idx="9">
                  <c:v>Ireland</c:v>
                </c:pt>
                <c:pt idx="10">
                  <c:v>Hungary</c:v>
                </c:pt>
                <c:pt idx="11">
                  <c:v>Chile</c:v>
                </c:pt>
                <c:pt idx="12">
                  <c:v>Austria</c:v>
                </c:pt>
                <c:pt idx="13">
                  <c:v>Norway</c:v>
                </c:pt>
                <c:pt idx="14">
                  <c:v>Netherlands</c:v>
                </c:pt>
                <c:pt idx="15">
                  <c:v>Finland</c:v>
                </c:pt>
                <c:pt idx="16">
                  <c:v>Sweden</c:v>
                </c:pt>
                <c:pt idx="17">
                  <c:v>Argentina</c:v>
                </c:pt>
                <c:pt idx="18">
                  <c:v>Belgium</c:v>
                </c:pt>
                <c:pt idx="19">
                  <c:v>Poland</c:v>
                </c:pt>
                <c:pt idx="20">
                  <c:v>Australia</c:v>
                </c:pt>
                <c:pt idx="21">
                  <c:v>Italy</c:v>
                </c:pt>
                <c:pt idx="22">
                  <c:v>Denmark</c:v>
                </c:pt>
                <c:pt idx="23">
                  <c:v>Spain</c:v>
                </c:pt>
              </c:strCache>
            </c:strRef>
          </c:cat>
          <c:val>
            <c:numRef>
              <c:f>'[Average Purchase Per Country.xlsm]Total sales and units sold per '!$B$3:$B$26</c:f>
              <c:numCache>
                <c:formatCode>"$"#,##0.00</c:formatCode>
                <c:ptCount val="24"/>
                <c:pt idx="0">
                  <c:v>4667.0600000000004</c:v>
                </c:pt>
                <c:pt idx="1">
                  <c:v>2689.96</c:v>
                </c:pt>
                <c:pt idx="2">
                  <c:v>1722.1</c:v>
                </c:pt>
                <c:pt idx="3">
                  <c:v>1677.1</c:v>
                </c:pt>
                <c:pt idx="4">
                  <c:v>1392.48</c:v>
                </c:pt>
                <c:pt idx="5">
                  <c:v>1003.86</c:v>
                </c:pt>
                <c:pt idx="6">
                  <c:v>879.24</c:v>
                </c:pt>
                <c:pt idx="7">
                  <c:v>687.24</c:v>
                </c:pt>
                <c:pt idx="8">
                  <c:v>667.28</c:v>
                </c:pt>
                <c:pt idx="9">
                  <c:v>446.62</c:v>
                </c:pt>
                <c:pt idx="10">
                  <c:v>446.62</c:v>
                </c:pt>
                <c:pt idx="11">
                  <c:v>415.62</c:v>
                </c:pt>
                <c:pt idx="12">
                  <c:v>404.62</c:v>
                </c:pt>
                <c:pt idx="13">
                  <c:v>362.62</c:v>
                </c:pt>
                <c:pt idx="14">
                  <c:v>352.62</c:v>
                </c:pt>
                <c:pt idx="15">
                  <c:v>350.62</c:v>
                </c:pt>
                <c:pt idx="16">
                  <c:v>340.62</c:v>
                </c:pt>
                <c:pt idx="17">
                  <c:v>334.62</c:v>
                </c:pt>
                <c:pt idx="18">
                  <c:v>334.62</c:v>
                </c:pt>
                <c:pt idx="19">
                  <c:v>334.62</c:v>
                </c:pt>
                <c:pt idx="20">
                  <c:v>334.62</c:v>
                </c:pt>
                <c:pt idx="21">
                  <c:v>334.62</c:v>
                </c:pt>
                <c:pt idx="22">
                  <c:v>334.62</c:v>
                </c:pt>
                <c:pt idx="23">
                  <c:v>334.62</c:v>
                </c:pt>
              </c:numCache>
            </c:numRef>
          </c:val>
          <c:extLst>
            <c:ext xmlns:c16="http://schemas.microsoft.com/office/drawing/2014/chart" uri="{C3380CC4-5D6E-409C-BE32-E72D297353CC}">
              <c16:uniqueId val="{00000000-E955-4592-8D22-E884023A683F}"/>
            </c:ext>
          </c:extLst>
        </c:ser>
        <c:ser>
          <c:idx val="1"/>
          <c:order val="1"/>
          <c:tx>
            <c:strRef>
              <c:f>'[Average Purchase Per Country.xlsm]Total sales and units sold per '!$C$2</c:f>
              <c:strCache>
                <c:ptCount val="1"/>
                <c:pt idx="0">
                  <c:v>total_units_sold</c:v>
                </c:pt>
              </c:strCache>
            </c:strRef>
          </c:tx>
          <c:spPr>
            <a:solidFill>
              <a:schemeClr val="accent2"/>
            </a:solidFill>
            <a:ln>
              <a:noFill/>
            </a:ln>
            <a:effectLst/>
          </c:spPr>
          <c:invertIfNegative val="0"/>
          <c:cat>
            <c:strRef>
              <c:f>'[Average Purchase Per Country.xlsm]Total sales and units sold per '!$A$3:$A$26</c:f>
              <c:strCache>
                <c:ptCount val="24"/>
                <c:pt idx="0">
                  <c:v>USA</c:v>
                </c:pt>
                <c:pt idx="1">
                  <c:v>Canada</c:v>
                </c:pt>
                <c:pt idx="2">
                  <c:v>France</c:v>
                </c:pt>
                <c:pt idx="3">
                  <c:v>Brazil</c:v>
                </c:pt>
                <c:pt idx="4">
                  <c:v>Germany</c:v>
                </c:pt>
                <c:pt idx="5">
                  <c:v>United Kingdom</c:v>
                </c:pt>
                <c:pt idx="6">
                  <c:v>Czech Republic</c:v>
                </c:pt>
                <c:pt idx="7">
                  <c:v>Portugal</c:v>
                </c:pt>
                <c:pt idx="8">
                  <c:v>India</c:v>
                </c:pt>
                <c:pt idx="9">
                  <c:v>Ireland</c:v>
                </c:pt>
                <c:pt idx="10">
                  <c:v>Hungary</c:v>
                </c:pt>
                <c:pt idx="11">
                  <c:v>Chile</c:v>
                </c:pt>
                <c:pt idx="12">
                  <c:v>Austria</c:v>
                </c:pt>
                <c:pt idx="13">
                  <c:v>Norway</c:v>
                </c:pt>
                <c:pt idx="14">
                  <c:v>Netherlands</c:v>
                </c:pt>
                <c:pt idx="15">
                  <c:v>Finland</c:v>
                </c:pt>
                <c:pt idx="16">
                  <c:v>Sweden</c:v>
                </c:pt>
                <c:pt idx="17">
                  <c:v>Argentina</c:v>
                </c:pt>
                <c:pt idx="18">
                  <c:v>Belgium</c:v>
                </c:pt>
                <c:pt idx="19">
                  <c:v>Poland</c:v>
                </c:pt>
                <c:pt idx="20">
                  <c:v>Australia</c:v>
                </c:pt>
                <c:pt idx="21">
                  <c:v>Italy</c:v>
                </c:pt>
                <c:pt idx="22">
                  <c:v>Denmark</c:v>
                </c:pt>
                <c:pt idx="23">
                  <c:v>Spain</c:v>
                </c:pt>
              </c:strCache>
            </c:strRef>
          </c:cat>
          <c:val>
            <c:numRef>
              <c:f>'[Average Purchase Per Country.xlsm]Total sales and units sold per '!$C$3:$C$26</c:f>
              <c:numCache>
                <c:formatCode>0</c:formatCode>
                <c:ptCount val="24"/>
                <c:pt idx="0">
                  <c:v>494</c:v>
                </c:pt>
                <c:pt idx="1">
                  <c:v>304</c:v>
                </c:pt>
                <c:pt idx="2">
                  <c:v>190</c:v>
                </c:pt>
                <c:pt idx="3">
                  <c:v>190</c:v>
                </c:pt>
                <c:pt idx="4">
                  <c:v>152</c:v>
                </c:pt>
                <c:pt idx="5">
                  <c:v>114</c:v>
                </c:pt>
                <c:pt idx="6">
                  <c:v>76</c:v>
                </c:pt>
                <c:pt idx="7">
                  <c:v>76</c:v>
                </c:pt>
                <c:pt idx="8">
                  <c:v>74</c:v>
                </c:pt>
                <c:pt idx="9">
                  <c:v>38</c:v>
                </c:pt>
                <c:pt idx="10">
                  <c:v>38</c:v>
                </c:pt>
                <c:pt idx="11">
                  <c:v>38</c:v>
                </c:pt>
                <c:pt idx="12">
                  <c:v>38</c:v>
                </c:pt>
                <c:pt idx="13">
                  <c:v>38</c:v>
                </c:pt>
                <c:pt idx="14">
                  <c:v>38</c:v>
                </c:pt>
                <c:pt idx="15">
                  <c:v>38</c:v>
                </c:pt>
                <c:pt idx="16">
                  <c:v>38</c:v>
                </c:pt>
                <c:pt idx="17">
                  <c:v>38</c:v>
                </c:pt>
                <c:pt idx="18">
                  <c:v>38</c:v>
                </c:pt>
                <c:pt idx="19">
                  <c:v>38</c:v>
                </c:pt>
                <c:pt idx="20">
                  <c:v>38</c:v>
                </c:pt>
                <c:pt idx="21">
                  <c:v>38</c:v>
                </c:pt>
                <c:pt idx="22">
                  <c:v>38</c:v>
                </c:pt>
                <c:pt idx="23">
                  <c:v>38</c:v>
                </c:pt>
              </c:numCache>
            </c:numRef>
          </c:val>
          <c:extLst>
            <c:ext xmlns:c16="http://schemas.microsoft.com/office/drawing/2014/chart" uri="{C3380CC4-5D6E-409C-BE32-E72D297353CC}">
              <c16:uniqueId val="{00000001-E955-4592-8D22-E884023A683F}"/>
            </c:ext>
          </c:extLst>
        </c:ser>
        <c:dLbls>
          <c:showLegendKey val="0"/>
          <c:showVal val="0"/>
          <c:showCatName val="0"/>
          <c:showSerName val="0"/>
          <c:showPercent val="0"/>
          <c:showBubbleSize val="0"/>
        </c:dLbls>
        <c:gapWidth val="182"/>
        <c:axId val="978911232"/>
        <c:axId val="978911712"/>
      </c:barChart>
      <c:catAx>
        <c:axId val="9789112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8911712"/>
        <c:crosses val="autoZero"/>
        <c:auto val="1"/>
        <c:lblAlgn val="ctr"/>
        <c:lblOffset val="100"/>
        <c:noMultiLvlLbl val="0"/>
      </c:catAx>
      <c:valAx>
        <c:axId val="978911712"/>
        <c:scaling>
          <c:orientation val="minMax"/>
        </c:scaling>
        <c:delete val="0"/>
        <c:axPos val="b"/>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89112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Countries</a:t>
            </a:r>
            <a:r>
              <a:rPr lang="en-US" baseline="0"/>
              <a:t> With Highest Volume Of Units Sold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'[Average Purchase Per Country.xlsm]Higher Than Average Units Sold'!$B$2</c:f>
              <c:strCache>
                <c:ptCount val="1"/>
                <c:pt idx="0">
                  <c:v>total_units_sold</c:v>
                </c:pt>
              </c:strCache>
            </c:strRef>
          </c:tx>
          <c:spPr>
            <a:solidFill>
              <a:schemeClr val="accent1"/>
            </a:solidFill>
            <a:ln>
              <a:noFill/>
            </a:ln>
            <a:effectLst/>
          </c:spPr>
          <c:invertIfNegative val="0"/>
          <c:cat>
            <c:strRef>
              <c:f>'[Average Purchase Per Country.xlsm]Higher Than Average Units Sold'!$A$3:$A$8</c:f>
              <c:strCache>
                <c:ptCount val="6"/>
                <c:pt idx="0">
                  <c:v>France</c:v>
                </c:pt>
                <c:pt idx="1">
                  <c:v>USA</c:v>
                </c:pt>
                <c:pt idx="2">
                  <c:v>United Kingdom</c:v>
                </c:pt>
                <c:pt idx="3">
                  <c:v>Brazil</c:v>
                </c:pt>
                <c:pt idx="4">
                  <c:v>Germany</c:v>
                </c:pt>
                <c:pt idx="5">
                  <c:v>Canada</c:v>
                </c:pt>
              </c:strCache>
            </c:strRef>
          </c:cat>
          <c:val>
            <c:numRef>
              <c:f>'[Average Purchase Per Country.xlsm]Higher Than Average Units Sold'!$B$3:$B$8</c:f>
              <c:numCache>
                <c:formatCode>General</c:formatCode>
                <c:ptCount val="6"/>
                <c:pt idx="0">
                  <c:v>190</c:v>
                </c:pt>
                <c:pt idx="1">
                  <c:v>494</c:v>
                </c:pt>
                <c:pt idx="2">
                  <c:v>114</c:v>
                </c:pt>
                <c:pt idx="3">
                  <c:v>190</c:v>
                </c:pt>
                <c:pt idx="4">
                  <c:v>152</c:v>
                </c:pt>
                <c:pt idx="5">
                  <c:v>304</c:v>
                </c:pt>
              </c:numCache>
            </c:numRef>
          </c:val>
          <c:extLst>
            <c:ext xmlns:c16="http://schemas.microsoft.com/office/drawing/2014/chart" uri="{C3380CC4-5D6E-409C-BE32-E72D297353CC}">
              <c16:uniqueId val="{00000000-03E9-4987-A459-1647AFE475D8}"/>
            </c:ext>
          </c:extLst>
        </c:ser>
        <c:dLbls>
          <c:showLegendKey val="0"/>
          <c:showVal val="0"/>
          <c:showCatName val="0"/>
          <c:showSerName val="0"/>
          <c:showPercent val="0"/>
          <c:showBubbleSize val="0"/>
        </c:dLbls>
        <c:gapWidth val="219"/>
        <c:overlap val="-27"/>
        <c:axId val="130446688"/>
        <c:axId val="130452448"/>
      </c:barChart>
      <c:catAx>
        <c:axId val="1304466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452448"/>
        <c:crosses val="autoZero"/>
        <c:auto val="1"/>
        <c:lblAlgn val="ctr"/>
        <c:lblOffset val="100"/>
        <c:noMultiLvlLbl val="0"/>
      </c:catAx>
      <c:valAx>
        <c:axId val="1304524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Units sold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4466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Genre</a:t>
            </a:r>
            <a:r>
              <a:rPr lang="en-US" baseline="0"/>
              <a:t> Sales Performance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FAB-41AC-BBC7-9230F3AE2AC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FAB-41AC-BBC7-9230F3AE2AC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FAB-41AC-BBC7-9230F3AE2AC9}"/>
              </c:ext>
            </c:extLst>
          </c:dPt>
          <c:cat>
            <c:strRef>
              <c:f>'[Average Purchase Per Country.xlsm]Genre Performance'!$F$3:$F$5</c:f>
              <c:strCache>
                <c:ptCount val="3"/>
                <c:pt idx="0">
                  <c:v>Highest Purchases</c:v>
                </c:pt>
                <c:pt idx="1">
                  <c:v>Mid-level Purchases</c:v>
                </c:pt>
                <c:pt idx="2">
                  <c:v>Low Purchases</c:v>
                </c:pt>
              </c:strCache>
            </c:strRef>
          </c:cat>
          <c:val>
            <c:numRef>
              <c:f>'[Average Purchase Per Country.xlsm]Genre Performance'!$G$3:$G$5</c:f>
              <c:numCache>
                <c:formatCode>General</c:formatCode>
                <c:ptCount val="3"/>
                <c:pt idx="0">
                  <c:v>220</c:v>
                </c:pt>
                <c:pt idx="1">
                  <c:v>129</c:v>
                </c:pt>
                <c:pt idx="2">
                  <c:v>91</c:v>
                </c:pt>
              </c:numCache>
            </c:numRef>
          </c:val>
          <c:extLst>
            <c:ext xmlns:c16="http://schemas.microsoft.com/office/drawing/2014/chart" uri="{C3380CC4-5D6E-409C-BE32-E72D297353CC}">
              <c16:uniqueId val="{00000006-3FAB-41AC-BBC7-9230F3AE2AC9}"/>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'Ranking Sales '!$D$3:$D$414</cx:f>
        <cx:lvl ptCount="412">
          <cx:pt idx="0">2013</cx:pt>
          <cx:pt idx="1">2013</cx:pt>
          <cx:pt idx="2">2010</cx:pt>
          <cx:pt idx="3">2010</cx:pt>
          <cx:pt idx="4">2010</cx:pt>
          <cx:pt idx="5">2013</cx:pt>
          <cx:pt idx="6">2011</cx:pt>
          <cx:pt idx="7">2012</cx:pt>
          <cx:pt idx="8">2012</cx:pt>
          <cx:pt idx="9">2009</cx:pt>
          <cx:pt idx="10">2009</cx:pt>
          <cx:pt idx="11">2009</cx:pt>
          <cx:pt idx="12">2011</cx:pt>
          <cx:pt idx="13">2010</cx:pt>
          <cx:pt idx="14">2010</cx:pt>
          <cx:pt idx="15">2010</cx:pt>
          <cx:pt idx="16">2012</cx:pt>
          <cx:pt idx="17">2012</cx:pt>
          <cx:pt idx="18">2009</cx:pt>
          <cx:pt idx="19">2012</cx:pt>
          <cx:pt idx="20">2013</cx:pt>
          <cx:pt idx="21">2011</cx:pt>
          <cx:pt idx="22">2011</cx:pt>
          <cx:pt idx="23">2009</cx:pt>
          <cx:pt idx="24">2013</cx:pt>
          <cx:pt idx="25">2013</cx:pt>
          <cx:pt idx="26">2011</cx:pt>
          <cx:pt idx="27">2009</cx:pt>
          <cx:pt idx="28">2012</cx:pt>
          <cx:pt idx="29">2013</cx:pt>
          <cx:pt idx="30">2010</cx:pt>
          <cx:pt idx="31">2009</cx:pt>
          <cx:pt idx="32">2012</cx:pt>
          <cx:pt idx="33">2013</cx:pt>
          <cx:pt idx="34">2012</cx:pt>
          <cx:pt idx="35">2009</cx:pt>
          <cx:pt idx="36">2010</cx:pt>
          <cx:pt idx="37">2011</cx:pt>
          <cx:pt idx="38">2011</cx:pt>
          <cx:pt idx="39">2012</cx:pt>
          <cx:pt idx="40">2010</cx:pt>
          <cx:pt idx="41">2013</cx:pt>
          <cx:pt idx="42">2009</cx:pt>
          <cx:pt idx="43">2010</cx:pt>
          <cx:pt idx="44">2011</cx:pt>
          <cx:pt idx="45">2009</cx:pt>
          <cx:pt idx="46">2012</cx:pt>
          <cx:pt idx="47">2010</cx:pt>
          <cx:pt idx="48">2013</cx:pt>
          <cx:pt idx="49">2009</cx:pt>
          <cx:pt idx="50">2012</cx:pt>
          <cx:pt idx="51">2012</cx:pt>
          <cx:pt idx="52">2013</cx:pt>
          <cx:pt idx="53">2009</cx:pt>
          <cx:pt idx="54">2013</cx:pt>
          <cx:pt idx="55">2010</cx:pt>
          <cx:pt idx="56">2010</cx:pt>
          <cx:pt idx="57">2012</cx:pt>
          <cx:pt idx="58">2012</cx:pt>
          <cx:pt idx="59">2013</cx:pt>
          <cx:pt idx="60">2009</cx:pt>
          <cx:pt idx="61">2011</cx:pt>
          <cx:pt idx="62">2010</cx:pt>
          <cx:pt idx="63">2012</cx:pt>
          <cx:pt idx="64">2009</cx:pt>
          <cx:pt idx="65">2010</cx:pt>
          <cx:pt idx="66">2013</cx:pt>
          <cx:pt idx="67">2010</cx:pt>
          <cx:pt idx="68">2013</cx:pt>
          <cx:pt idx="69">2009</cx:pt>
          <cx:pt idx="70">2011</cx:pt>
          <cx:pt idx="71">2010</cx:pt>
          <cx:pt idx="72">2010</cx:pt>
          <cx:pt idx="73">2009</cx:pt>
          <cx:pt idx="74">2009</cx:pt>
          <cx:pt idx="75">2013</cx:pt>
          <cx:pt idx="76">2010</cx:pt>
          <cx:pt idx="77">2011</cx:pt>
          <cx:pt idx="78">2011</cx:pt>
          <cx:pt idx="79">2013</cx:pt>
          <cx:pt idx="80">2011</cx:pt>
          <cx:pt idx="81">2012</cx:pt>
          <cx:pt idx="82">2011</cx:pt>
          <cx:pt idx="83">2013</cx:pt>
          <cx:pt idx="84">2010</cx:pt>
          <cx:pt idx="85">2012</cx:pt>
          <cx:pt idx="86">2013</cx:pt>
          <cx:pt idx="87">2010</cx:pt>
          <cx:pt idx="88">2012</cx:pt>
          <cx:pt idx="89">2009</cx:pt>
          <cx:pt idx="90">2013</cx:pt>
          <cx:pt idx="91">2011</cx:pt>
          <cx:pt idx="92">2012</cx:pt>
          <cx:pt idx="93">2012</cx:pt>
          <cx:pt idx="94">2013</cx:pt>
          <cx:pt idx="95">2010</cx:pt>
          <cx:pt idx="96">2010</cx:pt>
          <cx:pt idx="97">2013</cx:pt>
          <cx:pt idx="98">2012</cx:pt>
          <cx:pt idx="99">2012</cx:pt>
          <cx:pt idx="100">2011</cx:pt>
          <cx:pt idx="101">2010</cx:pt>
          <cx:pt idx="102">2009</cx:pt>
          <cx:pt idx="103">2010</cx:pt>
          <cx:pt idx="104">2013</cx:pt>
          <cx:pt idx="105">2013</cx:pt>
          <cx:pt idx="106">2011</cx:pt>
          <cx:pt idx="107">2009</cx:pt>
          <cx:pt idx="108">2011</cx:pt>
          <cx:pt idx="109">2009</cx:pt>
          <cx:pt idx="110">2013</cx:pt>
          <cx:pt idx="111">2011</cx:pt>
          <cx:pt idx="112">2013</cx:pt>
          <cx:pt idx="113">2009</cx:pt>
          <cx:pt idx="114">2013</cx:pt>
          <cx:pt idx="115">2012</cx:pt>
          <cx:pt idx="116">2009</cx:pt>
          <cx:pt idx="117">2011</cx:pt>
          <cx:pt idx="118">2010</cx:pt>
          <cx:pt idx="119">2010</cx:pt>
          <cx:pt idx="120">2009</cx:pt>
          <cx:pt idx="121">2012</cx:pt>
          <cx:pt idx="122">2011</cx:pt>
          <cx:pt idx="123">2009</cx:pt>
          <cx:pt idx="124">2011</cx:pt>
          <cx:pt idx="125">2012</cx:pt>
          <cx:pt idx="126">2013</cx:pt>
          <cx:pt idx="127">2012</cx:pt>
          <cx:pt idx="128">2009</cx:pt>
          <cx:pt idx="129">2013</cx:pt>
          <cx:pt idx="130">2010</cx:pt>
          <cx:pt idx="131">2011</cx:pt>
          <cx:pt idx="132">2010</cx:pt>
          <cx:pt idx="133">2011</cx:pt>
          <cx:pt idx="134">2011</cx:pt>
          <cx:pt idx="135">2012</cx:pt>
          <cx:pt idx="136">2013</cx:pt>
          <cx:pt idx="137">2009</cx:pt>
          <cx:pt idx="138">2011</cx:pt>
          <cx:pt idx="139">2012</cx:pt>
          <cx:pt idx="140">2012</cx:pt>
          <cx:pt idx="141">2013</cx:pt>
          <cx:pt idx="142">2010</cx:pt>
          <cx:pt idx="143">2009</cx:pt>
          <cx:pt idx="144">2012</cx:pt>
          <cx:pt idx="145">2009</cx:pt>
          <cx:pt idx="146">2010</cx:pt>
          <cx:pt idx="147">2013</cx:pt>
          <cx:pt idx="148">2009</cx:pt>
          <cx:pt idx="149">2011</cx:pt>
          <cx:pt idx="150">2011</cx:pt>
          <cx:pt idx="151">2011</cx:pt>
          <cx:pt idx="152">2013</cx:pt>
          <cx:pt idx="153">2012</cx:pt>
          <cx:pt idx="154">2012</cx:pt>
          <cx:pt idx="155">2013</cx:pt>
          <cx:pt idx="156">2009</cx:pt>
          <cx:pt idx="157">2011</cx:pt>
          <cx:pt idx="158">2010</cx:pt>
          <cx:pt idx="159">2013</cx:pt>
          <cx:pt idx="160">2009</cx:pt>
          <cx:pt idx="161">2011</cx:pt>
          <cx:pt idx="162">2013</cx:pt>
          <cx:pt idx="163">2012</cx:pt>
          <cx:pt idx="164">2009</cx:pt>
          <cx:pt idx="165">2011</cx:pt>
          <cx:pt idx="166">2010</cx:pt>
          <cx:pt idx="167">2010</cx:pt>
          <cx:pt idx="168">2013</cx:pt>
          <cx:pt idx="169">2011</cx:pt>
          <cx:pt idx="170">2010</cx:pt>
          <cx:pt idx="171">2011</cx:pt>
          <cx:pt idx="172">2012</cx:pt>
          <cx:pt idx="173">2009</cx:pt>
          <cx:pt idx="174">2010</cx:pt>
          <cx:pt idx="175">2011</cx:pt>
          <cx:pt idx="176">2011</cx:pt>
          <cx:pt idx="177">2012</cx:pt>
          <cx:pt idx="178">2012</cx:pt>
          <cx:pt idx="179">2012</cx:pt>
          <cx:pt idx="180">2010</cx:pt>
          <cx:pt idx="181">2010</cx:pt>
          <cx:pt idx="182">2010</cx:pt>
          <cx:pt idx="183">2013</cx:pt>
          <cx:pt idx="184">2009</cx:pt>
          <cx:pt idx="185">2012</cx:pt>
          <cx:pt idx="186">2009</cx:pt>
          <cx:pt idx="187">2011</cx:pt>
          <cx:pt idx="188">2013</cx:pt>
          <cx:pt idx="189">2011</cx:pt>
          <cx:pt idx="190">2011</cx:pt>
          <cx:pt idx="191">2009</cx:pt>
          <cx:pt idx="192">2010</cx:pt>
          <cx:pt idx="193">2009</cx:pt>
          <cx:pt idx="194">2012</cx:pt>
          <cx:pt idx="195">2010</cx:pt>
          <cx:pt idx="196">2009</cx:pt>
          <cx:pt idx="197">2011</cx:pt>
          <cx:pt idx="198">2012</cx:pt>
          <cx:pt idx="199">2013</cx:pt>
          <cx:pt idx="200">2009</cx:pt>
          <cx:pt idx="201">2011</cx:pt>
          <cx:pt idx="202">2009</cx:pt>
          <cx:pt idx="203">2011</cx:pt>
          <cx:pt idx="204">2013</cx:pt>
          <cx:pt idx="205">2011</cx:pt>
          <cx:pt idx="206">2009</cx:pt>
          <cx:pt idx="207">2009</cx:pt>
          <cx:pt idx="208">2012</cx:pt>
          <cx:pt idx="209">2010</cx:pt>
          <cx:pt idx="210">2011</cx:pt>
          <cx:pt idx="211">2011</cx:pt>
          <cx:pt idx="212">2009</cx:pt>
          <cx:pt idx="213">2009</cx:pt>
          <cx:pt idx="214">2010</cx:pt>
          <cx:pt idx="215">2012</cx:pt>
          <cx:pt idx="216">2012</cx:pt>
          <cx:pt idx="217">2010</cx:pt>
          <cx:pt idx="218">2010</cx:pt>
          <cx:pt idx="219">2012</cx:pt>
          <cx:pt idx="220">2012</cx:pt>
          <cx:pt idx="221">2010</cx:pt>
          <cx:pt idx="222">2012</cx:pt>
          <cx:pt idx="223">2013</cx:pt>
          <cx:pt idx="224">2011</cx:pt>
          <cx:pt idx="225">2010</cx:pt>
          <cx:pt idx="226">2011</cx:pt>
          <cx:pt idx="227">2012</cx:pt>
          <cx:pt idx="228">2013</cx:pt>
          <cx:pt idx="229">2009</cx:pt>
          <cx:pt idx="230">2013</cx:pt>
          <cx:pt idx="231">2009</cx:pt>
          <cx:pt idx="232">2013</cx:pt>
          <cx:pt idx="233">2010</cx:pt>
          <cx:pt idx="234">2012</cx:pt>
          <cx:pt idx="235">2010</cx:pt>
          <cx:pt idx="236">2011</cx:pt>
          <cx:pt idx="237">2011</cx:pt>
          <cx:pt idx="238">2011</cx:pt>
          <cx:pt idx="239">2009</cx:pt>
          <cx:pt idx="240">2013</cx:pt>
          <cx:pt idx="241">2011</cx:pt>
          <cx:pt idx="242">2013</cx:pt>
          <cx:pt idx="243">2009</cx:pt>
          <cx:pt idx="244">2012</cx:pt>
          <cx:pt idx="245">2013</cx:pt>
          <cx:pt idx="246">2010</cx:pt>
          <cx:pt idx="247">2010</cx:pt>
          <cx:pt idx="248">2009</cx:pt>
          <cx:pt idx="249">2012</cx:pt>
          <cx:pt idx="250">2010</cx:pt>
          <cx:pt idx="251">2013</cx:pt>
          <cx:pt idx="252">2011</cx:pt>
          <cx:pt idx="253">2009</cx:pt>
          <cx:pt idx="254">2011</cx:pt>
          <cx:pt idx="255">2013</cx:pt>
          <cx:pt idx="256">2010</cx:pt>
          <cx:pt idx="257">2012</cx:pt>
          <cx:pt idx="258">2011</cx:pt>
          <cx:pt idx="259">2012</cx:pt>
          <cx:pt idx="260">2009</cx:pt>
          <cx:pt idx="261">2009</cx:pt>
          <cx:pt idx="262">2011</cx:pt>
          <cx:pt idx="263">2013</cx:pt>
          <cx:pt idx="264">2009</cx:pt>
          <cx:pt idx="265">2009</cx:pt>
          <cx:pt idx="266">2010</cx:pt>
          <cx:pt idx="267">2012</cx:pt>
          <cx:pt idx="268">2012</cx:pt>
          <cx:pt idx="269">2009</cx:pt>
          <cx:pt idx="270">2012</cx:pt>
          <cx:pt idx="271">2013</cx:pt>
          <cx:pt idx="272">2012</cx:pt>
          <cx:pt idx="273">2013</cx:pt>
          <cx:pt idx="274">2012</cx:pt>
          <cx:pt idx="275">2013</cx:pt>
          <cx:pt idx="276">2011</cx:pt>
          <cx:pt idx="277">2009</cx:pt>
          <cx:pt idx="278">2009</cx:pt>
          <cx:pt idx="279">2010</cx:pt>
          <cx:pt idx="280">2009</cx:pt>
          <cx:pt idx="281">2013</cx:pt>
          <cx:pt idx="282">2011</cx:pt>
          <cx:pt idx="283">2010</cx:pt>
          <cx:pt idx="284">2010</cx:pt>
          <cx:pt idx="285">2011</cx:pt>
          <cx:pt idx="286">2011</cx:pt>
          <cx:pt idx="287">2011</cx:pt>
          <cx:pt idx="288">2013</cx:pt>
          <cx:pt idx="289">2013</cx:pt>
          <cx:pt idx="290">2013</cx:pt>
          <cx:pt idx="291">2010</cx:pt>
          <cx:pt idx="292">2009</cx:pt>
          <cx:pt idx="293">2012</cx:pt>
          <cx:pt idx="294">2012</cx:pt>
          <cx:pt idx="295">2010</cx:pt>
          <cx:pt idx="296">2009</cx:pt>
          <cx:pt idx="297">2012</cx:pt>
          <cx:pt idx="298">2009</cx:pt>
          <cx:pt idx="299">2010</cx:pt>
          <cx:pt idx="300">2012</cx:pt>
          <cx:pt idx="301">2011</cx:pt>
          <cx:pt idx="302">2010</cx:pt>
          <cx:pt idx="303">2013</cx:pt>
          <cx:pt idx="304">2009</cx:pt>
          <cx:pt idx="305">2009</cx:pt>
          <cx:pt idx="306">2010</cx:pt>
          <cx:pt idx="307">2011</cx:pt>
          <cx:pt idx="308">2010</cx:pt>
          <cx:pt idx="309">2011</cx:pt>
          <cx:pt idx="310">2013</cx:pt>
          <cx:pt idx="311">2009</cx:pt>
          <cx:pt idx="312">2012</cx:pt>
          <cx:pt idx="313">2012</cx:pt>
          <cx:pt idx="314">2012</cx:pt>
          <cx:pt idx="315">2011</cx:pt>
          <cx:pt idx="316">2011</cx:pt>
          <cx:pt idx="317">2009</cx:pt>
          <cx:pt idx="318">2010</cx:pt>
          <cx:pt idx="319">2010</cx:pt>
          <cx:pt idx="320">2009</cx:pt>
          <cx:pt idx="321">2012</cx:pt>
          <cx:pt idx="322">2013</cx:pt>
          <cx:pt idx="323">2013</cx:pt>
          <cx:pt idx="324">2009</cx:pt>
          <cx:pt idx="325">2012</cx:pt>
          <cx:pt idx="326">2013</cx:pt>
          <cx:pt idx="327">2012</cx:pt>
          <cx:pt idx="328">2009</cx:pt>
          <cx:pt idx="329">2010</cx:pt>
          <cx:pt idx="330">2012</cx:pt>
          <cx:pt idx="331">2011</cx:pt>
          <cx:pt idx="332">2012</cx:pt>
          <cx:pt idx="333">2009</cx:pt>
          <cx:pt idx="334">2010</cx:pt>
          <cx:pt idx="335">2011</cx:pt>
          <cx:pt idx="336">2013</cx:pt>
          <cx:pt idx="337">2009</cx:pt>
          <cx:pt idx="338">2010</cx:pt>
          <cx:pt idx="339">2013</cx:pt>
          <cx:pt idx="340">2012</cx:pt>
          <cx:pt idx="341">2012</cx:pt>
          <cx:pt idx="342">2011</cx:pt>
          <cx:pt idx="343">2012</cx:pt>
          <cx:pt idx="344">2010</cx:pt>
          <cx:pt idx="345">2010</cx:pt>
          <cx:pt idx="346">2012</cx:pt>
          <cx:pt idx="347">2010</cx:pt>
          <cx:pt idx="348">2011</cx:pt>
          <cx:pt idx="349">2013</cx:pt>
          <cx:pt idx="350">2009</cx:pt>
          <cx:pt idx="351">2011</cx:pt>
          <cx:pt idx="352">2009</cx:pt>
          <cx:pt idx="353">2013</cx:pt>
          <cx:pt idx="354">2012</cx:pt>
          <cx:pt idx="355">2010</cx:pt>
          <cx:pt idx="356">2012</cx:pt>
          <cx:pt idx="357">2009</cx:pt>
          <cx:pt idx="358">2009</cx:pt>
          <cx:pt idx="359">2012</cx:pt>
          <cx:pt idx="360">2010</cx:pt>
          <cx:pt idx="361">2010</cx:pt>
          <cx:pt idx="362">2010</cx:pt>
          <cx:pt idx="363">2011</cx:pt>
          <cx:pt idx="364">2011</cx:pt>
          <cx:pt idx="365">2011</cx:pt>
          <cx:pt idx="366">2010</cx:pt>
          <cx:pt idx="367">2013</cx:pt>
          <cx:pt idx="368">2013</cx:pt>
          <cx:pt idx="369">2011</cx:pt>
          <cx:pt idx="370">2009</cx:pt>
          <cx:pt idx="371">2009</cx:pt>
          <cx:pt idx="372">2011</cx:pt>
          <cx:pt idx="373">2012</cx:pt>
          <cx:pt idx="374">2013</cx:pt>
          <cx:pt idx="375">2013</cx:pt>
          <cx:pt idx="376">2012</cx:pt>
          <cx:pt idx="377">2011</cx:pt>
          <cx:pt idx="378">2012</cx:pt>
          <cx:pt idx="379">2013</cx:pt>
          <cx:pt idx="380">2011</cx:pt>
          <cx:pt idx="381">2012</cx:pt>
          <cx:pt idx="382">2013</cx:pt>
          <cx:pt idx="383">2011</cx:pt>
          <cx:pt idx="384">2013</cx:pt>
          <cx:pt idx="385">2012</cx:pt>
          <cx:pt idx="386">2010</cx:pt>
          <cx:pt idx="387">2011</cx:pt>
          <cx:pt idx="388">2010</cx:pt>
          <cx:pt idx="389">2009</cx:pt>
          <cx:pt idx="390">2009</cx:pt>
          <cx:pt idx="391">2009</cx:pt>
          <cx:pt idx="392">2010</cx:pt>
          <cx:pt idx="393">2013</cx:pt>
          <cx:pt idx="394">2009</cx:pt>
          <cx:pt idx="395">2010</cx:pt>
          <cx:pt idx="396">2011</cx:pt>
          <cx:pt idx="397">2013</cx:pt>
          <cx:pt idx="398">2012</cx:pt>
          <cx:pt idx="399">2011</cx:pt>
          <cx:pt idx="400">2010</cx:pt>
          <cx:pt idx="401">2013</cx:pt>
          <cx:pt idx="402">2012</cx:pt>
          <cx:pt idx="403">2010</cx:pt>
          <cx:pt idx="404">2010</cx:pt>
          <cx:pt idx="405">2011</cx:pt>
          <cx:pt idx="406">2009</cx:pt>
          <cx:pt idx="407">2013</cx:pt>
          <cx:pt idx="408">2013</cx:pt>
          <cx:pt idx="409">2011</cx:pt>
          <cx:pt idx="410">2013</cx:pt>
          <cx:pt idx="411">2009</cx:pt>
        </cx:lvl>
      </cx:strDim>
      <cx:numDim type="val">
        <cx:f>'Ranking Sales '!$E$3:$E$414</cx:f>
        <cx:lvl ptCount="412" formatCode="General">
          <cx:pt idx="0">13.859999999999999</cx:pt>
          <cx:pt idx="1">8.9100000000000001</cx:pt>
          <cx:pt idx="2">5.9400000000000004</cx:pt>
          <cx:pt idx="3">3.96</cx:pt>
          <cx:pt idx="4">1.98</cx:pt>
          <cx:pt idx="5">1.98</cx:pt>
          <cx:pt idx="6">0.98999999999999999</cx:pt>
          <cx:pt idx="7">13.859999999999999</cx:pt>
          <cx:pt idx="8">8.9100000000000001</cx:pt>
          <cx:pt idx="9">5.9400000000000004</cx:pt>
          <cx:pt idx="10">3.96</cx:pt>
          <cx:pt idx="11">1.98</cx:pt>
          <cx:pt idx="12">1.98</cx:pt>
          <cx:pt idx="13">0.98999999999999999</cx:pt>
          <cx:pt idx="14">18.859999999999999</cx:pt>
          <cx:pt idx="15">8.9100000000000001</cx:pt>
          <cx:pt idx="16">5.9400000000000004</cx:pt>
          <cx:pt idx="17">3.96</cx:pt>
          <cx:pt idx="18">1.98</cx:pt>
          <cx:pt idx="19">1.98</cx:pt>
          <cx:pt idx="20">0.98999999999999999</cx:pt>
          <cx:pt idx="21">13.859999999999999</cx:pt>
          <cx:pt idx="22">8.9100000000000001</cx:pt>
          <cx:pt idx="23">5.9400000000000004</cx:pt>
          <cx:pt idx="24">3.96</cx:pt>
          <cx:pt idx="25">1.98</cx:pt>
          <cx:pt idx="26">1.98</cx:pt>
          <cx:pt idx="27">0.98999999999999999</cx:pt>
          <cx:pt idx="28">13.859999999999999</cx:pt>
          <cx:pt idx="29">13.859999999999999</cx:pt>
          <cx:pt idx="30">13.859999999999999</cx:pt>
          <cx:pt idx="31">13.859999999999999</cx:pt>
          <cx:pt idx="32">13.859999999999999</cx:pt>
          <cx:pt idx="33">8.9100000000000001</cx:pt>
          <cx:pt idx="34">8.9100000000000001</cx:pt>
          <cx:pt idx="35">8.9100000000000001</cx:pt>
          <cx:pt idx="36">8.9100000000000001</cx:pt>
          <cx:pt idx="37">8.9100000000000001</cx:pt>
          <cx:pt idx="38">5.9400000000000004</cx:pt>
          <cx:pt idx="39">5.9400000000000004</cx:pt>
          <cx:pt idx="40">5.9400000000000004</cx:pt>
          <cx:pt idx="41">5.9400000000000004</cx:pt>
          <cx:pt idx="42">5.9400000000000004</cx:pt>
          <cx:pt idx="43">3.98</cx:pt>
          <cx:pt idx="44">3.96</cx:pt>
          <cx:pt idx="45">3.96</cx:pt>
          <cx:pt idx="46">3.96</cx:pt>
          <cx:pt idx="47">3.96</cx:pt>
          <cx:pt idx="48">3.96</cx:pt>
          <cx:pt idx="49">1.98</cx:pt>
          <cx:pt idx="50">1.98</cx:pt>
          <cx:pt idx="51">1.98</cx:pt>
          <cx:pt idx="52">1.98</cx:pt>
          <cx:pt idx="53">1.98</cx:pt>
          <cx:pt idx="54">1.98</cx:pt>
          <cx:pt idx="55">1.98</cx:pt>
          <cx:pt idx="56">1.98</cx:pt>
          <cx:pt idx="57">1.98</cx:pt>
          <cx:pt idx="58">0.98999999999999999</cx:pt>
          <cx:pt idx="59">0.98999999999999999</cx:pt>
          <cx:pt idx="60">0.98999999999999999</cx:pt>
          <cx:pt idx="61">0.98999999999999999</cx:pt>
          <cx:pt idx="62">0.98999999999999999</cx:pt>
          <cx:pt idx="63">13.859999999999999</cx:pt>
          <cx:pt idx="64">13.859999999999999</cx:pt>
          <cx:pt idx="65">13.859999999999999</cx:pt>
          <cx:pt idx="66">13.859999999999999</cx:pt>
          <cx:pt idx="67">13.859999999999999</cx:pt>
          <cx:pt idx="68">13.859999999999999</cx:pt>
          <cx:pt idx="69">13.859999999999999</cx:pt>
          <cx:pt idx="70">13.859999999999999</cx:pt>
          <cx:pt idx="71">9.9100000000000001</cx:pt>
          <cx:pt idx="72">8.9100000000000001</cx:pt>
          <cx:pt idx="73">8.9100000000000001</cx:pt>
          <cx:pt idx="74">8.9100000000000001</cx:pt>
          <cx:pt idx="75">8.9100000000000001</cx:pt>
          <cx:pt idx="76">8.9100000000000001</cx:pt>
          <cx:pt idx="77">8.9100000000000001</cx:pt>
          <cx:pt idx="78">8.9100000000000001</cx:pt>
          <cx:pt idx="79">5.9400000000000004</cx:pt>
          <cx:pt idx="80">5.9400000000000004</cx:pt>
          <cx:pt idx="81">5.9400000000000004</cx:pt>
          <cx:pt idx="82">5.9400000000000004</cx:pt>
          <cx:pt idx="83">5.9400000000000004</cx:pt>
          <cx:pt idx="84">5.9400000000000004</cx:pt>
          <cx:pt idx="85">5.9400000000000004</cx:pt>
          <cx:pt idx="86">5.9400000000000004</cx:pt>
          <cx:pt idx="87">3.98</cx:pt>
          <cx:pt idx="88">3.96</cx:pt>
          <cx:pt idx="89">3.96</cx:pt>
          <cx:pt idx="90">3.96</cx:pt>
          <cx:pt idx="91">3.96</cx:pt>
          <cx:pt idx="92">3.96</cx:pt>
          <cx:pt idx="93">3.96</cx:pt>
          <cx:pt idx="94">3.96</cx:pt>
          <cx:pt idx="95">3.96</cx:pt>
          <cx:pt idx="96">1.98</cx:pt>
          <cx:pt idx="97">1.98</cx:pt>
          <cx:pt idx="98">1.98</cx:pt>
          <cx:pt idx="99">1.98</cx:pt>
          <cx:pt idx="100">1.98</cx:pt>
          <cx:pt idx="101">1.98</cx:pt>
          <cx:pt idx="102">1.98</cx:pt>
          <cx:pt idx="103">1.98</cx:pt>
          <cx:pt idx="104">1.98</cx:pt>
          <cx:pt idx="105">1.98</cx:pt>
          <cx:pt idx="106">1.98</cx:pt>
          <cx:pt idx="107">1.98</cx:pt>
          <cx:pt idx="108">1.98</cx:pt>
          <cx:pt idx="109">1.98</cx:pt>
          <cx:pt idx="110">1.98</cx:pt>
          <cx:pt idx="111">0.98999999999999999</cx:pt>
          <cx:pt idx="112">0.98999999999999999</cx:pt>
          <cx:pt idx="113">0.98999999999999999</cx:pt>
          <cx:pt idx="114">0.98999999999999999</cx:pt>
          <cx:pt idx="115">0.98999999999999999</cx:pt>
          <cx:pt idx="116">0.98999999999999999</cx:pt>
          <cx:pt idx="117">0.98999999999999999</cx:pt>
          <cx:pt idx="118">0.98999999999999999</cx:pt>
          <cx:pt idx="119">17.91</cx:pt>
          <cx:pt idx="120">13.859999999999999</cx:pt>
          <cx:pt idx="121">5.9400000000000004</cx:pt>
          <cx:pt idx="122">3.96</cx:pt>
          <cx:pt idx="123">1.98</cx:pt>
          <cx:pt idx="124">1.98</cx:pt>
          <cx:pt idx="125">0.98999999999999999</cx:pt>
          <cx:pt idx="126">25.859999999999999</cx:pt>
          <cx:pt idx="127">16.859999999999999</cx:pt>
          <cx:pt idx="128">8.9100000000000001</cx:pt>
          <cx:pt idx="129">8.9100000000000001</cx:pt>
          <cx:pt idx="130">5.9400000000000004</cx:pt>
          <cx:pt idx="131">5.9400000000000004</cx:pt>
          <cx:pt idx="132">3.96</cx:pt>
          <cx:pt idx="133">3.96</cx:pt>
          <cx:pt idx="134">1.98</cx:pt>
          <cx:pt idx="135">1.98</cx:pt>
          <cx:pt idx="136">1.98</cx:pt>
          <cx:pt idx="137">1.98</cx:pt>
          <cx:pt idx="138">0.98999999999999999</cx:pt>
          <cx:pt idx="139">0.98999999999999999</cx:pt>
          <cx:pt idx="140">13.859999999999999</cx:pt>
          <cx:pt idx="141">8.9100000000000001</cx:pt>
          <cx:pt idx="142">5.9400000000000004</cx:pt>
          <cx:pt idx="143">3.96</cx:pt>
          <cx:pt idx="144">1.98</cx:pt>
          <cx:pt idx="145">1.98</cx:pt>
          <cx:pt idx="146">0.98999999999999999</cx:pt>
          <cx:pt idx="147">13.859999999999999</cx:pt>
          <cx:pt idx="148">8.9100000000000001</cx:pt>
          <cx:pt idx="149">7.96</cx:pt>
          <cx:pt idx="150">5.9400000000000004</cx:pt>
          <cx:pt idx="151">1.98</cx:pt>
          <cx:pt idx="152">1.98</cx:pt>
          <cx:pt idx="153">0.98999999999999999</cx:pt>
          <cx:pt idx="154">16.859999999999999</cx:pt>
          <cx:pt idx="155">13.859999999999999</cx:pt>
          <cx:pt idx="156">13.859999999999999</cx:pt>
          <cx:pt idx="157">13.859999999999999</cx:pt>
          <cx:pt idx="158">13.859999999999999</cx:pt>
          <cx:pt idx="159">8.9100000000000001</cx:pt>
          <cx:pt idx="160">8.9100000000000001</cx:pt>
          <cx:pt idx="161">8.9100000000000001</cx:pt>
          <cx:pt idx="162">8.9100000000000001</cx:pt>
          <cx:pt idx="163">8.9100000000000001</cx:pt>
          <cx:pt idx="164">5.9400000000000004</cx:pt>
          <cx:pt idx="165">5.9400000000000004</cx:pt>
          <cx:pt idx="166">5.9400000000000004</cx:pt>
          <cx:pt idx="167">5.9400000000000004</cx:pt>
          <cx:pt idx="168">5.9400000000000004</cx:pt>
          <cx:pt idx="169">3.98</cx:pt>
          <cx:pt idx="170">3.96</cx:pt>
          <cx:pt idx="171">3.96</cx:pt>
          <cx:pt idx="172">3.96</cx:pt>
          <cx:pt idx="173">3.96</cx:pt>
          <cx:pt idx="174">3.96</cx:pt>
          <cx:pt idx="175">2.98</cx:pt>
          <cx:pt idx="176">1.99</cx:pt>
          <cx:pt idx="177">1.98</cx:pt>
          <cx:pt idx="178">1.98</cx:pt>
          <cx:pt idx="179">1.98</cx:pt>
          <cx:pt idx="180">1.98</cx:pt>
          <cx:pt idx="181">1.98</cx:pt>
          <cx:pt idx="182">1.98</cx:pt>
          <cx:pt idx="183">1.98</cx:pt>
          <cx:pt idx="184">1.98</cx:pt>
          <cx:pt idx="185">0.98999999999999999</cx:pt>
          <cx:pt idx="186">0.98999999999999999</cx:pt>
          <cx:pt idx="187">0.98999999999999999</cx:pt>
          <cx:pt idx="188">0.98999999999999999</cx:pt>
          <cx:pt idx="189">14.91</cx:pt>
          <cx:pt idx="190">13.859999999999999</cx:pt>
          <cx:pt idx="191">13.859999999999999</cx:pt>
          <cx:pt idx="192">13.859999999999999</cx:pt>
          <cx:pt idx="193">13.859999999999999</cx:pt>
          <cx:pt idx="194">8.9100000000000001</cx:pt>
          <cx:pt idx="195">8.9100000000000001</cx:pt>
          <cx:pt idx="196">8.9100000000000001</cx:pt>
          <cx:pt idx="197">5.9400000000000004</cx:pt>
          <cx:pt idx="198">5.9400000000000004</cx:pt>
          <cx:pt idx="199">5.9400000000000004</cx:pt>
          <cx:pt idx="200">5.9400000000000004</cx:pt>
          <cx:pt idx="201">3.96</cx:pt>
          <cx:pt idx="202">3.96</cx:pt>
          <cx:pt idx="203">3.96</cx:pt>
          <cx:pt idx="204">3.96</cx:pt>
          <cx:pt idx="205">1.98</cx:pt>
          <cx:pt idx="206">1.98</cx:pt>
          <cx:pt idx="207">1.98</cx:pt>
          <cx:pt idx="208">1.98</cx:pt>
          <cx:pt idx="209">1.98</cx:pt>
          <cx:pt idx="210">1.98</cx:pt>
          <cx:pt idx="211">1.98</cx:pt>
          <cx:pt idx="212">1.98</cx:pt>
          <cx:pt idx="213">0.98999999999999999</cx:pt>
          <cx:pt idx="214">0.98999999999999999</cx:pt>
          <cx:pt idx="215">0.98999999999999999</cx:pt>
          <cx:pt idx="216">0.98999999999999999</cx:pt>
          <cx:pt idx="217">21.859999999999999</cx:pt>
          <cx:pt idx="218">8.9100000000000001</cx:pt>
          <cx:pt idx="219">5.9400000000000004</cx:pt>
          <cx:pt idx="220">3.96</cx:pt>
          <cx:pt idx="221">1.98</cx:pt>
          <cx:pt idx="222">1.98</cx:pt>
          <cx:pt idx="223">0.98999999999999999</cx:pt>
          <cx:pt idx="224">13.859999999999999</cx:pt>
          <cx:pt idx="225">13.859999999999999</cx:pt>
          <cx:pt idx="226">8.9100000000000001</cx:pt>
          <cx:pt idx="227">8.9100000000000001</cx:pt>
          <cx:pt idx="228">5.9400000000000004</cx:pt>
          <cx:pt idx="229">5.9400000000000004</cx:pt>
          <cx:pt idx="230">3.96</cx:pt>
          <cx:pt idx="231">3.96</cx:pt>
          <cx:pt idx="232">1.99</cx:pt>
          <cx:pt idx="233">1.99</cx:pt>
          <cx:pt idx="234">1.98</cx:pt>
          <cx:pt idx="235">1.98</cx:pt>
          <cx:pt idx="236">1.98</cx:pt>
          <cx:pt idx="237">21.859999999999999</cx:pt>
          <cx:pt idx="238">8.9100000000000001</cx:pt>
          <cx:pt idx="239">5.9400000000000004</cx:pt>
          <cx:pt idx="240">3.96</cx:pt>
          <cx:pt idx="241">1.98</cx:pt>
          <cx:pt idx="242">1.98</cx:pt>
          <cx:pt idx="243">0.98999999999999999</cx:pt>
          <cx:pt idx="244">13.859999999999999</cx:pt>
          <cx:pt idx="245">8.9100000000000001</cx:pt>
          <cx:pt idx="246">5.9400000000000004</cx:pt>
          <cx:pt idx="247">3.96</cx:pt>
          <cx:pt idx="248">1.98</cx:pt>
          <cx:pt idx="249">1.98</cx:pt>
          <cx:pt idx="250">0.98999999999999999</cx:pt>
          <cx:pt idx="251">13.859999999999999</cx:pt>
          <cx:pt idx="252">8.9399999999999995</cx:pt>
          <cx:pt idx="253">8.9100000000000001</cx:pt>
          <cx:pt idx="254">3.96</cx:pt>
          <cx:pt idx="255">1.98</cx:pt>
          <cx:pt idx="256">1.98</cx:pt>
          <cx:pt idx="257">0.98999999999999999</cx:pt>
          <cx:pt idx="258">15.859999999999999</cx:pt>
          <cx:pt idx="259">8.9100000000000001</cx:pt>
          <cx:pt idx="260">5.9400000000000004</cx:pt>
          <cx:pt idx="261">3.96</cx:pt>
          <cx:pt idx="262">1.98</cx:pt>
          <cx:pt idx="263">1.98</cx:pt>
          <cx:pt idx="264">0.98999999999999999</cx:pt>
          <cx:pt idx="265">13.859999999999999</cx:pt>
          <cx:pt idx="266">8.9100000000000001</cx:pt>
          <cx:pt idx="267">5.9400000000000004</cx:pt>
          <cx:pt idx="268">3.96</cx:pt>
          <cx:pt idx="269">1.98</cx:pt>
          <cx:pt idx="270">1.98</cx:pt>
          <cx:pt idx="271">0.98999999999999999</cx:pt>
          <cx:pt idx="272">13.859999999999999</cx:pt>
          <cx:pt idx="273">13.859999999999999</cx:pt>
          <cx:pt idx="274">10.91</cx:pt>
          <cx:pt idx="275">8.9100000000000001</cx:pt>
          <cx:pt idx="276">5.9400000000000004</cx:pt>
          <cx:pt idx="277">5.9400000000000004</cx:pt>
          <cx:pt idx="278">3.96</cx:pt>
          <cx:pt idx="279">3.96</cx:pt>
          <cx:pt idx="280">1.98</cx:pt>
          <cx:pt idx="281">1.98</cx:pt>
          <cx:pt idx="282">1.98</cx:pt>
          <cx:pt idx="283">1.98</cx:pt>
          <cx:pt idx="284">0.98999999999999999</cx:pt>
          <cx:pt idx="285">0.98999999999999999</cx:pt>
          <cx:pt idx="286">13.859999999999999</cx:pt>
          <cx:pt idx="287">8.9100000000000001</cx:pt>
          <cx:pt idx="288">5.9400000000000004</cx:pt>
          <cx:pt idx="289">3.96</cx:pt>
          <cx:pt idx="290">1.98</cx:pt>
          <cx:pt idx="291">1.98</cx:pt>
          <cx:pt idx="292">0.98999999999999999</cx:pt>
          <cx:pt idx="293">13.859999999999999</cx:pt>
          <cx:pt idx="294">8.9100000000000001</cx:pt>
          <cx:pt idx="295">6.9400000000000004</cx:pt>
          <cx:pt idx="296">3.96</cx:pt>
          <cx:pt idx="297">1.98</cx:pt>
          <cx:pt idx="298">1.98</cx:pt>
          <cx:pt idx="299">0.98999999999999999</cx:pt>
          <cx:pt idx="300">23.859999999999999</cx:pt>
          <cx:pt idx="301">18.859999999999999</cx:pt>
          <cx:pt idx="302">15.859999999999999</cx:pt>
          <cx:pt idx="303">13.859999999999999</cx:pt>
          <cx:pt idx="304">13.859999999999999</cx:pt>
          <cx:pt idx="305">13.859999999999999</cx:pt>
          <cx:pt idx="306">13.859999999999999</cx:pt>
          <cx:pt idx="307">13.859999999999999</cx:pt>
          <cx:pt idx="308">13.859999999999999</cx:pt>
          <cx:pt idx="309">13.859999999999999</cx:pt>
          <cx:pt idx="310">13.859999999999999</cx:pt>
          <cx:pt idx="311">13.859999999999999</cx:pt>
          <cx:pt idx="312">13.859999999999999</cx:pt>
          <cx:pt idx="313">11.94</cx:pt>
          <cx:pt idx="314">10.91</cx:pt>
          <cx:pt idx="315">8.9100000000000001</cx:pt>
          <cx:pt idx="316">8.9100000000000001</cx:pt>
          <cx:pt idx="317">8.9100000000000001</cx:pt>
          <cx:pt idx="318">8.9100000000000001</cx:pt>
          <cx:pt idx="319">8.9100000000000001</cx:pt>
          <cx:pt idx="320">8.9100000000000001</cx:pt>
          <cx:pt idx="321">8.9100000000000001</cx:pt>
          <cx:pt idx="322">8.9100000000000001</cx:pt>
          <cx:pt idx="323">8.9100000000000001</cx:pt>
          <cx:pt idx="324">8.9100000000000001</cx:pt>
          <cx:pt idx="325">8.9100000000000001</cx:pt>
          <cx:pt idx="326">8.9100000000000001</cx:pt>
          <cx:pt idx="327">7.96</cx:pt>
          <cx:pt idx="328">5.9400000000000004</cx:pt>
          <cx:pt idx="329">5.9400000000000004</cx:pt>
          <cx:pt idx="330">5.9400000000000004</cx:pt>
          <cx:pt idx="331">5.9400000000000004</cx:pt>
          <cx:pt idx="332">5.9400000000000004</cx:pt>
          <cx:pt idx="333">5.9400000000000004</cx:pt>
          <cx:pt idx="334">5.9400000000000004</cx:pt>
          <cx:pt idx="335">5.9400000000000004</cx:pt>
          <cx:pt idx="336">5.9400000000000004</cx:pt>
          <cx:pt idx="337">5.9400000000000004</cx:pt>
          <cx:pt idx="338">5.9400000000000004</cx:pt>
          <cx:pt idx="339">5.9400000000000004</cx:pt>
          <cx:pt idx="340">3.98</cx:pt>
          <cx:pt idx="341">3.98</cx:pt>
          <cx:pt idx="342">3.96</cx:pt>
          <cx:pt idx="343">3.96</cx:pt>
          <cx:pt idx="344">3.96</cx:pt>
          <cx:pt idx="345">3.96</cx:pt>
          <cx:pt idx="346">3.96</cx:pt>
          <cx:pt idx="347">3.96</cx:pt>
          <cx:pt idx="348">3.96</cx:pt>
          <cx:pt idx="349">3.96</cx:pt>
          <cx:pt idx="350">3.96</cx:pt>
          <cx:pt idx="351">3.96</cx:pt>
          <cx:pt idx="352">3.96</cx:pt>
          <cx:pt idx="353">3.96</cx:pt>
          <cx:pt idx="354">1.99</cx:pt>
          <cx:pt idx="355">1.98</cx:pt>
          <cx:pt idx="356">1.98</cx:pt>
          <cx:pt idx="357">1.98</cx:pt>
          <cx:pt idx="358">1.98</cx:pt>
          <cx:pt idx="359">1.98</cx:pt>
          <cx:pt idx="360">1.98</cx:pt>
          <cx:pt idx="361">1.98</cx:pt>
          <cx:pt idx="362">1.98</cx:pt>
          <cx:pt idx="363">1.98</cx:pt>
          <cx:pt idx="364">1.98</cx:pt>
          <cx:pt idx="365">1.98</cx:pt>
          <cx:pt idx="366">1.98</cx:pt>
          <cx:pt idx="367">1.98</cx:pt>
          <cx:pt idx="368">1.98</cx:pt>
          <cx:pt idx="369">1.98</cx:pt>
          <cx:pt idx="370">1.98</cx:pt>
          <cx:pt idx="371">1.98</cx:pt>
          <cx:pt idx="372">1.98</cx:pt>
          <cx:pt idx="373">1.98</cx:pt>
          <cx:pt idx="374">1.98</cx:pt>
          <cx:pt idx="375">1.98</cx:pt>
          <cx:pt idx="376">1.98</cx:pt>
          <cx:pt idx="377">1.98</cx:pt>
          <cx:pt idx="378">1.98</cx:pt>
          <cx:pt idx="379">0.98999999999999999</cx:pt>
          <cx:pt idx="380">0.98999999999999999</cx:pt>
          <cx:pt idx="381">0.98999999999999999</cx:pt>
          <cx:pt idx="382">0.98999999999999999</cx:pt>
          <cx:pt idx="383">0.98999999999999999</cx:pt>
          <cx:pt idx="384">0.98999999999999999</cx:pt>
          <cx:pt idx="385">0.98999999999999999</cx:pt>
          <cx:pt idx="386">0.98999999999999999</cx:pt>
          <cx:pt idx="387">0.98999999999999999</cx:pt>
          <cx:pt idx="388">0.98999999999999999</cx:pt>
          <cx:pt idx="389">0.98999999999999999</cx:pt>
          <cx:pt idx="390">0.98999999999999999</cx:pt>
          <cx:pt idx="391">13.859999999999999</cx:pt>
          <cx:pt idx="392">13.859999999999999</cx:pt>
          <cx:pt idx="393">13.859999999999999</cx:pt>
          <cx:pt idx="394">8.9100000000000001</cx:pt>
          <cx:pt idx="395">8.9100000000000001</cx:pt>
          <cx:pt idx="396">8.9100000000000001</cx:pt>
          <cx:pt idx="397">5.9400000000000004</cx:pt>
          <cx:pt idx="398">5.9400000000000004</cx:pt>
          <cx:pt idx="399">5.9400000000000004</cx:pt>
          <cx:pt idx="400">3.96</cx:pt>
          <cx:pt idx="401">3.96</cx:pt>
          <cx:pt idx="402">3.96</cx:pt>
          <cx:pt idx="403">1.98</cx:pt>
          <cx:pt idx="404">1.98</cx:pt>
          <cx:pt idx="405">1.98</cx:pt>
          <cx:pt idx="406">1.98</cx:pt>
          <cx:pt idx="407">1.98</cx:pt>
          <cx:pt idx="408">1.98</cx:pt>
          <cx:pt idx="409">0.98999999999999999</cx:pt>
          <cx:pt idx="410">0.98999999999999999</cx:pt>
          <cx:pt idx="411">0.98999999999999999</cx:pt>
        </cx:lvl>
      </cx:numDim>
    </cx:data>
  </cx:chartData>
  <cx:chart>
    <cx:title pos="t" align="ctr" overlay="0">
      <cx:tx>
        <cx:txData>
          <cx:v>Exploring Transactions By Year</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Aptos Narrow" panose="02110004020202020204"/>
            </a:rPr>
            <a:t>Exploring Transactions By Year</a:t>
          </a:r>
        </a:p>
      </cx:txPr>
    </cx:title>
    <cx:plotArea>
      <cx:plotAreaRegion>
        <cx:series layoutId="boxWhisker" uniqueId="{9D758F9D-4CEE-46B2-B38B-0A0BA8EEC052}">
          <cx:tx>
            <cx:txData>
              <cx:f>'Ranking Sales '!$E$2</cx:f>
              <cx:v>total</cx:v>
            </cx:txData>
          </cx:tx>
          <cx:dataId val="0"/>
          <cx:layoutPr>
            <cx:visibility meanLine="0" meanMarker="1" nonoutliers="0" outliers="1"/>
            <cx:statistics quartileMethod="exclusive"/>
          </cx:layoutPr>
        </cx:series>
      </cx:plotAreaRegion>
      <cx:axis id="0">
        <cx:catScaling gapWidth="1.5"/>
        <cx:title>
          <cx:tx>
            <cx:txData>
              <cx:v>Sales Year</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Aptos Narrow" panose="02110004020202020204"/>
                </a:rPr>
                <a:t>Sales Year</a:t>
              </a:r>
            </a:p>
          </cx:txPr>
        </cx:title>
        <cx:tickLabels/>
      </cx:axis>
      <cx:axis id="1">
        <cx:valScaling/>
        <cx:title>
          <cx:tx>
            <cx:txData>
              <cx:v>Total Per Invoice</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Aptos Narrow" panose="02110004020202020204"/>
                </a:rPr>
                <a:t>Total Per Invoice</a:t>
              </a:r>
            </a:p>
          </cx:txPr>
        </cx:title>
        <cx:majorGridlines/>
        <cx:majorTickMarks type="out"/>
        <cx:tickLabels/>
      </cx:axis>
    </cx:plotArea>
    <cx:legend pos="r" align="ctr" overlay="0"/>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12283C-F7F2-4635-8E31-12A0027DD8EB}" type="datetimeFigureOut">
              <a:rPr lang="en-US" smtClean="0"/>
              <a:t>9/18/2024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6C6BCE-5F46-4B4A-BF6B-8215817245CC}" type="slidenum">
              <a:rPr lang="en-US" smtClean="0"/>
              <a:t>‹#›</a:t>
            </a:fld>
            <a:endParaRPr lang="en-US"/>
          </a:p>
        </p:txBody>
      </p:sp>
    </p:spTree>
    <p:extLst>
      <p:ext uri="{BB962C8B-B14F-4D97-AF65-F5344CB8AC3E}">
        <p14:creationId xmlns:p14="http://schemas.microsoft.com/office/powerpoint/2010/main" val="516841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2EBE4-D956-0B7C-CB94-9A5CAD1F5B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7A639E-F5D8-4761-4BDD-183953963A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3C9A44-5136-7B6D-A4AE-D84FBC9AB9B7}"/>
              </a:ext>
            </a:extLst>
          </p:cNvPr>
          <p:cNvSpPr>
            <a:spLocks noGrp="1"/>
          </p:cNvSpPr>
          <p:nvPr>
            <p:ph type="dt" sz="half" idx="10"/>
          </p:nvPr>
        </p:nvSpPr>
        <p:spPr/>
        <p:txBody>
          <a:bodyPr/>
          <a:lstStyle/>
          <a:p>
            <a:fld id="{7123307F-6F4D-4560-B3F7-CDB0C0B9DD6B}" type="datetime1">
              <a:rPr lang="en-US" smtClean="0"/>
              <a:t>9/18/2024</a:t>
            </a:fld>
            <a:endParaRPr lang="en-US"/>
          </a:p>
        </p:txBody>
      </p:sp>
      <p:sp>
        <p:nvSpPr>
          <p:cNvPr id="5" name="Footer Placeholder 4">
            <a:extLst>
              <a:ext uri="{FF2B5EF4-FFF2-40B4-BE49-F238E27FC236}">
                <a16:creationId xmlns:a16="http://schemas.microsoft.com/office/drawing/2014/main" id="{D5B43404-EAC0-50E7-76C4-55D9CEA1B9B4}"/>
              </a:ext>
            </a:extLst>
          </p:cNvPr>
          <p:cNvSpPr>
            <a:spLocks noGrp="1"/>
          </p:cNvSpPr>
          <p:nvPr>
            <p:ph type="ftr" sz="quarter" idx="11"/>
          </p:nvPr>
        </p:nvSpPr>
        <p:spPr/>
        <p:txBody>
          <a:bodyPr/>
          <a:lstStyle/>
          <a:p>
            <a:r>
              <a:rPr lang="en-US"/>
              <a:t>K. Harrison - SQL Query Data Visualization</a:t>
            </a:r>
          </a:p>
        </p:txBody>
      </p:sp>
      <p:sp>
        <p:nvSpPr>
          <p:cNvPr id="6" name="Slide Number Placeholder 5">
            <a:extLst>
              <a:ext uri="{FF2B5EF4-FFF2-40B4-BE49-F238E27FC236}">
                <a16:creationId xmlns:a16="http://schemas.microsoft.com/office/drawing/2014/main" id="{87781801-074D-E010-4BDA-E59EEA16804E}"/>
              </a:ext>
            </a:extLst>
          </p:cNvPr>
          <p:cNvSpPr>
            <a:spLocks noGrp="1"/>
          </p:cNvSpPr>
          <p:nvPr>
            <p:ph type="sldNum" sz="quarter" idx="12"/>
          </p:nvPr>
        </p:nvSpPr>
        <p:spPr/>
        <p:txBody>
          <a:bodyPr/>
          <a:lstStyle/>
          <a:p>
            <a:fld id="{39E06BF1-69DC-4A8D-B5C3-415C48949FC9}" type="slidenum">
              <a:rPr lang="en-US" smtClean="0"/>
              <a:t>‹#›</a:t>
            </a:fld>
            <a:endParaRPr lang="en-US"/>
          </a:p>
        </p:txBody>
      </p:sp>
    </p:spTree>
    <p:extLst>
      <p:ext uri="{BB962C8B-B14F-4D97-AF65-F5344CB8AC3E}">
        <p14:creationId xmlns:p14="http://schemas.microsoft.com/office/powerpoint/2010/main" val="1860583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9166D-D9D9-938F-503F-2A4B553F1C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6D5161-68EF-A749-D087-218550CDCE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D4BF6F-B3DD-E1F1-970C-2FA8102A9782}"/>
              </a:ext>
            </a:extLst>
          </p:cNvPr>
          <p:cNvSpPr>
            <a:spLocks noGrp="1"/>
          </p:cNvSpPr>
          <p:nvPr>
            <p:ph type="dt" sz="half" idx="10"/>
          </p:nvPr>
        </p:nvSpPr>
        <p:spPr/>
        <p:txBody>
          <a:bodyPr/>
          <a:lstStyle/>
          <a:p>
            <a:fld id="{B1CBAC02-0F94-4C5C-A531-1607936EFEA5}" type="datetime1">
              <a:rPr lang="en-US" smtClean="0"/>
              <a:t>9/18/2024</a:t>
            </a:fld>
            <a:endParaRPr lang="en-US"/>
          </a:p>
        </p:txBody>
      </p:sp>
      <p:sp>
        <p:nvSpPr>
          <p:cNvPr id="5" name="Footer Placeholder 4">
            <a:extLst>
              <a:ext uri="{FF2B5EF4-FFF2-40B4-BE49-F238E27FC236}">
                <a16:creationId xmlns:a16="http://schemas.microsoft.com/office/drawing/2014/main" id="{1F1009AF-1474-6F82-2252-58B2667FFB42}"/>
              </a:ext>
            </a:extLst>
          </p:cNvPr>
          <p:cNvSpPr>
            <a:spLocks noGrp="1"/>
          </p:cNvSpPr>
          <p:nvPr>
            <p:ph type="ftr" sz="quarter" idx="11"/>
          </p:nvPr>
        </p:nvSpPr>
        <p:spPr/>
        <p:txBody>
          <a:bodyPr/>
          <a:lstStyle/>
          <a:p>
            <a:r>
              <a:rPr lang="en-US"/>
              <a:t>K. Harrison - SQL Query Data Visualization</a:t>
            </a:r>
          </a:p>
        </p:txBody>
      </p:sp>
      <p:sp>
        <p:nvSpPr>
          <p:cNvPr id="6" name="Slide Number Placeholder 5">
            <a:extLst>
              <a:ext uri="{FF2B5EF4-FFF2-40B4-BE49-F238E27FC236}">
                <a16:creationId xmlns:a16="http://schemas.microsoft.com/office/drawing/2014/main" id="{62B6050F-6815-890C-66A0-F0EF1B1DD475}"/>
              </a:ext>
            </a:extLst>
          </p:cNvPr>
          <p:cNvSpPr>
            <a:spLocks noGrp="1"/>
          </p:cNvSpPr>
          <p:nvPr>
            <p:ph type="sldNum" sz="quarter" idx="12"/>
          </p:nvPr>
        </p:nvSpPr>
        <p:spPr/>
        <p:txBody>
          <a:bodyPr/>
          <a:lstStyle/>
          <a:p>
            <a:fld id="{39E06BF1-69DC-4A8D-B5C3-415C48949FC9}" type="slidenum">
              <a:rPr lang="en-US" smtClean="0"/>
              <a:t>‹#›</a:t>
            </a:fld>
            <a:endParaRPr lang="en-US"/>
          </a:p>
        </p:txBody>
      </p:sp>
    </p:spTree>
    <p:extLst>
      <p:ext uri="{BB962C8B-B14F-4D97-AF65-F5344CB8AC3E}">
        <p14:creationId xmlns:p14="http://schemas.microsoft.com/office/powerpoint/2010/main" val="403380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4F6ADB-AD02-96EF-D049-8718CD05A9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6BA653-4477-814A-6087-463153D550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EA951B-417D-A585-E93E-15F1B92D21EC}"/>
              </a:ext>
            </a:extLst>
          </p:cNvPr>
          <p:cNvSpPr>
            <a:spLocks noGrp="1"/>
          </p:cNvSpPr>
          <p:nvPr>
            <p:ph type="dt" sz="half" idx="10"/>
          </p:nvPr>
        </p:nvSpPr>
        <p:spPr/>
        <p:txBody>
          <a:bodyPr/>
          <a:lstStyle/>
          <a:p>
            <a:fld id="{B2DA6AA1-7D77-4616-9787-B9592807CF3B}" type="datetime1">
              <a:rPr lang="en-US" smtClean="0"/>
              <a:t>9/18/2024</a:t>
            </a:fld>
            <a:endParaRPr lang="en-US"/>
          </a:p>
        </p:txBody>
      </p:sp>
      <p:sp>
        <p:nvSpPr>
          <p:cNvPr id="5" name="Footer Placeholder 4">
            <a:extLst>
              <a:ext uri="{FF2B5EF4-FFF2-40B4-BE49-F238E27FC236}">
                <a16:creationId xmlns:a16="http://schemas.microsoft.com/office/drawing/2014/main" id="{5C4F97AD-8BC5-D159-88DE-A3ACCB6A3104}"/>
              </a:ext>
            </a:extLst>
          </p:cNvPr>
          <p:cNvSpPr>
            <a:spLocks noGrp="1"/>
          </p:cNvSpPr>
          <p:nvPr>
            <p:ph type="ftr" sz="quarter" idx="11"/>
          </p:nvPr>
        </p:nvSpPr>
        <p:spPr/>
        <p:txBody>
          <a:bodyPr/>
          <a:lstStyle/>
          <a:p>
            <a:r>
              <a:rPr lang="en-US"/>
              <a:t>K. Harrison - SQL Query Data Visualization</a:t>
            </a:r>
          </a:p>
        </p:txBody>
      </p:sp>
      <p:sp>
        <p:nvSpPr>
          <p:cNvPr id="6" name="Slide Number Placeholder 5">
            <a:extLst>
              <a:ext uri="{FF2B5EF4-FFF2-40B4-BE49-F238E27FC236}">
                <a16:creationId xmlns:a16="http://schemas.microsoft.com/office/drawing/2014/main" id="{F597BA65-3D69-338F-7FDC-0254559E3954}"/>
              </a:ext>
            </a:extLst>
          </p:cNvPr>
          <p:cNvSpPr>
            <a:spLocks noGrp="1"/>
          </p:cNvSpPr>
          <p:nvPr>
            <p:ph type="sldNum" sz="quarter" idx="12"/>
          </p:nvPr>
        </p:nvSpPr>
        <p:spPr/>
        <p:txBody>
          <a:bodyPr/>
          <a:lstStyle/>
          <a:p>
            <a:fld id="{39E06BF1-69DC-4A8D-B5C3-415C48949FC9}" type="slidenum">
              <a:rPr lang="en-US" smtClean="0"/>
              <a:t>‹#›</a:t>
            </a:fld>
            <a:endParaRPr lang="en-US"/>
          </a:p>
        </p:txBody>
      </p:sp>
    </p:spTree>
    <p:extLst>
      <p:ext uri="{BB962C8B-B14F-4D97-AF65-F5344CB8AC3E}">
        <p14:creationId xmlns:p14="http://schemas.microsoft.com/office/powerpoint/2010/main" val="1503698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EE349-27FD-03C8-EF4E-8A5D2007ED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FE603-26ED-1825-855E-CC7EBA2ABB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AD1A4D-C4F6-7E36-E75E-FFA5CEA0E699}"/>
              </a:ext>
            </a:extLst>
          </p:cNvPr>
          <p:cNvSpPr>
            <a:spLocks noGrp="1"/>
          </p:cNvSpPr>
          <p:nvPr>
            <p:ph type="dt" sz="half" idx="10"/>
          </p:nvPr>
        </p:nvSpPr>
        <p:spPr/>
        <p:txBody>
          <a:bodyPr/>
          <a:lstStyle/>
          <a:p>
            <a:fld id="{47C4E90E-B893-4762-964A-2B6DB57BC904}" type="datetime1">
              <a:rPr lang="en-US" smtClean="0"/>
              <a:t>9/18/2024</a:t>
            </a:fld>
            <a:endParaRPr lang="en-US"/>
          </a:p>
        </p:txBody>
      </p:sp>
      <p:sp>
        <p:nvSpPr>
          <p:cNvPr id="5" name="Footer Placeholder 4">
            <a:extLst>
              <a:ext uri="{FF2B5EF4-FFF2-40B4-BE49-F238E27FC236}">
                <a16:creationId xmlns:a16="http://schemas.microsoft.com/office/drawing/2014/main" id="{B6CD91E9-7D30-2E5D-7437-AA3EEE569509}"/>
              </a:ext>
            </a:extLst>
          </p:cNvPr>
          <p:cNvSpPr>
            <a:spLocks noGrp="1"/>
          </p:cNvSpPr>
          <p:nvPr>
            <p:ph type="ftr" sz="quarter" idx="11"/>
          </p:nvPr>
        </p:nvSpPr>
        <p:spPr/>
        <p:txBody>
          <a:bodyPr/>
          <a:lstStyle/>
          <a:p>
            <a:r>
              <a:rPr lang="en-US"/>
              <a:t>K. Harrison - SQL Query Data Visualization</a:t>
            </a:r>
          </a:p>
        </p:txBody>
      </p:sp>
      <p:sp>
        <p:nvSpPr>
          <p:cNvPr id="6" name="Slide Number Placeholder 5">
            <a:extLst>
              <a:ext uri="{FF2B5EF4-FFF2-40B4-BE49-F238E27FC236}">
                <a16:creationId xmlns:a16="http://schemas.microsoft.com/office/drawing/2014/main" id="{739CDF23-C2C9-3F9C-D24A-D1117054B079}"/>
              </a:ext>
            </a:extLst>
          </p:cNvPr>
          <p:cNvSpPr>
            <a:spLocks noGrp="1"/>
          </p:cNvSpPr>
          <p:nvPr>
            <p:ph type="sldNum" sz="quarter" idx="12"/>
          </p:nvPr>
        </p:nvSpPr>
        <p:spPr/>
        <p:txBody>
          <a:bodyPr/>
          <a:lstStyle/>
          <a:p>
            <a:fld id="{39E06BF1-69DC-4A8D-B5C3-415C48949FC9}" type="slidenum">
              <a:rPr lang="en-US" smtClean="0"/>
              <a:t>‹#›</a:t>
            </a:fld>
            <a:endParaRPr lang="en-US"/>
          </a:p>
        </p:txBody>
      </p:sp>
    </p:spTree>
    <p:extLst>
      <p:ext uri="{BB962C8B-B14F-4D97-AF65-F5344CB8AC3E}">
        <p14:creationId xmlns:p14="http://schemas.microsoft.com/office/powerpoint/2010/main" val="594650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35BA-37EE-8A5B-5FCA-44D7D9CED4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3F3D8F-AFFF-538D-326E-4FABEE8177A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0AC23C-F9C6-A4A9-981B-7867E2C56A59}"/>
              </a:ext>
            </a:extLst>
          </p:cNvPr>
          <p:cNvSpPr>
            <a:spLocks noGrp="1"/>
          </p:cNvSpPr>
          <p:nvPr>
            <p:ph type="dt" sz="half" idx="10"/>
          </p:nvPr>
        </p:nvSpPr>
        <p:spPr/>
        <p:txBody>
          <a:bodyPr/>
          <a:lstStyle/>
          <a:p>
            <a:fld id="{71B5C325-0942-4707-9F95-AACD16295F2C}" type="datetime1">
              <a:rPr lang="en-US" smtClean="0"/>
              <a:t>9/18/2024</a:t>
            </a:fld>
            <a:endParaRPr lang="en-US"/>
          </a:p>
        </p:txBody>
      </p:sp>
      <p:sp>
        <p:nvSpPr>
          <p:cNvPr id="5" name="Footer Placeholder 4">
            <a:extLst>
              <a:ext uri="{FF2B5EF4-FFF2-40B4-BE49-F238E27FC236}">
                <a16:creationId xmlns:a16="http://schemas.microsoft.com/office/drawing/2014/main" id="{13A55CAD-0084-34BB-6BF5-89CFA07284E1}"/>
              </a:ext>
            </a:extLst>
          </p:cNvPr>
          <p:cNvSpPr>
            <a:spLocks noGrp="1"/>
          </p:cNvSpPr>
          <p:nvPr>
            <p:ph type="ftr" sz="quarter" idx="11"/>
          </p:nvPr>
        </p:nvSpPr>
        <p:spPr/>
        <p:txBody>
          <a:bodyPr/>
          <a:lstStyle/>
          <a:p>
            <a:r>
              <a:rPr lang="en-US"/>
              <a:t>K. Harrison - SQL Query Data Visualization</a:t>
            </a:r>
          </a:p>
        </p:txBody>
      </p:sp>
      <p:sp>
        <p:nvSpPr>
          <p:cNvPr id="6" name="Slide Number Placeholder 5">
            <a:extLst>
              <a:ext uri="{FF2B5EF4-FFF2-40B4-BE49-F238E27FC236}">
                <a16:creationId xmlns:a16="http://schemas.microsoft.com/office/drawing/2014/main" id="{70F18A14-6968-CC36-8DFA-30F68439646A}"/>
              </a:ext>
            </a:extLst>
          </p:cNvPr>
          <p:cNvSpPr>
            <a:spLocks noGrp="1"/>
          </p:cNvSpPr>
          <p:nvPr>
            <p:ph type="sldNum" sz="quarter" idx="12"/>
          </p:nvPr>
        </p:nvSpPr>
        <p:spPr/>
        <p:txBody>
          <a:bodyPr/>
          <a:lstStyle/>
          <a:p>
            <a:fld id="{39E06BF1-69DC-4A8D-B5C3-415C48949FC9}" type="slidenum">
              <a:rPr lang="en-US" smtClean="0"/>
              <a:t>‹#›</a:t>
            </a:fld>
            <a:endParaRPr lang="en-US"/>
          </a:p>
        </p:txBody>
      </p:sp>
    </p:spTree>
    <p:extLst>
      <p:ext uri="{BB962C8B-B14F-4D97-AF65-F5344CB8AC3E}">
        <p14:creationId xmlns:p14="http://schemas.microsoft.com/office/powerpoint/2010/main" val="3666548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189C1-F81F-8B0F-462A-F8AB090097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365ECA-3619-C94F-ECD0-19A92E5CEA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C260D6-8D16-35A2-B218-25EFD1B935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BAB29A-E9F0-3FB9-158F-3D48B4AA5507}"/>
              </a:ext>
            </a:extLst>
          </p:cNvPr>
          <p:cNvSpPr>
            <a:spLocks noGrp="1"/>
          </p:cNvSpPr>
          <p:nvPr>
            <p:ph type="dt" sz="half" idx="10"/>
          </p:nvPr>
        </p:nvSpPr>
        <p:spPr/>
        <p:txBody>
          <a:bodyPr/>
          <a:lstStyle/>
          <a:p>
            <a:fld id="{1B8791BA-A403-4803-B7C0-D1A0730ED9B0}" type="datetime1">
              <a:rPr lang="en-US" smtClean="0"/>
              <a:t>9/18/2024</a:t>
            </a:fld>
            <a:endParaRPr lang="en-US"/>
          </a:p>
        </p:txBody>
      </p:sp>
      <p:sp>
        <p:nvSpPr>
          <p:cNvPr id="6" name="Footer Placeholder 5">
            <a:extLst>
              <a:ext uri="{FF2B5EF4-FFF2-40B4-BE49-F238E27FC236}">
                <a16:creationId xmlns:a16="http://schemas.microsoft.com/office/drawing/2014/main" id="{96D40200-0EC5-4ABB-7464-FA016EE39694}"/>
              </a:ext>
            </a:extLst>
          </p:cNvPr>
          <p:cNvSpPr>
            <a:spLocks noGrp="1"/>
          </p:cNvSpPr>
          <p:nvPr>
            <p:ph type="ftr" sz="quarter" idx="11"/>
          </p:nvPr>
        </p:nvSpPr>
        <p:spPr/>
        <p:txBody>
          <a:bodyPr/>
          <a:lstStyle/>
          <a:p>
            <a:r>
              <a:rPr lang="en-US"/>
              <a:t>K. Harrison - SQL Query Data Visualization</a:t>
            </a:r>
          </a:p>
        </p:txBody>
      </p:sp>
      <p:sp>
        <p:nvSpPr>
          <p:cNvPr id="7" name="Slide Number Placeholder 6">
            <a:extLst>
              <a:ext uri="{FF2B5EF4-FFF2-40B4-BE49-F238E27FC236}">
                <a16:creationId xmlns:a16="http://schemas.microsoft.com/office/drawing/2014/main" id="{010FA9C2-078E-D0A4-DAEE-329F3FC85312}"/>
              </a:ext>
            </a:extLst>
          </p:cNvPr>
          <p:cNvSpPr>
            <a:spLocks noGrp="1"/>
          </p:cNvSpPr>
          <p:nvPr>
            <p:ph type="sldNum" sz="quarter" idx="12"/>
          </p:nvPr>
        </p:nvSpPr>
        <p:spPr/>
        <p:txBody>
          <a:bodyPr/>
          <a:lstStyle/>
          <a:p>
            <a:fld id="{39E06BF1-69DC-4A8D-B5C3-415C48949FC9}" type="slidenum">
              <a:rPr lang="en-US" smtClean="0"/>
              <a:t>‹#›</a:t>
            </a:fld>
            <a:endParaRPr lang="en-US"/>
          </a:p>
        </p:txBody>
      </p:sp>
    </p:spTree>
    <p:extLst>
      <p:ext uri="{BB962C8B-B14F-4D97-AF65-F5344CB8AC3E}">
        <p14:creationId xmlns:p14="http://schemas.microsoft.com/office/powerpoint/2010/main" val="2540050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FE9DE-0DA2-1CFA-F805-82B750DBF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29DD2F-2819-C399-EE3D-F0B8EE7A3A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50E838-AFB0-3D09-6480-3C14E20727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36E9D3-DDF4-9B01-E29C-498E47E2E3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B09F70-759A-5630-D391-DE0AFCA7C3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9C83B0-0B8E-43BE-BA40-DEAB3C1D72EA}"/>
              </a:ext>
            </a:extLst>
          </p:cNvPr>
          <p:cNvSpPr>
            <a:spLocks noGrp="1"/>
          </p:cNvSpPr>
          <p:nvPr>
            <p:ph type="dt" sz="half" idx="10"/>
          </p:nvPr>
        </p:nvSpPr>
        <p:spPr/>
        <p:txBody>
          <a:bodyPr/>
          <a:lstStyle/>
          <a:p>
            <a:fld id="{9E937CD5-28CB-43E3-8B6A-DA576E35AABA}" type="datetime1">
              <a:rPr lang="en-US" smtClean="0"/>
              <a:t>9/18/2024</a:t>
            </a:fld>
            <a:endParaRPr lang="en-US"/>
          </a:p>
        </p:txBody>
      </p:sp>
      <p:sp>
        <p:nvSpPr>
          <p:cNvPr id="8" name="Footer Placeholder 7">
            <a:extLst>
              <a:ext uri="{FF2B5EF4-FFF2-40B4-BE49-F238E27FC236}">
                <a16:creationId xmlns:a16="http://schemas.microsoft.com/office/drawing/2014/main" id="{25575E8E-1FEC-6ADB-61C4-4F4194B36FDD}"/>
              </a:ext>
            </a:extLst>
          </p:cNvPr>
          <p:cNvSpPr>
            <a:spLocks noGrp="1"/>
          </p:cNvSpPr>
          <p:nvPr>
            <p:ph type="ftr" sz="quarter" idx="11"/>
          </p:nvPr>
        </p:nvSpPr>
        <p:spPr/>
        <p:txBody>
          <a:bodyPr/>
          <a:lstStyle/>
          <a:p>
            <a:r>
              <a:rPr lang="en-US"/>
              <a:t>K. Harrison - SQL Query Data Visualization</a:t>
            </a:r>
          </a:p>
        </p:txBody>
      </p:sp>
      <p:sp>
        <p:nvSpPr>
          <p:cNvPr id="9" name="Slide Number Placeholder 8">
            <a:extLst>
              <a:ext uri="{FF2B5EF4-FFF2-40B4-BE49-F238E27FC236}">
                <a16:creationId xmlns:a16="http://schemas.microsoft.com/office/drawing/2014/main" id="{B8B97C60-7BB5-04F3-DE8B-47F4D4E9C431}"/>
              </a:ext>
            </a:extLst>
          </p:cNvPr>
          <p:cNvSpPr>
            <a:spLocks noGrp="1"/>
          </p:cNvSpPr>
          <p:nvPr>
            <p:ph type="sldNum" sz="quarter" idx="12"/>
          </p:nvPr>
        </p:nvSpPr>
        <p:spPr/>
        <p:txBody>
          <a:bodyPr/>
          <a:lstStyle/>
          <a:p>
            <a:fld id="{39E06BF1-69DC-4A8D-B5C3-415C48949FC9}" type="slidenum">
              <a:rPr lang="en-US" smtClean="0"/>
              <a:t>‹#›</a:t>
            </a:fld>
            <a:endParaRPr lang="en-US"/>
          </a:p>
        </p:txBody>
      </p:sp>
    </p:spTree>
    <p:extLst>
      <p:ext uri="{BB962C8B-B14F-4D97-AF65-F5344CB8AC3E}">
        <p14:creationId xmlns:p14="http://schemas.microsoft.com/office/powerpoint/2010/main" val="577127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F6FCE-C98C-FC60-25A1-5D628B9DCF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DDD06A-5A84-6B3A-4B63-330E8C5F9658}"/>
              </a:ext>
            </a:extLst>
          </p:cNvPr>
          <p:cNvSpPr>
            <a:spLocks noGrp="1"/>
          </p:cNvSpPr>
          <p:nvPr>
            <p:ph type="dt" sz="half" idx="10"/>
          </p:nvPr>
        </p:nvSpPr>
        <p:spPr/>
        <p:txBody>
          <a:bodyPr/>
          <a:lstStyle/>
          <a:p>
            <a:fld id="{8AAAB32C-2EC2-4D66-8C29-D9C6B5628FAB}" type="datetime1">
              <a:rPr lang="en-US" smtClean="0"/>
              <a:t>9/18/2024</a:t>
            </a:fld>
            <a:endParaRPr lang="en-US"/>
          </a:p>
        </p:txBody>
      </p:sp>
      <p:sp>
        <p:nvSpPr>
          <p:cNvPr id="4" name="Footer Placeholder 3">
            <a:extLst>
              <a:ext uri="{FF2B5EF4-FFF2-40B4-BE49-F238E27FC236}">
                <a16:creationId xmlns:a16="http://schemas.microsoft.com/office/drawing/2014/main" id="{C130D231-9315-6FB8-4F7C-A9B6E58F9078}"/>
              </a:ext>
            </a:extLst>
          </p:cNvPr>
          <p:cNvSpPr>
            <a:spLocks noGrp="1"/>
          </p:cNvSpPr>
          <p:nvPr>
            <p:ph type="ftr" sz="quarter" idx="11"/>
          </p:nvPr>
        </p:nvSpPr>
        <p:spPr/>
        <p:txBody>
          <a:bodyPr/>
          <a:lstStyle/>
          <a:p>
            <a:r>
              <a:rPr lang="en-US"/>
              <a:t>K. Harrison - SQL Query Data Visualization</a:t>
            </a:r>
          </a:p>
        </p:txBody>
      </p:sp>
      <p:sp>
        <p:nvSpPr>
          <p:cNvPr id="5" name="Slide Number Placeholder 4">
            <a:extLst>
              <a:ext uri="{FF2B5EF4-FFF2-40B4-BE49-F238E27FC236}">
                <a16:creationId xmlns:a16="http://schemas.microsoft.com/office/drawing/2014/main" id="{531834C6-EA85-72BA-9380-1233E688E071}"/>
              </a:ext>
            </a:extLst>
          </p:cNvPr>
          <p:cNvSpPr>
            <a:spLocks noGrp="1"/>
          </p:cNvSpPr>
          <p:nvPr>
            <p:ph type="sldNum" sz="quarter" idx="12"/>
          </p:nvPr>
        </p:nvSpPr>
        <p:spPr/>
        <p:txBody>
          <a:bodyPr/>
          <a:lstStyle/>
          <a:p>
            <a:fld id="{39E06BF1-69DC-4A8D-B5C3-415C48949FC9}" type="slidenum">
              <a:rPr lang="en-US" smtClean="0"/>
              <a:t>‹#›</a:t>
            </a:fld>
            <a:endParaRPr lang="en-US"/>
          </a:p>
        </p:txBody>
      </p:sp>
    </p:spTree>
    <p:extLst>
      <p:ext uri="{BB962C8B-B14F-4D97-AF65-F5344CB8AC3E}">
        <p14:creationId xmlns:p14="http://schemas.microsoft.com/office/powerpoint/2010/main" val="3684909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18935A-C251-9A32-6003-C106310C14D5}"/>
              </a:ext>
            </a:extLst>
          </p:cNvPr>
          <p:cNvSpPr>
            <a:spLocks noGrp="1"/>
          </p:cNvSpPr>
          <p:nvPr>
            <p:ph type="dt" sz="half" idx="10"/>
          </p:nvPr>
        </p:nvSpPr>
        <p:spPr/>
        <p:txBody>
          <a:bodyPr/>
          <a:lstStyle/>
          <a:p>
            <a:fld id="{A2D18443-1A8F-4218-8F19-5ABF13F5B20F}" type="datetime1">
              <a:rPr lang="en-US" smtClean="0"/>
              <a:t>9/18/2024</a:t>
            </a:fld>
            <a:endParaRPr lang="en-US"/>
          </a:p>
        </p:txBody>
      </p:sp>
      <p:sp>
        <p:nvSpPr>
          <p:cNvPr id="3" name="Footer Placeholder 2">
            <a:extLst>
              <a:ext uri="{FF2B5EF4-FFF2-40B4-BE49-F238E27FC236}">
                <a16:creationId xmlns:a16="http://schemas.microsoft.com/office/drawing/2014/main" id="{457111C7-705D-7FF7-4807-1E0C84CC8E45}"/>
              </a:ext>
            </a:extLst>
          </p:cNvPr>
          <p:cNvSpPr>
            <a:spLocks noGrp="1"/>
          </p:cNvSpPr>
          <p:nvPr>
            <p:ph type="ftr" sz="quarter" idx="11"/>
          </p:nvPr>
        </p:nvSpPr>
        <p:spPr/>
        <p:txBody>
          <a:bodyPr/>
          <a:lstStyle/>
          <a:p>
            <a:r>
              <a:rPr lang="en-US"/>
              <a:t>K. Harrison - SQL Query Data Visualization</a:t>
            </a:r>
          </a:p>
        </p:txBody>
      </p:sp>
      <p:sp>
        <p:nvSpPr>
          <p:cNvPr id="4" name="Slide Number Placeholder 3">
            <a:extLst>
              <a:ext uri="{FF2B5EF4-FFF2-40B4-BE49-F238E27FC236}">
                <a16:creationId xmlns:a16="http://schemas.microsoft.com/office/drawing/2014/main" id="{DCF6FB59-54A6-EDD2-4053-373D187AA002}"/>
              </a:ext>
            </a:extLst>
          </p:cNvPr>
          <p:cNvSpPr>
            <a:spLocks noGrp="1"/>
          </p:cNvSpPr>
          <p:nvPr>
            <p:ph type="sldNum" sz="quarter" idx="12"/>
          </p:nvPr>
        </p:nvSpPr>
        <p:spPr/>
        <p:txBody>
          <a:bodyPr/>
          <a:lstStyle/>
          <a:p>
            <a:fld id="{39E06BF1-69DC-4A8D-B5C3-415C48949FC9}" type="slidenum">
              <a:rPr lang="en-US" smtClean="0"/>
              <a:t>‹#›</a:t>
            </a:fld>
            <a:endParaRPr lang="en-US"/>
          </a:p>
        </p:txBody>
      </p:sp>
    </p:spTree>
    <p:extLst>
      <p:ext uri="{BB962C8B-B14F-4D97-AF65-F5344CB8AC3E}">
        <p14:creationId xmlns:p14="http://schemas.microsoft.com/office/powerpoint/2010/main" val="1046881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5FB90-2B06-03A4-CC9B-75C3402844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CFF206-352F-292E-F2D0-FDEF093C9E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9CAD46-CBE3-EEE1-89D5-DF2FC656C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67061-2907-B216-D6D4-E8A39E0718A8}"/>
              </a:ext>
            </a:extLst>
          </p:cNvPr>
          <p:cNvSpPr>
            <a:spLocks noGrp="1"/>
          </p:cNvSpPr>
          <p:nvPr>
            <p:ph type="dt" sz="half" idx="10"/>
          </p:nvPr>
        </p:nvSpPr>
        <p:spPr/>
        <p:txBody>
          <a:bodyPr/>
          <a:lstStyle/>
          <a:p>
            <a:fld id="{BCEFA3A5-6BEB-4EE6-A440-CEA38A934DB9}" type="datetime1">
              <a:rPr lang="en-US" smtClean="0"/>
              <a:t>9/18/2024</a:t>
            </a:fld>
            <a:endParaRPr lang="en-US"/>
          </a:p>
        </p:txBody>
      </p:sp>
      <p:sp>
        <p:nvSpPr>
          <p:cNvPr id="6" name="Footer Placeholder 5">
            <a:extLst>
              <a:ext uri="{FF2B5EF4-FFF2-40B4-BE49-F238E27FC236}">
                <a16:creationId xmlns:a16="http://schemas.microsoft.com/office/drawing/2014/main" id="{1D28FA9A-1FC1-1D97-BE36-3E7EFB455E83}"/>
              </a:ext>
            </a:extLst>
          </p:cNvPr>
          <p:cNvSpPr>
            <a:spLocks noGrp="1"/>
          </p:cNvSpPr>
          <p:nvPr>
            <p:ph type="ftr" sz="quarter" idx="11"/>
          </p:nvPr>
        </p:nvSpPr>
        <p:spPr/>
        <p:txBody>
          <a:bodyPr/>
          <a:lstStyle/>
          <a:p>
            <a:r>
              <a:rPr lang="en-US"/>
              <a:t>K. Harrison - SQL Query Data Visualization</a:t>
            </a:r>
          </a:p>
        </p:txBody>
      </p:sp>
      <p:sp>
        <p:nvSpPr>
          <p:cNvPr id="7" name="Slide Number Placeholder 6">
            <a:extLst>
              <a:ext uri="{FF2B5EF4-FFF2-40B4-BE49-F238E27FC236}">
                <a16:creationId xmlns:a16="http://schemas.microsoft.com/office/drawing/2014/main" id="{E4883504-7078-15B0-1A3B-CB5CAD7B92FA}"/>
              </a:ext>
            </a:extLst>
          </p:cNvPr>
          <p:cNvSpPr>
            <a:spLocks noGrp="1"/>
          </p:cNvSpPr>
          <p:nvPr>
            <p:ph type="sldNum" sz="quarter" idx="12"/>
          </p:nvPr>
        </p:nvSpPr>
        <p:spPr/>
        <p:txBody>
          <a:bodyPr/>
          <a:lstStyle/>
          <a:p>
            <a:fld id="{39E06BF1-69DC-4A8D-B5C3-415C48949FC9}" type="slidenum">
              <a:rPr lang="en-US" smtClean="0"/>
              <a:t>‹#›</a:t>
            </a:fld>
            <a:endParaRPr lang="en-US"/>
          </a:p>
        </p:txBody>
      </p:sp>
    </p:spTree>
    <p:extLst>
      <p:ext uri="{BB962C8B-B14F-4D97-AF65-F5344CB8AC3E}">
        <p14:creationId xmlns:p14="http://schemas.microsoft.com/office/powerpoint/2010/main" val="2820762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6DA76-9CE0-F088-6E33-0A7190788C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574A0E-4268-6AA0-89B3-54481AE46E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88693D-65A7-FDE8-1EC4-7C31F3ED3E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7579C7-9299-705B-C4B3-AF3570FB1A86}"/>
              </a:ext>
            </a:extLst>
          </p:cNvPr>
          <p:cNvSpPr>
            <a:spLocks noGrp="1"/>
          </p:cNvSpPr>
          <p:nvPr>
            <p:ph type="dt" sz="half" idx="10"/>
          </p:nvPr>
        </p:nvSpPr>
        <p:spPr/>
        <p:txBody>
          <a:bodyPr/>
          <a:lstStyle/>
          <a:p>
            <a:fld id="{C85F3BB0-16F6-4C35-A4E4-EEBC3BCC64C1}" type="datetime1">
              <a:rPr lang="en-US" smtClean="0"/>
              <a:t>9/18/2024</a:t>
            </a:fld>
            <a:endParaRPr lang="en-US"/>
          </a:p>
        </p:txBody>
      </p:sp>
      <p:sp>
        <p:nvSpPr>
          <p:cNvPr id="6" name="Footer Placeholder 5">
            <a:extLst>
              <a:ext uri="{FF2B5EF4-FFF2-40B4-BE49-F238E27FC236}">
                <a16:creationId xmlns:a16="http://schemas.microsoft.com/office/drawing/2014/main" id="{3DDB2615-895B-1AC7-9974-4D7AA0EFD12E}"/>
              </a:ext>
            </a:extLst>
          </p:cNvPr>
          <p:cNvSpPr>
            <a:spLocks noGrp="1"/>
          </p:cNvSpPr>
          <p:nvPr>
            <p:ph type="ftr" sz="quarter" idx="11"/>
          </p:nvPr>
        </p:nvSpPr>
        <p:spPr/>
        <p:txBody>
          <a:bodyPr/>
          <a:lstStyle/>
          <a:p>
            <a:r>
              <a:rPr lang="en-US"/>
              <a:t>K. Harrison - SQL Query Data Visualization</a:t>
            </a:r>
          </a:p>
        </p:txBody>
      </p:sp>
      <p:sp>
        <p:nvSpPr>
          <p:cNvPr id="7" name="Slide Number Placeholder 6">
            <a:extLst>
              <a:ext uri="{FF2B5EF4-FFF2-40B4-BE49-F238E27FC236}">
                <a16:creationId xmlns:a16="http://schemas.microsoft.com/office/drawing/2014/main" id="{39BD044E-165E-2FCD-6D64-E19B4CEE07EA}"/>
              </a:ext>
            </a:extLst>
          </p:cNvPr>
          <p:cNvSpPr>
            <a:spLocks noGrp="1"/>
          </p:cNvSpPr>
          <p:nvPr>
            <p:ph type="sldNum" sz="quarter" idx="12"/>
          </p:nvPr>
        </p:nvSpPr>
        <p:spPr/>
        <p:txBody>
          <a:bodyPr/>
          <a:lstStyle/>
          <a:p>
            <a:fld id="{39E06BF1-69DC-4A8D-B5C3-415C48949FC9}" type="slidenum">
              <a:rPr lang="en-US" smtClean="0"/>
              <a:t>‹#›</a:t>
            </a:fld>
            <a:endParaRPr lang="en-US"/>
          </a:p>
        </p:txBody>
      </p:sp>
    </p:spTree>
    <p:extLst>
      <p:ext uri="{BB962C8B-B14F-4D97-AF65-F5344CB8AC3E}">
        <p14:creationId xmlns:p14="http://schemas.microsoft.com/office/powerpoint/2010/main" val="3675527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C7F780-BDE3-2826-71CA-5560A0724F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DB79B5-1424-71A7-71F9-050598E38D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F470F5-1C52-D679-E4C7-8769FDF2B3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218868B-DB2A-42AB-B020-FFA6B71D31CF}" type="datetime1">
              <a:rPr lang="en-US" smtClean="0"/>
              <a:t>9/18/2024</a:t>
            </a:fld>
            <a:endParaRPr lang="en-US"/>
          </a:p>
        </p:txBody>
      </p:sp>
      <p:sp>
        <p:nvSpPr>
          <p:cNvPr id="5" name="Footer Placeholder 4">
            <a:extLst>
              <a:ext uri="{FF2B5EF4-FFF2-40B4-BE49-F238E27FC236}">
                <a16:creationId xmlns:a16="http://schemas.microsoft.com/office/drawing/2014/main" id="{4887D424-5293-9F39-4AEE-9885B155E7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K. Harrison - SQL Query Data Visualization</a:t>
            </a:r>
          </a:p>
        </p:txBody>
      </p:sp>
      <p:sp>
        <p:nvSpPr>
          <p:cNvPr id="6" name="Slide Number Placeholder 5">
            <a:extLst>
              <a:ext uri="{FF2B5EF4-FFF2-40B4-BE49-F238E27FC236}">
                <a16:creationId xmlns:a16="http://schemas.microsoft.com/office/drawing/2014/main" id="{D2458265-BE4D-2445-ED67-7979DC7152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9E06BF1-69DC-4A8D-B5C3-415C48949FC9}" type="slidenum">
              <a:rPr lang="en-US" smtClean="0"/>
              <a:t>‹#›</a:t>
            </a:fld>
            <a:endParaRPr lang="en-US"/>
          </a:p>
        </p:txBody>
      </p:sp>
    </p:spTree>
    <p:extLst>
      <p:ext uri="{BB962C8B-B14F-4D97-AF65-F5344CB8AC3E}">
        <p14:creationId xmlns:p14="http://schemas.microsoft.com/office/powerpoint/2010/main" val="1725265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4/relationships/chartEx" Target="../charts/chartEx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2C42A-228E-C9BE-10D8-CB512C5638A5}"/>
              </a:ext>
            </a:extLst>
          </p:cNvPr>
          <p:cNvSpPr>
            <a:spLocks noGrp="1"/>
          </p:cNvSpPr>
          <p:nvPr>
            <p:ph type="title"/>
          </p:nvPr>
        </p:nvSpPr>
        <p:spPr>
          <a:xfrm>
            <a:off x="448723" y="428445"/>
            <a:ext cx="11294554" cy="462951"/>
          </a:xfrm>
          <a:solidFill>
            <a:srgbClr val="0070C0"/>
          </a:solidFill>
        </p:spPr>
        <p:txBody>
          <a:bodyPr>
            <a:noAutofit/>
          </a:bodyPr>
          <a:lstStyle/>
          <a:p>
            <a:r>
              <a:rPr lang="en-US" sz="2800" b="0" i="0" u="none" strike="noStrike" dirty="0">
                <a:solidFill>
                  <a:schemeClr val="bg1"/>
                </a:solidFill>
                <a:effectLst/>
              </a:rPr>
              <a:t>Sales Performance Broken Down By Country</a:t>
            </a:r>
            <a:r>
              <a:rPr lang="en-US" sz="2800" dirty="0">
                <a:solidFill>
                  <a:schemeClr val="bg1"/>
                </a:solidFill>
              </a:rPr>
              <a:t> </a:t>
            </a:r>
          </a:p>
        </p:txBody>
      </p:sp>
      <p:sp>
        <p:nvSpPr>
          <p:cNvPr id="4" name="Text Placeholder 3">
            <a:extLst>
              <a:ext uri="{FF2B5EF4-FFF2-40B4-BE49-F238E27FC236}">
                <a16:creationId xmlns:a16="http://schemas.microsoft.com/office/drawing/2014/main" id="{1FA0F310-1FEF-BF8B-A1A1-9FF78AA0DE35}"/>
              </a:ext>
            </a:extLst>
          </p:cNvPr>
          <p:cNvSpPr>
            <a:spLocks noGrp="1"/>
          </p:cNvSpPr>
          <p:nvPr>
            <p:ph type="body" sz="half" idx="2"/>
          </p:nvPr>
        </p:nvSpPr>
        <p:spPr>
          <a:xfrm>
            <a:off x="448723" y="987425"/>
            <a:ext cx="3415910" cy="3811588"/>
          </a:xfrm>
          <a:prstGeom prst="round2DiagRect">
            <a:avLst/>
          </a:prstGeom>
        </p:spPr>
        <p:style>
          <a:lnRef idx="2">
            <a:schemeClr val="accent2"/>
          </a:lnRef>
          <a:fillRef idx="1">
            <a:schemeClr val="lt1"/>
          </a:fillRef>
          <a:effectRef idx="0">
            <a:schemeClr val="accent2"/>
          </a:effectRef>
          <a:fontRef idx="minor">
            <a:schemeClr val="dk1"/>
          </a:fontRef>
        </p:style>
        <p:txBody>
          <a:bodyPr>
            <a:normAutofit/>
          </a:bodyPr>
          <a:lstStyle/>
          <a:p>
            <a:r>
              <a:rPr lang="en-US" sz="2000" dirty="0"/>
              <a:t>The chart to the left includes four years of sales transactions that give us a look at the overall performance of each country. </a:t>
            </a:r>
          </a:p>
          <a:p>
            <a:r>
              <a:rPr lang="en-US" sz="2000" dirty="0"/>
              <a:t>Our North American market outperforms in total sales and units sold. </a:t>
            </a:r>
          </a:p>
        </p:txBody>
      </p:sp>
      <p:graphicFrame>
        <p:nvGraphicFramePr>
          <p:cNvPr id="5" name="Content Placeholder 4">
            <a:extLst>
              <a:ext uri="{FF2B5EF4-FFF2-40B4-BE49-F238E27FC236}">
                <a16:creationId xmlns:a16="http://schemas.microsoft.com/office/drawing/2014/main" id="{F5FA7245-3919-44DA-78AD-8A8AFC8263AB}"/>
              </a:ext>
            </a:extLst>
          </p:cNvPr>
          <p:cNvGraphicFramePr>
            <a:graphicFrameLocks noGrp="1"/>
          </p:cNvGraphicFramePr>
          <p:nvPr>
            <p:ph idx="1"/>
            <p:extLst>
              <p:ext uri="{D42A27DB-BD31-4B8C-83A1-F6EECF244321}">
                <p14:modId xmlns:p14="http://schemas.microsoft.com/office/powerpoint/2010/main" val="576161170"/>
              </p:ext>
            </p:extLst>
          </p:nvPr>
        </p:nvGraphicFramePr>
        <p:xfrm>
          <a:off x="4318958" y="987425"/>
          <a:ext cx="7036430" cy="4987805"/>
        </p:xfrm>
        <a:graphic>
          <a:graphicData uri="http://schemas.openxmlformats.org/drawingml/2006/chart">
            <c:chart xmlns:c="http://schemas.openxmlformats.org/drawingml/2006/chart" xmlns:r="http://schemas.openxmlformats.org/officeDocument/2006/relationships" r:id="rId2"/>
          </a:graphicData>
        </a:graphic>
      </p:graphicFrame>
      <p:sp>
        <p:nvSpPr>
          <p:cNvPr id="9" name="Footer Placeholder 8">
            <a:extLst>
              <a:ext uri="{FF2B5EF4-FFF2-40B4-BE49-F238E27FC236}">
                <a16:creationId xmlns:a16="http://schemas.microsoft.com/office/drawing/2014/main" id="{38F61A11-7BC8-D692-5FAB-C19512EED24B}"/>
              </a:ext>
            </a:extLst>
          </p:cNvPr>
          <p:cNvSpPr>
            <a:spLocks noGrp="1"/>
          </p:cNvSpPr>
          <p:nvPr>
            <p:ph type="ftr" sz="quarter" idx="11"/>
          </p:nvPr>
        </p:nvSpPr>
        <p:spPr>
          <a:xfrm>
            <a:off x="7628477" y="6293090"/>
            <a:ext cx="4114800" cy="365125"/>
          </a:xfrm>
        </p:spPr>
        <p:txBody>
          <a:bodyPr/>
          <a:lstStyle/>
          <a:p>
            <a:r>
              <a:rPr lang="en-US" dirty="0"/>
              <a:t>K. Harrison - SQL Query Data Visualization</a:t>
            </a:r>
          </a:p>
        </p:txBody>
      </p:sp>
    </p:spTree>
    <p:extLst>
      <p:ext uri="{BB962C8B-B14F-4D97-AF65-F5344CB8AC3E}">
        <p14:creationId xmlns:p14="http://schemas.microsoft.com/office/powerpoint/2010/main" val="2712228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B1EADCA-808B-FF25-74F8-25F80CB0CD99}"/>
              </a:ext>
            </a:extLst>
          </p:cNvPr>
          <p:cNvSpPr>
            <a:spLocks noGrp="1"/>
          </p:cNvSpPr>
          <p:nvPr>
            <p:ph type="body" sz="half" idx="2"/>
          </p:nvPr>
        </p:nvSpPr>
        <p:spPr>
          <a:xfrm>
            <a:off x="839788" y="897865"/>
            <a:ext cx="3932237" cy="4695796"/>
          </a:xfrm>
        </p:spPr>
        <p:style>
          <a:lnRef idx="2">
            <a:schemeClr val="accent2"/>
          </a:lnRef>
          <a:fillRef idx="1">
            <a:schemeClr val="lt1"/>
          </a:fillRef>
          <a:effectRef idx="0">
            <a:schemeClr val="accent2"/>
          </a:effectRef>
          <a:fontRef idx="minor">
            <a:schemeClr val="dk1"/>
          </a:fontRef>
        </p:style>
        <p:txBody>
          <a:bodyPr>
            <a:normAutofit/>
          </a:bodyPr>
          <a:lstStyle/>
          <a:p>
            <a:r>
              <a:rPr lang="en-US" sz="2000" dirty="0"/>
              <a:t>We used this chart to isolate the countries that sell more than the average units sold. </a:t>
            </a:r>
          </a:p>
          <a:p>
            <a:r>
              <a:rPr lang="en-US" sz="2000" dirty="0"/>
              <a:t>Looking past North America, we can see that France and Brazil are the closes to 200 units, it would be good to put more research into those markets to determine ways to increase sales.  </a:t>
            </a:r>
          </a:p>
        </p:txBody>
      </p:sp>
      <p:graphicFrame>
        <p:nvGraphicFramePr>
          <p:cNvPr id="8" name="Content Placeholder 7">
            <a:extLst>
              <a:ext uri="{FF2B5EF4-FFF2-40B4-BE49-F238E27FC236}">
                <a16:creationId xmlns:a16="http://schemas.microsoft.com/office/drawing/2014/main" id="{8ED22930-F246-D19D-DE5B-4CBAED7E52DE}"/>
              </a:ext>
            </a:extLst>
          </p:cNvPr>
          <p:cNvGraphicFramePr>
            <a:graphicFrameLocks noGrp="1"/>
          </p:cNvGraphicFramePr>
          <p:nvPr>
            <p:ph idx="1"/>
            <p:extLst>
              <p:ext uri="{D42A27DB-BD31-4B8C-83A1-F6EECF244321}">
                <p14:modId xmlns:p14="http://schemas.microsoft.com/office/powerpoint/2010/main" val="1662313929"/>
              </p:ext>
            </p:extLst>
          </p:nvPr>
        </p:nvGraphicFramePr>
        <p:xfrm>
          <a:off x="4772025" y="928726"/>
          <a:ext cx="6752866" cy="5166084"/>
        </p:xfrm>
        <a:graphic>
          <a:graphicData uri="http://schemas.openxmlformats.org/drawingml/2006/chart">
            <c:chart xmlns:c="http://schemas.openxmlformats.org/drawingml/2006/chart" xmlns:r="http://schemas.openxmlformats.org/officeDocument/2006/relationships" r:id="rId2"/>
          </a:graphicData>
        </a:graphic>
      </p:graphicFrame>
      <p:sp>
        <p:nvSpPr>
          <p:cNvPr id="9" name="Title 1">
            <a:extLst>
              <a:ext uri="{FF2B5EF4-FFF2-40B4-BE49-F238E27FC236}">
                <a16:creationId xmlns:a16="http://schemas.microsoft.com/office/drawing/2014/main" id="{A79A237A-9CFD-4DED-2601-D76CA4C728CC}"/>
              </a:ext>
            </a:extLst>
          </p:cNvPr>
          <p:cNvSpPr txBox="1">
            <a:spLocks/>
          </p:cNvSpPr>
          <p:nvPr/>
        </p:nvSpPr>
        <p:spPr>
          <a:xfrm>
            <a:off x="839788" y="284749"/>
            <a:ext cx="10685104" cy="462951"/>
          </a:xfrm>
          <a:prstGeom prst="rect">
            <a:avLst/>
          </a:prstGeom>
          <a:solidFill>
            <a:srgbClr val="0070C0"/>
          </a:solidFill>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2800" dirty="0">
                <a:solidFill>
                  <a:schemeClr val="bg1"/>
                </a:solidFill>
              </a:rPr>
              <a:t>High Volume Countries</a:t>
            </a:r>
          </a:p>
        </p:txBody>
      </p:sp>
      <p:sp>
        <p:nvSpPr>
          <p:cNvPr id="10" name="Footer Placeholder 9">
            <a:extLst>
              <a:ext uri="{FF2B5EF4-FFF2-40B4-BE49-F238E27FC236}">
                <a16:creationId xmlns:a16="http://schemas.microsoft.com/office/drawing/2014/main" id="{F8F5263D-2A59-B668-89EC-261A6E216987}"/>
              </a:ext>
            </a:extLst>
          </p:cNvPr>
          <p:cNvSpPr>
            <a:spLocks noGrp="1"/>
          </p:cNvSpPr>
          <p:nvPr>
            <p:ph type="ftr" sz="quarter" idx="11"/>
          </p:nvPr>
        </p:nvSpPr>
        <p:spPr>
          <a:xfrm>
            <a:off x="7410091" y="6275837"/>
            <a:ext cx="4114800" cy="365125"/>
          </a:xfrm>
        </p:spPr>
        <p:txBody>
          <a:bodyPr/>
          <a:lstStyle/>
          <a:p>
            <a:r>
              <a:rPr lang="en-US" dirty="0"/>
              <a:t>K. Harrison - SQL Query Data Visualization</a:t>
            </a:r>
          </a:p>
        </p:txBody>
      </p:sp>
    </p:spTree>
    <p:extLst>
      <p:ext uri="{BB962C8B-B14F-4D97-AF65-F5344CB8AC3E}">
        <p14:creationId xmlns:p14="http://schemas.microsoft.com/office/powerpoint/2010/main" val="3979585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44425-6E1C-34DA-BEA4-C5465312C1C9}"/>
              </a:ext>
            </a:extLst>
          </p:cNvPr>
          <p:cNvSpPr>
            <a:spLocks noGrp="1"/>
          </p:cNvSpPr>
          <p:nvPr>
            <p:ph type="title"/>
          </p:nvPr>
        </p:nvSpPr>
        <p:spPr>
          <a:xfrm>
            <a:off x="839788" y="457200"/>
            <a:ext cx="10932392" cy="530225"/>
          </a:xfrm>
          <a:solidFill>
            <a:srgbClr val="0070C0"/>
          </a:solidFill>
        </p:spPr>
        <p:txBody>
          <a:bodyPr>
            <a:normAutofit fontScale="90000"/>
          </a:bodyPr>
          <a:lstStyle/>
          <a:p>
            <a:r>
              <a:rPr lang="en-US" sz="3200" dirty="0">
                <a:solidFill>
                  <a:schemeClr val="bg1"/>
                </a:solidFill>
                <a:latin typeface="Aptos Narrow" panose="020B0004020202020204" pitchFamily="34" charset="0"/>
              </a:rPr>
              <a:t>Ranking Sales By Year</a:t>
            </a:r>
            <a:endParaRPr lang="en-US" dirty="0">
              <a:solidFill>
                <a:schemeClr val="bg1"/>
              </a:solidFill>
            </a:endParaRPr>
          </a:p>
        </p:txBody>
      </p:sp>
      <p:sp>
        <p:nvSpPr>
          <p:cNvPr id="4" name="Text Placeholder 3">
            <a:extLst>
              <a:ext uri="{FF2B5EF4-FFF2-40B4-BE49-F238E27FC236}">
                <a16:creationId xmlns:a16="http://schemas.microsoft.com/office/drawing/2014/main" id="{6F3F439C-B376-5D3B-78E9-610D8DFD3FE5}"/>
              </a:ext>
            </a:extLst>
          </p:cNvPr>
          <p:cNvSpPr>
            <a:spLocks noGrp="1"/>
          </p:cNvSpPr>
          <p:nvPr>
            <p:ph type="body" sz="half" idx="2"/>
          </p:nvPr>
        </p:nvSpPr>
        <p:spPr>
          <a:xfrm>
            <a:off x="836612" y="1188708"/>
            <a:ext cx="3932237" cy="3015232"/>
          </a:xfrm>
          <a:prstGeom prst="snip2DiagRect">
            <a:avLst/>
          </a:prstGeom>
        </p:spPr>
        <p:style>
          <a:lnRef idx="2">
            <a:schemeClr val="accent2"/>
          </a:lnRef>
          <a:fillRef idx="1">
            <a:schemeClr val="lt1"/>
          </a:fillRef>
          <a:effectRef idx="0">
            <a:schemeClr val="accent2"/>
          </a:effectRef>
          <a:fontRef idx="minor">
            <a:schemeClr val="dk1"/>
          </a:fontRef>
        </p:style>
        <p:txBody>
          <a:bodyPr>
            <a:normAutofit/>
          </a:bodyPr>
          <a:lstStyle/>
          <a:p>
            <a:r>
              <a:rPr lang="en-US" sz="2000" dirty="0"/>
              <a:t>When exploring transactions by year, we see that our average stays between $5 - $6. </a:t>
            </a:r>
          </a:p>
          <a:p>
            <a:r>
              <a:rPr lang="en-US" sz="2000" dirty="0"/>
              <a:t>With respect to outliers, we are seeing a consistent decrease in maximum transactions. </a:t>
            </a:r>
          </a:p>
        </p:txBody>
      </p:sp>
      <mc:AlternateContent xmlns:mc="http://schemas.openxmlformats.org/markup-compatibility/2006">
        <mc:Choice xmlns:cx1="http://schemas.microsoft.com/office/drawing/2015/9/8/chartex" Requires="cx1">
          <p:graphicFrame>
            <p:nvGraphicFramePr>
              <p:cNvPr id="9" name="Content Placeholder 8">
                <a:extLst>
                  <a:ext uri="{FF2B5EF4-FFF2-40B4-BE49-F238E27FC236}">
                    <a16:creationId xmlns:a16="http://schemas.microsoft.com/office/drawing/2014/main" id="{F9AC6CF6-16ED-8ACD-4948-D5544BAC247A}"/>
                  </a:ext>
                </a:extLst>
              </p:cNvPr>
              <p:cNvGraphicFramePr>
                <a:graphicFrameLocks noGrp="1"/>
              </p:cNvGraphicFramePr>
              <p:nvPr>
                <p:ph idx="1"/>
                <p:extLst>
                  <p:ext uri="{D42A27DB-BD31-4B8C-83A1-F6EECF244321}">
                    <p14:modId xmlns:p14="http://schemas.microsoft.com/office/powerpoint/2010/main" val="4087001095"/>
                  </p:ext>
                </p:extLst>
              </p:nvPr>
            </p:nvGraphicFramePr>
            <p:xfrm>
              <a:off x="4768849" y="1188708"/>
              <a:ext cx="7003331" cy="5079820"/>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9" name="Content Placeholder 8">
                <a:extLst>
                  <a:ext uri="{FF2B5EF4-FFF2-40B4-BE49-F238E27FC236}">
                    <a16:creationId xmlns:a16="http://schemas.microsoft.com/office/drawing/2014/main" id="{F9AC6CF6-16ED-8ACD-4948-D5544BAC247A}"/>
                  </a:ext>
                </a:extLst>
              </p:cNvPr>
              <p:cNvPicPr>
                <a:picLocks noGrp="1" noRot="1" noChangeAspect="1" noMove="1" noResize="1" noEditPoints="1" noAdjustHandles="1" noChangeArrowheads="1" noChangeShapeType="1"/>
              </p:cNvPicPr>
              <p:nvPr/>
            </p:nvPicPr>
            <p:blipFill>
              <a:blip r:embed="rId3"/>
              <a:stretch>
                <a:fillRect/>
              </a:stretch>
            </p:blipFill>
            <p:spPr>
              <a:xfrm>
                <a:off x="4768849" y="1188708"/>
                <a:ext cx="7003331" cy="5079820"/>
              </a:xfrm>
              <a:prstGeom prst="rect">
                <a:avLst/>
              </a:prstGeom>
            </p:spPr>
          </p:pic>
        </mc:Fallback>
      </mc:AlternateContent>
      <p:sp>
        <p:nvSpPr>
          <p:cNvPr id="10" name="Footer Placeholder 9">
            <a:extLst>
              <a:ext uri="{FF2B5EF4-FFF2-40B4-BE49-F238E27FC236}">
                <a16:creationId xmlns:a16="http://schemas.microsoft.com/office/drawing/2014/main" id="{849D681A-93A7-1E9E-C3BC-D8DD02B4C2DC}"/>
              </a:ext>
            </a:extLst>
          </p:cNvPr>
          <p:cNvSpPr>
            <a:spLocks noGrp="1"/>
          </p:cNvSpPr>
          <p:nvPr>
            <p:ph type="ftr" sz="quarter" idx="11"/>
          </p:nvPr>
        </p:nvSpPr>
        <p:spPr>
          <a:xfrm>
            <a:off x="7657380" y="6268528"/>
            <a:ext cx="4114800" cy="365125"/>
          </a:xfrm>
        </p:spPr>
        <p:txBody>
          <a:bodyPr/>
          <a:lstStyle/>
          <a:p>
            <a:r>
              <a:rPr lang="en-US" dirty="0"/>
              <a:t>K. Harrison - SQL Query Data Visualization</a:t>
            </a:r>
          </a:p>
        </p:txBody>
      </p:sp>
    </p:spTree>
    <p:extLst>
      <p:ext uri="{BB962C8B-B14F-4D97-AF65-F5344CB8AC3E}">
        <p14:creationId xmlns:p14="http://schemas.microsoft.com/office/powerpoint/2010/main" val="2122597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CCBE1-295B-CBA6-2DA5-00A591B4BF2D}"/>
              </a:ext>
            </a:extLst>
          </p:cNvPr>
          <p:cNvSpPr>
            <a:spLocks noGrp="1"/>
          </p:cNvSpPr>
          <p:nvPr>
            <p:ph type="title"/>
          </p:nvPr>
        </p:nvSpPr>
        <p:spPr>
          <a:xfrm>
            <a:off x="839788" y="273169"/>
            <a:ext cx="10515600" cy="539750"/>
          </a:xfrm>
          <a:solidFill>
            <a:srgbClr val="0070C0"/>
          </a:solidFill>
        </p:spPr>
        <p:txBody>
          <a:bodyPr/>
          <a:lstStyle/>
          <a:p>
            <a:r>
              <a:rPr lang="en-US" dirty="0">
                <a:solidFill>
                  <a:schemeClr val="bg1"/>
                </a:solidFill>
              </a:rPr>
              <a:t>Genre Sales Performance</a:t>
            </a:r>
          </a:p>
        </p:txBody>
      </p:sp>
      <p:sp>
        <p:nvSpPr>
          <p:cNvPr id="4" name="Text Placeholder 3">
            <a:extLst>
              <a:ext uri="{FF2B5EF4-FFF2-40B4-BE49-F238E27FC236}">
                <a16:creationId xmlns:a16="http://schemas.microsoft.com/office/drawing/2014/main" id="{39B88F7A-F129-253F-4311-FD5317260346}"/>
              </a:ext>
            </a:extLst>
          </p:cNvPr>
          <p:cNvSpPr>
            <a:spLocks noGrp="1"/>
          </p:cNvSpPr>
          <p:nvPr>
            <p:ph type="body" sz="half" idx="2"/>
          </p:nvPr>
        </p:nvSpPr>
        <p:spPr>
          <a:xfrm>
            <a:off x="836612" y="992187"/>
            <a:ext cx="4346576" cy="5408613"/>
          </a:xfrm>
          <a:prstGeom prst="roundRect">
            <a:avLst/>
          </a:prstGeom>
        </p:spPr>
        <p:style>
          <a:lnRef idx="2">
            <a:schemeClr val="accent2"/>
          </a:lnRef>
          <a:fillRef idx="1">
            <a:schemeClr val="lt1"/>
          </a:fillRef>
          <a:effectRef idx="0">
            <a:schemeClr val="accent2"/>
          </a:effectRef>
          <a:fontRef idx="minor">
            <a:schemeClr val="dk1"/>
          </a:fontRef>
        </p:style>
        <p:txBody>
          <a:bodyPr>
            <a:normAutofit/>
          </a:bodyPr>
          <a:lstStyle/>
          <a:p>
            <a:r>
              <a:rPr lang="en-US" sz="2000" dirty="0"/>
              <a:t>Most of the genres are low performing when looking at total sales for each individual genre. </a:t>
            </a:r>
          </a:p>
          <a:p>
            <a:endParaRPr lang="en-US" dirty="0"/>
          </a:p>
          <a:p>
            <a:endParaRPr lang="en-US" dirty="0"/>
          </a:p>
          <a:p>
            <a:endParaRPr lang="en-US" dirty="0"/>
          </a:p>
          <a:p>
            <a:endParaRPr lang="en-US" dirty="0"/>
          </a:p>
          <a:p>
            <a:endParaRPr lang="en-US" dirty="0"/>
          </a:p>
          <a:p>
            <a:endParaRPr lang="en-US" dirty="0"/>
          </a:p>
          <a:p>
            <a:r>
              <a:rPr lang="en-US" sz="2000" dirty="0"/>
              <a:t>Highest selling genres:</a:t>
            </a:r>
          </a:p>
          <a:p>
            <a:pPr marL="742950" lvl="1" indent="-285750">
              <a:buFont typeface="Arial" panose="020B0604020202020204" pitchFamily="34" charset="0"/>
              <a:buChar char="•"/>
            </a:pPr>
            <a:r>
              <a:rPr lang="en-US" sz="2000" dirty="0"/>
              <a:t>Rock at </a:t>
            </a:r>
          </a:p>
          <a:p>
            <a:pPr marL="742950" lvl="1" indent="-285750">
              <a:buFont typeface="Arial" panose="020B0604020202020204" pitchFamily="34" charset="0"/>
              <a:buChar char="•"/>
            </a:pPr>
            <a:r>
              <a:rPr lang="en-US" sz="2000" dirty="0"/>
              <a:t>Latin</a:t>
            </a:r>
          </a:p>
          <a:p>
            <a:pPr marL="742950" lvl="1" indent="-285750">
              <a:buFont typeface="Arial" panose="020B0604020202020204" pitchFamily="34" charset="0"/>
              <a:buChar char="•"/>
            </a:pPr>
            <a:r>
              <a:rPr lang="en-US" sz="2000" dirty="0"/>
              <a:t>Metal</a:t>
            </a:r>
          </a:p>
          <a:p>
            <a:pPr marL="742950" lvl="1" indent="-285750">
              <a:buFont typeface="Arial" panose="020B0604020202020204" pitchFamily="34" charset="0"/>
              <a:buChar char="•"/>
            </a:pPr>
            <a:r>
              <a:rPr lang="en-US" sz="2000" dirty="0"/>
              <a:t>Alternative &amp; Punk</a:t>
            </a:r>
          </a:p>
          <a:p>
            <a:endParaRPr lang="en-US" dirty="0"/>
          </a:p>
        </p:txBody>
      </p:sp>
      <p:graphicFrame>
        <p:nvGraphicFramePr>
          <p:cNvPr id="7" name="Picture Placeholder 6">
            <a:extLst>
              <a:ext uri="{FF2B5EF4-FFF2-40B4-BE49-F238E27FC236}">
                <a16:creationId xmlns:a16="http://schemas.microsoft.com/office/drawing/2014/main" id="{8DE50E46-26F3-755D-4B90-F9D1FBC438BC}"/>
              </a:ext>
            </a:extLst>
          </p:cNvPr>
          <p:cNvGraphicFramePr>
            <a:graphicFrameLocks noGrp="1"/>
          </p:cNvGraphicFramePr>
          <p:nvPr>
            <p:ph type="pic" idx="1"/>
            <p:extLst>
              <p:ext uri="{D42A27DB-BD31-4B8C-83A1-F6EECF244321}">
                <p14:modId xmlns:p14="http://schemas.microsoft.com/office/powerpoint/2010/main" val="3219327703"/>
              </p:ext>
            </p:extLst>
          </p:nvPr>
        </p:nvGraphicFramePr>
        <p:xfrm>
          <a:off x="5183188" y="992187"/>
          <a:ext cx="6172200" cy="4873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Table 8">
            <a:extLst>
              <a:ext uri="{FF2B5EF4-FFF2-40B4-BE49-F238E27FC236}">
                <a16:creationId xmlns:a16="http://schemas.microsoft.com/office/drawing/2014/main" id="{4ABACD69-CF0E-6BDA-E2FD-E0169274F19F}"/>
              </a:ext>
            </a:extLst>
          </p:cNvPr>
          <p:cNvGraphicFramePr>
            <a:graphicFrameLocks noGrp="1"/>
          </p:cNvGraphicFramePr>
          <p:nvPr>
            <p:extLst>
              <p:ext uri="{D42A27DB-BD31-4B8C-83A1-F6EECF244321}">
                <p14:modId xmlns:p14="http://schemas.microsoft.com/office/powerpoint/2010/main" val="2436719461"/>
              </p:ext>
            </p:extLst>
          </p:nvPr>
        </p:nvGraphicFramePr>
        <p:xfrm>
          <a:off x="1086210" y="2225617"/>
          <a:ext cx="3847380" cy="1765779"/>
        </p:xfrm>
        <a:graphic>
          <a:graphicData uri="http://schemas.openxmlformats.org/drawingml/2006/table">
            <a:tbl>
              <a:tblPr firstRow="1" bandRow="1">
                <a:tableStyleId>{69CF1AB2-1976-4502-BF36-3FF5EA218861}</a:tableStyleId>
              </a:tblPr>
              <a:tblGrid>
                <a:gridCol w="1481343">
                  <a:extLst>
                    <a:ext uri="{9D8B030D-6E8A-4147-A177-3AD203B41FA5}">
                      <a16:colId xmlns:a16="http://schemas.microsoft.com/office/drawing/2014/main" val="1494597960"/>
                    </a:ext>
                  </a:extLst>
                </a:gridCol>
                <a:gridCol w="1675924">
                  <a:extLst>
                    <a:ext uri="{9D8B030D-6E8A-4147-A177-3AD203B41FA5}">
                      <a16:colId xmlns:a16="http://schemas.microsoft.com/office/drawing/2014/main" val="3382882922"/>
                    </a:ext>
                  </a:extLst>
                </a:gridCol>
                <a:gridCol w="690113">
                  <a:extLst>
                    <a:ext uri="{9D8B030D-6E8A-4147-A177-3AD203B41FA5}">
                      <a16:colId xmlns:a16="http://schemas.microsoft.com/office/drawing/2014/main" val="3197574640"/>
                    </a:ext>
                  </a:extLst>
                </a:gridCol>
              </a:tblGrid>
              <a:tr h="136297">
                <a:tc>
                  <a:txBody>
                    <a:bodyPr/>
                    <a:lstStyle/>
                    <a:p>
                      <a:pPr algn="ctr"/>
                      <a:r>
                        <a:rPr lang="en-US" sz="1600" b="0" dirty="0"/>
                        <a:t>Highest Purchases</a:t>
                      </a:r>
                    </a:p>
                  </a:txBody>
                  <a:tcPr anchor="ctr"/>
                </a:tc>
                <a:tc>
                  <a:txBody>
                    <a:bodyPr/>
                    <a:lstStyle/>
                    <a:p>
                      <a:pPr algn="ctr"/>
                      <a:r>
                        <a:rPr lang="en-US" sz="1600" b="0" dirty="0"/>
                        <a:t>Genre sales total higher than $100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t>220</a:t>
                      </a:r>
                    </a:p>
                  </a:txBody>
                  <a:tcPr anchor="ctr"/>
                </a:tc>
                <a:extLst>
                  <a:ext uri="{0D108BD9-81ED-4DB2-BD59-A6C34878D82A}">
                    <a16:rowId xmlns:a16="http://schemas.microsoft.com/office/drawing/2014/main" val="3428367137"/>
                  </a:ext>
                </a:extLst>
              </a:tr>
              <a:tr h="464100">
                <a:tc>
                  <a:txBody>
                    <a:bodyPr/>
                    <a:lstStyle/>
                    <a:p>
                      <a:pPr algn="ctr"/>
                      <a:r>
                        <a:rPr lang="en-US" sz="1600" dirty="0"/>
                        <a:t>Mid-level Purchases</a:t>
                      </a:r>
                    </a:p>
                  </a:txBody>
                  <a:tcPr anchor="ctr"/>
                </a:tc>
                <a:tc>
                  <a:txBody>
                    <a:bodyPr/>
                    <a:lstStyle/>
                    <a:p>
                      <a:pPr algn="ctr"/>
                      <a:r>
                        <a:rPr lang="en-US" sz="1600" dirty="0"/>
                        <a:t>Genre sales total higher than $30</a:t>
                      </a:r>
                    </a:p>
                  </a:txBody>
                  <a:tcPr anchor="ctr"/>
                </a:tc>
                <a:tc>
                  <a:txBody>
                    <a:bodyPr/>
                    <a:lstStyle/>
                    <a:p>
                      <a:pPr algn="ctr"/>
                      <a:r>
                        <a:rPr lang="en-US" sz="1600" dirty="0"/>
                        <a:t>129</a:t>
                      </a:r>
                    </a:p>
                  </a:txBody>
                  <a:tcPr anchor="ctr"/>
                </a:tc>
                <a:extLst>
                  <a:ext uri="{0D108BD9-81ED-4DB2-BD59-A6C34878D82A}">
                    <a16:rowId xmlns:a16="http://schemas.microsoft.com/office/drawing/2014/main" val="3555723431"/>
                  </a:ext>
                </a:extLst>
              </a:tr>
              <a:tr h="607539">
                <a:tc>
                  <a:txBody>
                    <a:bodyPr/>
                    <a:lstStyle/>
                    <a:p>
                      <a:pPr algn="ctr"/>
                      <a:r>
                        <a:rPr lang="en-US" sz="1600" dirty="0"/>
                        <a:t>Low Purchases</a:t>
                      </a:r>
                    </a:p>
                  </a:txBody>
                  <a:tcPr anchor="ctr"/>
                </a:tc>
                <a:tc>
                  <a:txBody>
                    <a:bodyPr/>
                    <a:lstStyle/>
                    <a:p>
                      <a:pPr algn="ctr"/>
                      <a:r>
                        <a:rPr lang="en-US" sz="1600" dirty="0"/>
                        <a:t>Genre sales total less than $30</a:t>
                      </a:r>
                    </a:p>
                  </a:txBody>
                  <a:tcPr anchor="ctr"/>
                </a:tc>
                <a:tc>
                  <a:txBody>
                    <a:bodyPr/>
                    <a:lstStyle/>
                    <a:p>
                      <a:pPr algn="ctr"/>
                      <a:r>
                        <a:rPr lang="en-US" sz="1600" dirty="0"/>
                        <a:t>91</a:t>
                      </a:r>
                    </a:p>
                  </a:txBody>
                  <a:tcPr anchor="ctr"/>
                </a:tc>
                <a:extLst>
                  <a:ext uri="{0D108BD9-81ED-4DB2-BD59-A6C34878D82A}">
                    <a16:rowId xmlns:a16="http://schemas.microsoft.com/office/drawing/2014/main" val="1653166842"/>
                  </a:ext>
                </a:extLst>
              </a:tr>
            </a:tbl>
          </a:graphicData>
        </a:graphic>
      </p:graphicFrame>
      <p:sp>
        <p:nvSpPr>
          <p:cNvPr id="11" name="Footer Placeholder 10">
            <a:extLst>
              <a:ext uri="{FF2B5EF4-FFF2-40B4-BE49-F238E27FC236}">
                <a16:creationId xmlns:a16="http://schemas.microsoft.com/office/drawing/2014/main" id="{969B096A-2BBF-BFAF-C2CB-7B96AAED8CCD}"/>
              </a:ext>
            </a:extLst>
          </p:cNvPr>
          <p:cNvSpPr>
            <a:spLocks noGrp="1"/>
          </p:cNvSpPr>
          <p:nvPr>
            <p:ph type="ftr" sz="quarter" idx="11"/>
          </p:nvPr>
        </p:nvSpPr>
        <p:spPr>
          <a:xfrm>
            <a:off x="7650192" y="6400800"/>
            <a:ext cx="4114800" cy="365125"/>
          </a:xfrm>
        </p:spPr>
        <p:txBody>
          <a:bodyPr/>
          <a:lstStyle/>
          <a:p>
            <a:r>
              <a:rPr lang="en-US" dirty="0"/>
              <a:t>K. Harrison - SQL Query Data Visualization</a:t>
            </a:r>
          </a:p>
        </p:txBody>
      </p:sp>
    </p:spTree>
    <p:extLst>
      <p:ext uri="{BB962C8B-B14F-4D97-AF65-F5344CB8AC3E}">
        <p14:creationId xmlns:p14="http://schemas.microsoft.com/office/powerpoint/2010/main" val="2916812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309</TotalTime>
  <Words>258</Words>
  <Application>Microsoft Office PowerPoint</Application>
  <PresentationFormat>Widescreen</PresentationFormat>
  <Paragraphs>43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Aptos</vt:lpstr>
      <vt:lpstr>Aptos Display</vt:lpstr>
      <vt:lpstr>Aptos Narrow</vt:lpstr>
      <vt:lpstr>Arial</vt:lpstr>
      <vt:lpstr>Office Theme</vt:lpstr>
      <vt:lpstr>Sales Performance Broken Down By Country </vt:lpstr>
      <vt:lpstr>PowerPoint Presentation</vt:lpstr>
      <vt:lpstr>Ranking Sales By Year</vt:lpstr>
      <vt:lpstr>Genre Sales Performance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Keidriana Harrison</dc:creator>
  <cp:lastModifiedBy>Keidriana Harrison</cp:lastModifiedBy>
  <cp:revision>1</cp:revision>
  <dcterms:created xsi:type="dcterms:W3CDTF">2024-09-18T17:07:14Z</dcterms:created>
  <dcterms:modified xsi:type="dcterms:W3CDTF">2024-09-18T22:17:08Z</dcterms:modified>
</cp:coreProperties>
</file>