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9" r:id="rId6"/>
    <p:sldId id="280" r:id="rId7"/>
    <p:sldId id="260" r:id="rId8"/>
    <p:sldId id="272" r:id="rId9"/>
    <p:sldId id="261" r:id="rId10"/>
    <p:sldId id="281" r:id="rId11"/>
    <p:sldId id="278" r:id="rId12"/>
    <p:sldId id="264" r:id="rId13"/>
    <p:sldId id="270" r:id="rId14"/>
    <p:sldId id="274" r:id="rId15"/>
    <p:sldId id="273" r:id="rId16"/>
    <p:sldId id="275" r:id="rId17"/>
    <p:sldId id="276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B85-5B9A-4783-9EF9-FDA26923901A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D02F-D040-43FA-BD37-4EC794B42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1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B85-5B9A-4783-9EF9-FDA26923901A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D02F-D040-43FA-BD37-4EC794B42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41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B85-5B9A-4783-9EF9-FDA26923901A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D02F-D040-43FA-BD37-4EC794B42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53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B85-5B9A-4783-9EF9-FDA26923901A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D02F-D040-43FA-BD37-4EC794B42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9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B85-5B9A-4783-9EF9-FDA26923901A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D02F-D040-43FA-BD37-4EC794B42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6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B85-5B9A-4783-9EF9-FDA26923901A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D02F-D040-43FA-BD37-4EC794B42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19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B85-5B9A-4783-9EF9-FDA26923901A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D02F-D040-43FA-BD37-4EC794B42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06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B85-5B9A-4783-9EF9-FDA26923901A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D02F-D040-43FA-BD37-4EC794B42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54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B85-5B9A-4783-9EF9-FDA26923901A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D02F-D040-43FA-BD37-4EC794B42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99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B85-5B9A-4783-9EF9-FDA26923901A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D02F-D040-43FA-BD37-4EC794B42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80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B85-5B9A-4783-9EF9-FDA26923901A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D02F-D040-43FA-BD37-4EC794B42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38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F7B85-5B9A-4783-9EF9-FDA26923901A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D02F-D040-43FA-BD37-4EC794B42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57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フリーイラスト - GATAG｜フリー素材集 壱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1316" y="2092280"/>
            <a:ext cx="11909367" cy="1739886"/>
          </a:xfrm>
        </p:spPr>
        <p:txBody>
          <a:bodyPr>
            <a:noAutofit/>
          </a:bodyPr>
          <a:lstStyle/>
          <a:p>
            <a:r>
              <a:rPr lang="en-US" altLang="zh-TW" sz="9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WaveGuide</a:t>
            </a:r>
            <a:r>
              <a:rPr lang="en-US" altLang="zh-TW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altLang="zh-TW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Simulation</a:t>
            </a:r>
            <a:endParaRPr lang="zh-TW" altLang="en-US" sz="9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61305" y="4644321"/>
            <a:ext cx="10669387" cy="984226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Algerian" panose="04020705040A02060702" pitchFamily="82" charset="0"/>
                <a:cs typeface="Andalus" panose="02020603050405020304" pitchFamily="18" charset="-78"/>
              </a:rPr>
              <a:t>#Peng0831</a:t>
            </a:r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Andalus" panose="02020603050405020304" pitchFamily="18" charset="-78"/>
              </a:rPr>
              <a:t>彭偉翔</a:t>
            </a:r>
            <a:r>
              <a:rPr lang="zh-TW" altLang="en-US" sz="2800" dirty="0">
                <a:latin typeface="Algerian" panose="04020705040A02060702" pitchFamily="82" charset="0"/>
                <a:cs typeface="Andalus" panose="02020603050405020304" pitchFamily="18" charset="-78"/>
              </a:rPr>
              <a:t> </a:t>
            </a:r>
            <a:r>
              <a:rPr lang="en-US" altLang="zh-TW" sz="2800" dirty="0">
                <a:latin typeface="Algerian" panose="04020705040A02060702" pitchFamily="82" charset="0"/>
                <a:cs typeface="Andalus" panose="02020603050405020304" pitchFamily="18" charset="-78"/>
              </a:rPr>
              <a:t>#fish105022115</a:t>
            </a:r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Andalus" panose="02020603050405020304" pitchFamily="18" charset="-78"/>
              </a:rPr>
              <a:t>林于瑋</a:t>
            </a:r>
            <a:r>
              <a:rPr lang="zh-TW" altLang="en-US" sz="2800" dirty="0">
                <a:latin typeface="Algerian" panose="04020705040A02060702" pitchFamily="82" charset="0"/>
                <a:cs typeface="Andalus" panose="02020603050405020304" pitchFamily="18" charset="-78"/>
              </a:rPr>
              <a:t> </a:t>
            </a:r>
            <a:r>
              <a:rPr lang="en-US" altLang="zh-TW" sz="2800" dirty="0">
                <a:latin typeface="Algerian" panose="04020705040A02060702" pitchFamily="82" charset="0"/>
                <a:cs typeface="Andalus" panose="02020603050405020304" pitchFamily="18" charset="-78"/>
              </a:rPr>
              <a:t>#a86091390</a:t>
            </a:r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Andalus" panose="02020603050405020304" pitchFamily="18" charset="-78"/>
              </a:rPr>
              <a:t>林翰廷</a:t>
            </a:r>
            <a:r>
              <a:rPr lang="zh-TW" altLang="en-US" sz="2800" dirty="0">
                <a:latin typeface="Algerian" panose="04020705040A02060702" pitchFamily="82" charset="0"/>
                <a:cs typeface="Andalus" panose="02020603050405020304" pitchFamily="18" charset="-78"/>
              </a:rPr>
              <a:t> </a:t>
            </a:r>
            <a:r>
              <a:rPr lang="en-US" altLang="zh-TW" sz="2800" dirty="0">
                <a:latin typeface="Algerian" panose="04020705040A02060702" pitchFamily="82" charset="0"/>
                <a:cs typeface="Andalus" panose="02020603050405020304" pitchFamily="18" charset="-78"/>
              </a:rPr>
              <a:t>#</a:t>
            </a:r>
            <a:r>
              <a:rPr lang="en-US" altLang="zh-TW" sz="2800" dirty="0" err="1">
                <a:latin typeface="Algerian" panose="04020705040A02060702" pitchFamily="82" charset="0"/>
                <a:cs typeface="Andalus" panose="02020603050405020304" pitchFamily="18" charset="-78"/>
              </a:rPr>
              <a:t>RenJunHuang</a:t>
            </a:r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Andalus" panose="02020603050405020304" pitchFamily="18" charset="-78"/>
              </a:rPr>
              <a:t>黃仁君</a:t>
            </a:r>
            <a:r>
              <a:rPr lang="zh-TW" altLang="en-US" sz="2800" dirty="0">
                <a:latin typeface="Algerian" panose="04020705040A02060702" pitchFamily="82" charset="0"/>
                <a:cs typeface="Andalus" panose="02020603050405020304" pitchFamily="18" charset="-78"/>
              </a:rPr>
              <a:t> </a:t>
            </a:r>
            <a:r>
              <a:rPr lang="en-US" altLang="zh-TW" sz="2800" dirty="0">
                <a:latin typeface="Algerian" panose="04020705040A02060702" pitchFamily="82" charset="0"/>
                <a:cs typeface="Andalus" panose="02020603050405020304" pitchFamily="18" charset="-78"/>
              </a:rPr>
              <a:t>#JordanWu1997</a:t>
            </a:r>
            <a:r>
              <a:rPr lang="zh-TW" altLang="en-US" sz="28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Andalus" panose="02020603050405020304" pitchFamily="18" charset="-78"/>
              </a:rPr>
              <a:t>吳冠賢</a:t>
            </a:r>
            <a:endParaRPr lang="en-US" altLang="zh-TW" sz="2800" dirty="0">
              <a:latin typeface="王漢宗顏楷體繁" panose="02000500000000000000" pitchFamily="2" charset="-120"/>
              <a:ea typeface="王漢宗顏楷體繁" panose="02000500000000000000" pitchFamily="2" charset="-120"/>
              <a:cs typeface="Andalus" panose="02020603050405020304" pitchFamily="18" charset="-78"/>
            </a:endParaRPr>
          </a:p>
          <a:p>
            <a:endParaRPr lang="en-US" altLang="zh-TW" sz="2800" dirty="0" smtClean="0">
              <a:latin typeface="Algerian" panose="04020705040A02060702" pitchFamily="82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0347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フリーイラスト - GATAG｜フリー素材集 壱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98" y="-23289"/>
            <a:ext cx="12192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452767" y="3400395"/>
            <a:ext cx="2064730" cy="4400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289" y="3575039"/>
            <a:ext cx="4643657" cy="31348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688" y="1357776"/>
            <a:ext cx="5921153" cy="29813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弧形箭號 (左彎) 14"/>
          <p:cNvSpPr/>
          <p:nvPr/>
        </p:nvSpPr>
        <p:spPr>
          <a:xfrm rot="4587415">
            <a:off x="9100844" y="4830686"/>
            <a:ext cx="530664" cy="1401395"/>
          </a:xfrm>
          <a:prstGeom prst="curvedLef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弧形箭號 (左彎) 15"/>
          <p:cNvSpPr/>
          <p:nvPr/>
        </p:nvSpPr>
        <p:spPr>
          <a:xfrm rot="15760158">
            <a:off x="9050213" y="4183545"/>
            <a:ext cx="456861" cy="1392692"/>
          </a:xfrm>
          <a:prstGeom prst="curvedLef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弧形箭號 (上彎) 16"/>
          <p:cNvSpPr/>
          <p:nvPr/>
        </p:nvSpPr>
        <p:spPr>
          <a:xfrm rot="21014751">
            <a:off x="8868229" y="3832690"/>
            <a:ext cx="1549078" cy="511505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弧形箭號 (下彎) 18"/>
          <p:cNvSpPr/>
          <p:nvPr/>
        </p:nvSpPr>
        <p:spPr>
          <a:xfrm rot="21058633">
            <a:off x="8666492" y="6054436"/>
            <a:ext cx="1664408" cy="441243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向左箭號 30"/>
          <p:cNvSpPr/>
          <p:nvPr/>
        </p:nvSpPr>
        <p:spPr>
          <a:xfrm>
            <a:off x="1017835" y="1652458"/>
            <a:ext cx="3099816" cy="342940"/>
          </a:xfrm>
          <a:prstGeom prst="leftArrow">
            <a:avLst/>
          </a:prstGeom>
          <a:solidFill>
            <a:srgbClr val="00B0F0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向左箭號 31"/>
          <p:cNvSpPr/>
          <p:nvPr/>
        </p:nvSpPr>
        <p:spPr>
          <a:xfrm>
            <a:off x="1118147" y="2032555"/>
            <a:ext cx="3099816" cy="357282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向右箭號 32"/>
          <p:cNvSpPr/>
          <p:nvPr/>
        </p:nvSpPr>
        <p:spPr>
          <a:xfrm>
            <a:off x="1674698" y="3213687"/>
            <a:ext cx="2727305" cy="38404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向右箭號 34"/>
          <p:cNvSpPr/>
          <p:nvPr/>
        </p:nvSpPr>
        <p:spPr>
          <a:xfrm>
            <a:off x="1861496" y="3575039"/>
            <a:ext cx="2727305" cy="38404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21208" y="196909"/>
            <a:ext cx="792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8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  <a:ea typeface="王漢宗顏楷體繁" panose="02000500000000000000" pitchFamily="2" charset="-120"/>
              </a:defRPr>
            </a:lvl1pPr>
          </a:lstStyle>
          <a:p>
            <a:r>
              <a:rPr lang="zh-TW" altLang="en-US" u="sng" dirty="0"/>
              <a:t>伍</a:t>
            </a:r>
            <a:r>
              <a:rPr lang="zh-TW" altLang="en-US" u="sng" dirty="0" smtClean="0"/>
              <a:t>、 </a:t>
            </a:r>
            <a:r>
              <a:rPr lang="en-US" altLang="zh-TW" u="sng" dirty="0"/>
              <a:t>Quiver </a:t>
            </a:r>
            <a:r>
              <a:rPr lang="zh-TW" altLang="en-US" u="sng" dirty="0"/>
              <a:t>向量圖形化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601" y="304100"/>
            <a:ext cx="2191688" cy="29366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文字方塊 9"/>
          <p:cNvSpPr txBox="1"/>
          <p:nvPr/>
        </p:nvSpPr>
        <p:spPr>
          <a:xfrm>
            <a:off x="143736" y="5326488"/>
            <a:ext cx="2285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u="sng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TE10 mode</a:t>
            </a:r>
            <a:endParaRPr lang="zh-TW" altLang="en-US" sz="3600" b="1" u="sng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4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フリーイラスト - GATAG｜フリー素材集 壱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296" y="-100584"/>
            <a:ext cx="12192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27" y="1983724"/>
            <a:ext cx="5131495" cy="43513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弧形箭號 (上彎) 5"/>
          <p:cNvSpPr/>
          <p:nvPr/>
        </p:nvSpPr>
        <p:spPr>
          <a:xfrm rot="16200000">
            <a:off x="1690190" y="2903523"/>
            <a:ext cx="1549078" cy="511505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弧形箭號 (上彎) 6"/>
          <p:cNvSpPr/>
          <p:nvPr/>
        </p:nvSpPr>
        <p:spPr>
          <a:xfrm rot="5162594">
            <a:off x="2635225" y="4750285"/>
            <a:ext cx="1549078" cy="511505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弧形箭號 (左彎) 7"/>
          <p:cNvSpPr/>
          <p:nvPr/>
        </p:nvSpPr>
        <p:spPr>
          <a:xfrm rot="10972253">
            <a:off x="3116669" y="2446918"/>
            <a:ext cx="456861" cy="1392692"/>
          </a:xfrm>
          <a:prstGeom prst="curvedLef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弧形箭號 (左彎) 8"/>
          <p:cNvSpPr/>
          <p:nvPr/>
        </p:nvSpPr>
        <p:spPr>
          <a:xfrm>
            <a:off x="2236298" y="4164003"/>
            <a:ext cx="456861" cy="1392692"/>
          </a:xfrm>
          <a:prstGeom prst="curvedLef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192" y="1162834"/>
            <a:ext cx="4826737" cy="39928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橢圓 10"/>
          <p:cNvSpPr/>
          <p:nvPr/>
        </p:nvSpPr>
        <p:spPr>
          <a:xfrm rot="20627561">
            <a:off x="8070047" y="1575765"/>
            <a:ext cx="1882489" cy="80648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 rot="20627561">
            <a:off x="8183610" y="3106235"/>
            <a:ext cx="1882489" cy="80648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20627561">
            <a:off x="8183610" y="2341466"/>
            <a:ext cx="1882489" cy="80648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0" y="386474"/>
            <a:ext cx="3441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u="sng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TM11 mode</a:t>
            </a:r>
            <a:endParaRPr lang="zh-TW" altLang="en-US" sz="3600" b="1" u="sng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1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フリーイラスト - GATAG｜フリー素材集 壱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文字方塊 5"/>
          <p:cNvSpPr txBox="1"/>
          <p:nvPr/>
        </p:nvSpPr>
        <p:spPr>
          <a:xfrm>
            <a:off x="521208" y="196909"/>
            <a:ext cx="792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8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  <a:ea typeface="王漢宗顏楷體繁" panose="02000500000000000000" pitchFamily="2" charset="-120"/>
              </a:defRPr>
            </a:lvl1pPr>
          </a:lstStyle>
          <a:p>
            <a:r>
              <a:rPr lang="zh-TW" altLang="en-US" u="sng" dirty="0"/>
              <a:t>陸</a:t>
            </a:r>
            <a:r>
              <a:rPr lang="zh-TW" altLang="en-US" u="sng" dirty="0" smtClean="0"/>
              <a:t>、 </a:t>
            </a:r>
            <a:r>
              <a:rPr lang="en-US" altLang="zh-TW" u="sng" dirty="0" err="1" smtClean="0"/>
              <a:t>Yt</a:t>
            </a:r>
            <a:r>
              <a:rPr lang="zh-TW" altLang="en-US" u="sng" dirty="0" smtClean="0"/>
              <a:t>剖面圖</a:t>
            </a:r>
            <a:r>
              <a:rPr lang="en-US" altLang="zh-TW" u="sng" dirty="0" smtClean="0"/>
              <a:t>(TE10 mode)</a:t>
            </a:r>
            <a:endParaRPr lang="zh-TW" altLang="en-US" u="sng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1910651"/>
            <a:ext cx="3563511" cy="34494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直線單箭頭接點 9"/>
          <p:cNvCxnSpPr/>
          <p:nvPr/>
        </p:nvCxnSpPr>
        <p:spPr>
          <a:xfrm flipV="1">
            <a:off x="521208" y="1393031"/>
            <a:ext cx="0" cy="39670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93776" y="5368963"/>
            <a:ext cx="3963924" cy="84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575496" y="1910651"/>
            <a:ext cx="148376" cy="34583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文字方塊 14"/>
          <p:cNvSpPr txBox="1"/>
          <p:nvPr/>
        </p:nvSpPr>
        <p:spPr>
          <a:xfrm>
            <a:off x="4774691" y="4977347"/>
            <a:ext cx="466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弱</a:t>
            </a:r>
            <a:endParaRPr lang="zh-TW" altLang="en-US" sz="20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774715" y="1827060"/>
            <a:ext cx="466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強</a:t>
            </a:r>
          </a:p>
        </p:txBody>
      </p:sp>
      <p:cxnSp>
        <p:nvCxnSpPr>
          <p:cNvPr id="18" name="直線單箭頭接點 17"/>
          <p:cNvCxnSpPr>
            <a:stCxn id="15" idx="0"/>
            <a:endCxn id="16" idx="2"/>
          </p:cNvCxnSpPr>
          <p:nvPr/>
        </p:nvCxnSpPr>
        <p:spPr>
          <a:xfrm flipV="1">
            <a:off x="5007888" y="2227170"/>
            <a:ext cx="24" cy="275017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851522" y="5445156"/>
            <a:ext cx="466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X</a:t>
            </a:r>
            <a:endParaRPr lang="zh-TW" altLang="en-US" sz="24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8555" y="1381258"/>
            <a:ext cx="466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Z</a:t>
            </a:r>
            <a:endParaRPr lang="zh-TW" altLang="en-US" sz="24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506" y="1196122"/>
            <a:ext cx="4627022" cy="5117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1418118" y="5486940"/>
            <a:ext cx="200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206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B</a:t>
            </a:r>
            <a:r>
              <a:rPr lang="zh-TW" altLang="en-US" sz="2400" dirty="0" smtClean="0">
                <a:solidFill>
                  <a:srgbClr val="00206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分布色層圖</a:t>
            </a:r>
            <a:endParaRPr lang="zh-TW" altLang="en-US" sz="2400" dirty="0">
              <a:solidFill>
                <a:srgbClr val="002060"/>
              </a:solidFill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864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フリーイラスト - GATAG｜フリー素材集 壱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83" y="1144588"/>
            <a:ext cx="5871924" cy="5805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直線單箭頭接點 5"/>
          <p:cNvCxnSpPr/>
          <p:nvPr/>
        </p:nvCxnSpPr>
        <p:spPr>
          <a:xfrm flipV="1">
            <a:off x="653870" y="1779863"/>
            <a:ext cx="6143147" cy="84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675156" y="641868"/>
            <a:ext cx="0" cy="11464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330623" y="1817301"/>
            <a:ext cx="466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Z</a:t>
            </a:r>
            <a:endParaRPr lang="zh-TW" altLang="en-US" sz="24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23418" y="518368"/>
            <a:ext cx="466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Y</a:t>
            </a:r>
            <a:endParaRPr lang="zh-TW" altLang="en-US" sz="24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915" y="518368"/>
            <a:ext cx="673428" cy="17808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文字方塊 11"/>
          <p:cNvSpPr txBox="1"/>
          <p:nvPr/>
        </p:nvSpPr>
        <p:spPr>
          <a:xfrm>
            <a:off x="8692602" y="1967899"/>
            <a:ext cx="466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弱</a:t>
            </a:r>
            <a:endParaRPr lang="zh-TW" altLang="en-US" sz="20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661654" y="348084"/>
            <a:ext cx="466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強</a:t>
            </a:r>
          </a:p>
        </p:txBody>
      </p:sp>
      <p:cxnSp>
        <p:nvCxnSpPr>
          <p:cNvPr id="14" name="直線單箭頭接點 13"/>
          <p:cNvCxnSpPr>
            <a:endCxn id="13" idx="2"/>
          </p:cNvCxnSpPr>
          <p:nvPr/>
        </p:nvCxnSpPr>
        <p:spPr>
          <a:xfrm flipH="1" flipV="1">
            <a:off x="8894851" y="748194"/>
            <a:ext cx="12660" cy="12007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583144" y="1858527"/>
            <a:ext cx="200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206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B</a:t>
            </a:r>
            <a:r>
              <a:rPr lang="zh-TW" altLang="en-US" sz="2400" dirty="0" smtClean="0">
                <a:solidFill>
                  <a:srgbClr val="00206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分布色層圖</a:t>
            </a:r>
            <a:endParaRPr lang="zh-TW" altLang="en-US" sz="2400" dirty="0">
              <a:solidFill>
                <a:srgbClr val="002060"/>
              </a:solidFill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952" y="2579880"/>
            <a:ext cx="2897160" cy="3881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直線單箭頭接點 17"/>
          <p:cNvCxnSpPr/>
          <p:nvPr/>
        </p:nvCxnSpPr>
        <p:spPr>
          <a:xfrm flipH="1" flipV="1">
            <a:off x="3531337" y="4542866"/>
            <a:ext cx="793775" cy="125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9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フリーイラスト - GATAG｜フリー素材集 壱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5" name="直線單箭頭接點 4"/>
          <p:cNvCxnSpPr/>
          <p:nvPr/>
        </p:nvCxnSpPr>
        <p:spPr>
          <a:xfrm flipV="1">
            <a:off x="859486" y="621792"/>
            <a:ext cx="21287" cy="54027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5897830" y="6135845"/>
            <a:ext cx="466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Z</a:t>
            </a:r>
            <a:endParaRPr lang="zh-TW" altLang="en-US" sz="24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89460" y="365125"/>
            <a:ext cx="466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Y</a:t>
            </a:r>
            <a:endParaRPr lang="zh-TW" altLang="en-US" sz="24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599944" y="6123655"/>
            <a:ext cx="200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206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E</a:t>
            </a:r>
            <a:r>
              <a:rPr lang="zh-TW" altLang="en-US" sz="2400" dirty="0" smtClean="0">
                <a:solidFill>
                  <a:srgbClr val="00206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分布色層圖</a:t>
            </a:r>
            <a:endParaRPr lang="zh-TW" altLang="en-US" sz="2400" dirty="0">
              <a:solidFill>
                <a:srgbClr val="002060"/>
              </a:solidFill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838200" y="6024557"/>
            <a:ext cx="552602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73" y="1045852"/>
            <a:ext cx="5135979" cy="494514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854952" y="2524189"/>
            <a:ext cx="148376" cy="34583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文字方塊 13"/>
          <p:cNvSpPr txBox="1"/>
          <p:nvPr/>
        </p:nvSpPr>
        <p:spPr>
          <a:xfrm>
            <a:off x="7054147" y="5590885"/>
            <a:ext cx="466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弱</a:t>
            </a:r>
            <a:endParaRPr lang="zh-TW" altLang="en-US" sz="20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054171" y="2440598"/>
            <a:ext cx="466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強</a:t>
            </a:r>
          </a:p>
        </p:txBody>
      </p:sp>
      <p:cxnSp>
        <p:nvCxnSpPr>
          <p:cNvPr id="16" name="直線單箭頭接點 15"/>
          <p:cNvCxnSpPr>
            <a:stCxn id="14" idx="0"/>
            <a:endCxn id="15" idx="2"/>
          </p:cNvCxnSpPr>
          <p:nvPr/>
        </p:nvCxnSpPr>
        <p:spPr>
          <a:xfrm flipV="1">
            <a:off x="7287344" y="2840708"/>
            <a:ext cx="24" cy="275017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7483" y="558211"/>
            <a:ext cx="2897160" cy="3881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9" name="直線單箭頭接點 18"/>
          <p:cNvCxnSpPr/>
          <p:nvPr/>
        </p:nvCxnSpPr>
        <p:spPr>
          <a:xfrm flipH="1" flipV="1">
            <a:off x="10607659" y="2721130"/>
            <a:ext cx="793775" cy="125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78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フリーイラスト - GATAG｜フリー素材集 壱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6" name="直線單箭頭接點 5"/>
          <p:cNvCxnSpPr/>
          <p:nvPr/>
        </p:nvCxnSpPr>
        <p:spPr>
          <a:xfrm flipV="1">
            <a:off x="675156" y="641868"/>
            <a:ext cx="0" cy="11464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330623" y="1817301"/>
            <a:ext cx="466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Z</a:t>
            </a:r>
            <a:endParaRPr lang="zh-TW" altLang="en-US" sz="24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3418" y="518368"/>
            <a:ext cx="466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X</a:t>
            </a:r>
            <a:endParaRPr lang="zh-TW" altLang="en-US" sz="24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583144" y="1858527"/>
            <a:ext cx="200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206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E</a:t>
            </a:r>
            <a:r>
              <a:rPr lang="zh-TW" altLang="en-US" sz="2400" dirty="0" smtClean="0">
                <a:solidFill>
                  <a:srgbClr val="00206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分布色層圖</a:t>
            </a:r>
            <a:endParaRPr lang="zh-TW" altLang="en-US" sz="2400" dirty="0">
              <a:solidFill>
                <a:srgbClr val="002060"/>
              </a:solidFill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653870" y="1779863"/>
            <a:ext cx="6143147" cy="84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81" y="1162876"/>
            <a:ext cx="5886450" cy="6000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825" y="470551"/>
            <a:ext cx="673428" cy="17808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文字方塊 12"/>
          <p:cNvSpPr txBox="1"/>
          <p:nvPr/>
        </p:nvSpPr>
        <p:spPr>
          <a:xfrm>
            <a:off x="8753512" y="1920082"/>
            <a:ext cx="466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弱</a:t>
            </a:r>
            <a:endParaRPr lang="zh-TW" altLang="en-US" sz="20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722564" y="300267"/>
            <a:ext cx="466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強</a:t>
            </a:r>
          </a:p>
        </p:txBody>
      </p:sp>
      <p:cxnSp>
        <p:nvCxnSpPr>
          <p:cNvPr id="15" name="直線單箭頭接點 14"/>
          <p:cNvCxnSpPr>
            <a:endCxn id="14" idx="2"/>
          </p:cNvCxnSpPr>
          <p:nvPr/>
        </p:nvCxnSpPr>
        <p:spPr>
          <a:xfrm flipH="1" flipV="1">
            <a:off x="8955761" y="700377"/>
            <a:ext cx="12660" cy="12007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742" y="2560702"/>
            <a:ext cx="2952804" cy="3956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0" name="直線單箭頭接點 19"/>
          <p:cNvCxnSpPr/>
          <p:nvPr/>
        </p:nvCxnSpPr>
        <p:spPr>
          <a:xfrm>
            <a:off x="2121408" y="3012780"/>
            <a:ext cx="36576" cy="10600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59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フリーイラスト - GATAG｜フリー素材集 壱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-109728"/>
            <a:ext cx="12192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文字方塊 4"/>
          <p:cNvSpPr txBox="1"/>
          <p:nvPr/>
        </p:nvSpPr>
        <p:spPr>
          <a:xfrm>
            <a:off x="521208" y="196909"/>
            <a:ext cx="792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8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  <a:ea typeface="王漢宗顏楷體繁" panose="02000500000000000000" pitchFamily="2" charset="-120"/>
              </a:defRPr>
            </a:lvl1pPr>
          </a:lstStyle>
          <a:p>
            <a:r>
              <a:rPr lang="zh-TW" altLang="en-US" u="sng" dirty="0"/>
              <a:t>柒</a:t>
            </a:r>
            <a:r>
              <a:rPr lang="zh-TW" altLang="en-US" u="sng" dirty="0" smtClean="0"/>
              <a:t>、 參考資料</a:t>
            </a:r>
            <a:endParaRPr lang="zh-TW" altLang="en-US" u="sng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1208" y="1408176"/>
            <a:ext cx="114025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1.</a:t>
            </a:r>
            <a:r>
              <a:rPr lang="zh-TW" altLang="en-US" sz="2400" dirty="0" smtClean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 數值</a:t>
            </a:r>
            <a:r>
              <a:rPr lang="zh-TW" altLang="en-US" sz="2400" dirty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偏</a:t>
            </a:r>
            <a:r>
              <a:rPr lang="zh-TW" altLang="en-US" sz="2400" dirty="0" smtClean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微分方程</a:t>
            </a:r>
            <a:endParaRPr lang="zh-TW" altLang="en-US" sz="2400" dirty="0">
              <a:solidFill>
                <a:srgbClr val="FF0000"/>
              </a:solidFill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endParaRPr lang="zh-TW" altLang="en-US" sz="24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r>
              <a:rPr lang="en-US" altLang="zh-TW" sz="2400" u="sng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http://www.glophy.com/index.php/2014-02-07-01-06-58/2014-02-07-01-07-46/104-2014-05-15-02-22-36?showall=1&amp;limitstart=</a:t>
            </a:r>
          </a:p>
          <a:p>
            <a:endParaRPr lang="en-US" altLang="zh-TW" sz="24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r>
              <a:rPr lang="en-US" altLang="zh-TW" sz="2400" dirty="0" smtClean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2.</a:t>
            </a:r>
            <a:r>
              <a:rPr lang="zh-TW" altLang="en-US" sz="2400" dirty="0" smtClean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Waveguide </a:t>
            </a:r>
            <a:r>
              <a:rPr lang="en-US" altLang="zh-TW" sz="2400" dirty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Propagation, Helge </a:t>
            </a:r>
            <a:r>
              <a:rPr lang="en-US" altLang="zh-TW" sz="2400" dirty="0" err="1" smtClean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Engan</a:t>
            </a:r>
            <a:endParaRPr lang="en-US" altLang="zh-TW" sz="2400" dirty="0">
              <a:solidFill>
                <a:srgbClr val="FF0000"/>
              </a:solidFill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endParaRPr lang="en-US" altLang="zh-TW" sz="2400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r>
              <a:rPr lang="en-US" altLang="zh-TW" sz="2400" u="sng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https://</a:t>
            </a:r>
            <a:r>
              <a:rPr lang="en-US" altLang="zh-TW" sz="2400" u="sng" dirty="0" smtClean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www.ntnu.no/wiki/download/attachments/81790668/Waveguide_propagation_06.pdf?version=1&amp;modificationDate=1443510894000&amp;api=v2</a:t>
            </a:r>
          </a:p>
          <a:p>
            <a:endParaRPr lang="en-US" altLang="zh-TW" sz="2400" u="sng" dirty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3. </a:t>
            </a:r>
            <a:r>
              <a:rPr lang="en-US" altLang="zh-TW" sz="2400" dirty="0" smtClean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radartutorial.eu</a:t>
            </a:r>
          </a:p>
          <a:p>
            <a:endParaRPr lang="en-US" altLang="zh-TW" sz="2400" u="sng" dirty="0" smtClean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  <a:p>
            <a:r>
              <a:rPr lang="en-US" altLang="zh-TW" sz="2400" u="sng" dirty="0"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http://www.radartutorial.eu/03.linetheory/Waveguides.en.html</a:t>
            </a:r>
            <a:endParaRPr lang="en-US" altLang="zh-TW" sz="2400" u="sng" dirty="0" smtClean="0"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486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フリーイラスト - GATAG｜フリー素材集 壱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89"/>
            <a:ext cx="12192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文字方塊 4"/>
          <p:cNvSpPr txBox="1"/>
          <p:nvPr/>
        </p:nvSpPr>
        <p:spPr>
          <a:xfrm>
            <a:off x="525780" y="1690688"/>
            <a:ext cx="1114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謝謝聆聽</a:t>
            </a:r>
            <a:endParaRPr lang="en-US" altLang="zh-TW" sz="96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王漢宗中行書繁" panose="02000500000000000000" pitchFamily="2" charset="-120"/>
              <a:ea typeface="王漢宗中行書繁" panose="02000500000000000000" pitchFamily="2" charset="-120"/>
            </a:endParaRPr>
          </a:p>
          <a:p>
            <a:pPr algn="ctr"/>
            <a:r>
              <a:rPr lang="zh-TW" alt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祝大家暑假快樂！</a:t>
            </a:r>
            <a:endParaRPr lang="zh-TW" alt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王漢宗中行書繁" panose="02000500000000000000" pitchFamily="2" charset="-120"/>
              <a:ea typeface="王漢宗中行書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192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フリーイラスト - GATAG｜フリー素材集 壱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40" y="1531696"/>
            <a:ext cx="5692712" cy="33329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文字方塊 6"/>
          <p:cNvSpPr txBox="1"/>
          <p:nvPr/>
        </p:nvSpPr>
        <p:spPr>
          <a:xfrm>
            <a:off x="384048" y="313591"/>
            <a:ext cx="7397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  <a:ea typeface="王漢宗顏楷體繁" panose="02000500000000000000" pitchFamily="2" charset="-120"/>
              </a:rPr>
              <a:t>壹</a:t>
            </a:r>
            <a:r>
              <a:rPr lang="zh-TW" alt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  <a:ea typeface="王漢宗顏楷體繁" panose="02000500000000000000" pitchFamily="2" charset="-120"/>
              </a:rPr>
              <a:t>、 </a:t>
            </a:r>
            <a:r>
              <a:rPr lang="en-US" altLang="zh-TW" sz="4800" b="1" u="sng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  <a:ea typeface="王漢宗顏楷體繁" panose="02000500000000000000" pitchFamily="2" charset="-120"/>
              </a:rPr>
              <a:t>Waveguide </a:t>
            </a:r>
            <a:r>
              <a:rPr lang="zh-TW" altLang="en-US" sz="4800" b="1" u="sng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  <a:ea typeface="王漢宗顏楷體繁" panose="02000500000000000000" pitchFamily="2" charset="-120"/>
              </a:rPr>
              <a:t>原理</a:t>
            </a:r>
            <a:endParaRPr lang="zh-TW" altLang="en-US" sz="4800" b="1" u="sng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lgerian" panose="04020705040A02060702" pitchFamily="82" charset="0"/>
              <a:ea typeface="王漢宗顏楷體繁" panose="02000500000000000000" pitchFamily="2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592" y="2327307"/>
            <a:ext cx="5284100" cy="39845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5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フリーイラスト - GATAG｜フリー素材集 壱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60" y="0"/>
            <a:ext cx="12192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29" y="265175"/>
            <a:ext cx="5746311" cy="43341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967" y="2136521"/>
            <a:ext cx="5507304" cy="45406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9513" y="4812369"/>
            <a:ext cx="2513527" cy="18508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7967" y="843320"/>
            <a:ext cx="5490114" cy="9949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32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フリーイラスト - GATAG｜フリー素材集 壱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文字方塊 4"/>
          <p:cNvSpPr txBox="1"/>
          <p:nvPr/>
        </p:nvSpPr>
        <p:spPr>
          <a:xfrm>
            <a:off x="521208" y="196909"/>
            <a:ext cx="792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8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  <a:ea typeface="王漢宗顏楷體繁" panose="02000500000000000000" pitchFamily="2" charset="-120"/>
              </a:defRPr>
            </a:lvl1pPr>
          </a:lstStyle>
          <a:p>
            <a:r>
              <a:rPr lang="zh-TW" altLang="en-US" u="sng" dirty="0" smtClean="0"/>
              <a:t>貳、 </a:t>
            </a:r>
            <a:r>
              <a:rPr lang="zh-TW" altLang="en-US" u="sng" dirty="0"/>
              <a:t>研究方法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21208" y="1027906"/>
            <a:ext cx="1141171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目標：</a:t>
            </a:r>
            <a:endParaRPr lang="en-US" altLang="zh-TW" sz="2800" dirty="0" smtClean="0">
              <a:solidFill>
                <a:srgbClr val="FF0000"/>
              </a:solidFill>
              <a:latin typeface="王漢宗顏楷體繁" panose="02000500000000000000" pitchFamily="2" charset="-120"/>
              <a:ea typeface="王漢宗顏楷體繁" panose="02000500000000000000" pitchFamily="2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TW" altLang="en-US" sz="2400" dirty="0" smtClean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模擬不同模式下波導的運行狀態</a:t>
            </a:r>
            <a:endParaRPr lang="en-US" altLang="zh-TW" sz="2400" dirty="0" smtClean="0">
              <a:latin typeface="王漢宗顏楷體繁" panose="02000500000000000000" pitchFamily="2" charset="-120"/>
              <a:ea typeface="王漢宗顏楷體繁" panose="02000500000000000000" pitchFamily="2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TW" altLang="en-US" sz="2400" dirty="0" smtClean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做出波導</a:t>
            </a:r>
            <a:r>
              <a:rPr lang="zh-TW" altLang="en-US" sz="24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的</a:t>
            </a:r>
            <a:r>
              <a:rPr lang="zh-TW" altLang="en-US" sz="2400" dirty="0" smtClean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二維剖面圖與三維向量場分布型態</a:t>
            </a:r>
            <a:endParaRPr lang="en-US" altLang="zh-TW" sz="2400" dirty="0" smtClean="0">
              <a:latin typeface="王漢宗顏楷體繁" panose="02000500000000000000" pitchFamily="2" charset="-120"/>
              <a:ea typeface="王漢宗顏楷體繁" panose="02000500000000000000" pitchFamily="2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zh-TW" sz="2400" dirty="0" smtClean="0">
              <a:latin typeface="王漢宗顏楷體繁" panose="02000500000000000000" pitchFamily="2" charset="-120"/>
              <a:ea typeface="王漢宗顏楷體繁" panose="02000500000000000000" pitchFamily="2" charset="-120"/>
              <a:cs typeface="Times New Roman" panose="02020603050405020304" pitchFamily="18" charset="0"/>
            </a:endParaRPr>
          </a:p>
          <a:p>
            <a:r>
              <a:rPr lang="zh-TW" altLang="en-US" sz="2800" dirty="0" smtClean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步驟：</a:t>
            </a:r>
            <a:endParaRPr lang="en-US" altLang="zh-TW" sz="2800" dirty="0" smtClean="0">
              <a:solidFill>
                <a:srgbClr val="FF0000"/>
              </a:solidFill>
              <a:latin typeface="王漢宗顏楷體繁" panose="02000500000000000000" pitchFamily="2" charset="-120"/>
              <a:ea typeface="王漢宗顏楷體繁" panose="02000500000000000000" pitchFamily="2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 smtClean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Step1 </a:t>
            </a:r>
            <a:r>
              <a:rPr lang="zh-TW" altLang="en-US" sz="2400" b="1" dirty="0" smtClean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設定</a:t>
            </a:r>
            <a:r>
              <a:rPr lang="zh-TW" altLang="en-US" sz="24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 設定初始形狀為長方體，長寬高分別為</a:t>
            </a:r>
            <a:r>
              <a:rPr lang="en-US" altLang="zh-TW" sz="24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L,WD,H</a:t>
            </a:r>
            <a:r>
              <a:rPr lang="zh-TW" altLang="en-US" sz="24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，長邊為電磁波傳遞方向。</a:t>
            </a:r>
          </a:p>
          <a:p>
            <a:r>
              <a:rPr lang="en-US" altLang="zh-TW" sz="2400" b="1" dirty="0" smtClean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Step2 </a:t>
            </a:r>
            <a:r>
              <a:rPr lang="zh-TW" altLang="en-US" sz="2400" b="1" dirty="0" smtClean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計算</a:t>
            </a:r>
            <a:r>
              <a:rPr lang="zh-TW" altLang="en-US" sz="24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 寫出電場、磁場，帶入馬克斯威方程式，求出</a:t>
            </a:r>
            <a:r>
              <a:rPr lang="en-US" altLang="zh-TW" sz="24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E(</a:t>
            </a:r>
            <a:r>
              <a:rPr lang="zh-TW" altLang="en-US" sz="24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電場</a:t>
            </a:r>
            <a:r>
              <a:rPr lang="en-US" altLang="zh-TW" sz="24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B(</a:t>
            </a:r>
            <a:r>
              <a:rPr lang="zh-TW" altLang="en-US" sz="24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磁場</a:t>
            </a:r>
            <a:r>
              <a:rPr lang="en-US" altLang="zh-TW" sz="24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 smtClean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解。</a:t>
            </a:r>
            <a:endParaRPr lang="zh-TW" altLang="en-US" sz="2400" dirty="0">
              <a:latin typeface="王漢宗顏楷體繁" panose="02000500000000000000" pitchFamily="2" charset="-120"/>
              <a:ea typeface="王漢宗顏楷體繁" panose="02000500000000000000" pitchFamily="2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Step3 </a:t>
            </a:r>
            <a:r>
              <a:rPr lang="zh-TW" altLang="en-US" sz="2400" b="1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畫圖</a:t>
            </a:r>
            <a:r>
              <a:rPr lang="zh-TW" altLang="en-US" sz="24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 將所得結果分別以</a:t>
            </a:r>
            <a:r>
              <a:rPr lang="en-US" altLang="zh-TW" sz="24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3D</a:t>
            </a:r>
            <a:r>
              <a:rPr lang="zh-TW" altLang="en-US" sz="24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向量場、</a:t>
            </a:r>
            <a:r>
              <a:rPr lang="en-US" altLang="zh-TW" sz="24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2D</a:t>
            </a:r>
            <a:r>
              <a:rPr lang="zh-TW" altLang="en-US" sz="24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剖面圖</a:t>
            </a:r>
            <a:r>
              <a:rPr lang="zh-TW" altLang="en-US" sz="2400" dirty="0" smtClean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作圖。</a:t>
            </a:r>
            <a:endParaRPr lang="zh-TW" altLang="en-US" sz="2400" dirty="0">
              <a:latin typeface="王漢宗顏楷體繁" panose="02000500000000000000" pitchFamily="2" charset="-120"/>
              <a:ea typeface="王漢宗顏楷體繁" panose="02000500000000000000" pitchFamily="2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step4 </a:t>
            </a:r>
            <a:r>
              <a:rPr lang="zh-TW" altLang="en-US" sz="2400" b="1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延伸</a:t>
            </a:r>
            <a:r>
              <a:rPr lang="zh-TW" altLang="en-US" sz="24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 從最初</a:t>
            </a:r>
            <a:r>
              <a:rPr lang="en-US" altLang="zh-TW" sz="24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TE10 mode</a:t>
            </a:r>
            <a:r>
              <a:rPr lang="zh-TW" altLang="en-US" sz="24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延伸至任一</a:t>
            </a:r>
            <a:r>
              <a:rPr lang="en-US" altLang="zh-TW" sz="24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TE</a:t>
            </a:r>
            <a:r>
              <a:rPr lang="zh-TW" altLang="en-US" sz="24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TM </a:t>
            </a:r>
            <a:r>
              <a:rPr lang="en-US" altLang="zh-TW" sz="2400" dirty="0" smtClean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mode</a:t>
            </a:r>
            <a:r>
              <a:rPr lang="zh-TW" altLang="en-US" sz="2400" dirty="0" smtClean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。</a:t>
            </a:r>
            <a:endParaRPr lang="en-US" altLang="zh-TW" sz="2400" dirty="0" smtClean="0">
              <a:latin typeface="王漢宗顏楷體繁" panose="02000500000000000000" pitchFamily="2" charset="-120"/>
              <a:ea typeface="王漢宗顏楷體繁" panose="02000500000000000000" pitchFamily="2" charset="-120"/>
              <a:cs typeface="Times New Roman" panose="02020603050405020304" pitchFamily="18" charset="0"/>
            </a:endParaRPr>
          </a:p>
          <a:p>
            <a:endParaRPr lang="en-US" altLang="zh-TW" sz="2400" dirty="0" smtClean="0">
              <a:latin typeface="王漢宗顏楷體繁" panose="02000500000000000000" pitchFamily="2" charset="-120"/>
              <a:ea typeface="王漢宗顏楷體繁" panose="02000500000000000000" pitchFamily="2" charset="-120"/>
              <a:cs typeface="Times New Roman" panose="02020603050405020304" pitchFamily="18" charset="0"/>
            </a:endParaRPr>
          </a:p>
          <a:p>
            <a:r>
              <a:rPr lang="zh-TW" altLang="en-US" sz="2800" dirty="0" smtClean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分工：</a:t>
            </a:r>
            <a:endParaRPr lang="en-US" altLang="zh-TW" sz="2800" dirty="0">
              <a:solidFill>
                <a:srgbClr val="FF0000"/>
              </a:solidFill>
              <a:latin typeface="王漢宗顏楷體繁" panose="02000500000000000000" pitchFamily="2" charset="-120"/>
              <a:ea typeface="王漢宗顏楷體繁" panose="02000500000000000000" pitchFamily="2" charset="-120"/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altLang="zh-TW" sz="24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E</a:t>
            </a:r>
            <a:r>
              <a:rPr lang="zh-TW" altLang="en-US" sz="24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B</a:t>
            </a:r>
            <a:r>
              <a:rPr lang="zh-TW" altLang="en-US" sz="24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解析解</a:t>
            </a:r>
            <a:endParaRPr lang="en-US" altLang="zh-TW" sz="2400" dirty="0">
              <a:latin typeface="王漢宗顏楷體繁" panose="02000500000000000000" pitchFamily="2" charset="-120"/>
              <a:ea typeface="王漢宗顏楷體繁" panose="02000500000000000000" pitchFamily="2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400" dirty="0" smtClean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E</a:t>
            </a:r>
            <a:r>
              <a:rPr lang="zh-TW" altLang="en-US" sz="24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B</a:t>
            </a:r>
            <a:r>
              <a:rPr lang="zh-TW" altLang="en-US" sz="24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數值</a:t>
            </a:r>
            <a:r>
              <a:rPr lang="zh-TW" altLang="en-US" sz="2400" dirty="0" smtClean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解</a:t>
            </a:r>
            <a:endParaRPr lang="en-US" altLang="zh-TW" sz="2400" dirty="0" smtClean="0">
              <a:latin typeface="王漢宗顏楷體繁" panose="02000500000000000000" pitchFamily="2" charset="-120"/>
              <a:ea typeface="王漢宗顏楷體繁" panose="02000500000000000000" pitchFamily="2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400" dirty="0" smtClean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Quiver</a:t>
            </a:r>
            <a:r>
              <a:rPr lang="zh-TW" altLang="en-US" sz="2400" dirty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向量圖像</a:t>
            </a:r>
            <a:r>
              <a:rPr lang="zh-TW" altLang="en-US" sz="2400" dirty="0" smtClean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化</a:t>
            </a:r>
            <a:endParaRPr lang="en-US" altLang="zh-TW" sz="2400" dirty="0" smtClean="0">
              <a:latin typeface="王漢宗顏楷體繁" panose="02000500000000000000" pitchFamily="2" charset="-120"/>
              <a:ea typeface="王漢宗顏楷體繁" panose="02000500000000000000" pitchFamily="2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400" dirty="0" err="1" smtClean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Yt</a:t>
            </a:r>
            <a:r>
              <a:rPr lang="zh-TW" altLang="en-US" sz="2400" dirty="0" smtClean="0">
                <a:latin typeface="王漢宗顏楷體繁" panose="02000500000000000000" pitchFamily="2" charset="-120"/>
                <a:ea typeface="王漢宗顏楷體繁" panose="02000500000000000000" pitchFamily="2" charset="-120"/>
                <a:cs typeface="Times New Roman" panose="02020603050405020304" pitchFamily="18" charset="0"/>
              </a:rPr>
              <a:t>剖面圖</a:t>
            </a:r>
            <a:endParaRPr lang="en-US" altLang="zh-TW" sz="2400" dirty="0">
              <a:latin typeface="王漢宗顏楷體繁" panose="02000500000000000000" pitchFamily="2" charset="-120"/>
              <a:ea typeface="王漢宗顏楷體繁" panose="02000500000000000000" pitchFamily="2" charset="-120"/>
              <a:cs typeface="Times New Roman" panose="02020603050405020304" pitchFamily="18" charset="0"/>
            </a:endParaRPr>
          </a:p>
          <a:p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037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フリーイラスト - GATAG｜フリー素材集 壱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文字方塊 4"/>
          <p:cNvSpPr txBox="1"/>
          <p:nvPr/>
        </p:nvSpPr>
        <p:spPr>
          <a:xfrm>
            <a:off x="521208" y="196909"/>
            <a:ext cx="792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8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  <a:ea typeface="王漢宗顏楷體繁" panose="02000500000000000000" pitchFamily="2" charset="-120"/>
              </a:defRPr>
            </a:lvl1pPr>
          </a:lstStyle>
          <a:p>
            <a:r>
              <a:rPr lang="zh-TW" altLang="en-US" u="sng" dirty="0"/>
              <a:t>參</a:t>
            </a:r>
            <a:r>
              <a:rPr lang="zh-TW" altLang="en-US" u="sng" dirty="0" smtClean="0"/>
              <a:t>、 </a:t>
            </a:r>
            <a:r>
              <a:rPr lang="en-US" altLang="zh-TW" u="sng" dirty="0" smtClean="0"/>
              <a:t>E</a:t>
            </a:r>
            <a:r>
              <a:rPr lang="zh-TW" altLang="en-US" u="sng" dirty="0"/>
              <a:t>、</a:t>
            </a:r>
            <a:r>
              <a:rPr lang="en-US" altLang="zh-TW" u="sng" dirty="0"/>
              <a:t>B</a:t>
            </a:r>
            <a:r>
              <a:rPr lang="zh-TW" altLang="en-US" u="sng" dirty="0"/>
              <a:t>數值</a:t>
            </a:r>
            <a:r>
              <a:rPr lang="zh-TW" altLang="en-US" u="sng" dirty="0" smtClean="0"/>
              <a:t>解</a:t>
            </a:r>
            <a:endParaRPr lang="zh-TW" alt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60966" y="1803172"/>
                <a:ext cx="3634585" cy="435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6" y="1803172"/>
                <a:ext cx="3634585" cy="435504"/>
              </a:xfrm>
              <a:prstGeom prst="rect">
                <a:avLst/>
              </a:prstGeom>
              <a:blipFill rotWithShape="0">
                <a:blip r:embed="rId3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34118" y="2272623"/>
                <a:ext cx="3355021" cy="670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0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18" y="2272623"/>
                <a:ext cx="3355021" cy="6701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234118" y="1287382"/>
            <a:ext cx="140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步驟一：</a:t>
            </a:r>
            <a:endParaRPr lang="zh-TW" altLang="en-US" sz="2400" dirty="0">
              <a:solidFill>
                <a:srgbClr val="FF0000"/>
              </a:solidFill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60966" y="3780923"/>
                <a:ext cx="5511830" cy="762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6" y="3780923"/>
                <a:ext cx="5511830" cy="7625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80709" y="4511910"/>
                <a:ext cx="8560100" cy="874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𝑥𝑗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𝑦𝑖</m:t>
                          </m:r>
                        </m:sub>
                      </m:sSub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𝑥𝑗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𝑦𝑖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09" y="4511910"/>
                <a:ext cx="8560100" cy="8747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80709" y="5401249"/>
                <a:ext cx="6707285" cy="7320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09" y="5401249"/>
                <a:ext cx="6707285" cy="73206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219166" y="3269809"/>
            <a:ext cx="517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步驟</a:t>
            </a:r>
            <a:r>
              <a:rPr lang="zh-TW" altLang="en-US" sz="2400" dirty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二</a:t>
            </a:r>
            <a:r>
              <a:rPr lang="zh-TW" altLang="en-US" sz="2400" dirty="0" smtClean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：</a:t>
            </a:r>
            <a:r>
              <a:rPr lang="zh-TW" altLang="en-US" sz="2400" dirty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差</a:t>
            </a:r>
            <a:r>
              <a:rPr lang="zh-TW" altLang="en-US" sz="2400" dirty="0" smtClean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分法解二階微分方程</a:t>
            </a:r>
            <a:endParaRPr lang="zh-TW" altLang="en-US" sz="2400" dirty="0">
              <a:solidFill>
                <a:srgbClr val="FF0000"/>
              </a:solidFill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929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フリーイラスト - GATAG｜フリー素材集 壱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文字方塊 4"/>
          <p:cNvSpPr txBox="1"/>
          <p:nvPr/>
        </p:nvSpPr>
        <p:spPr>
          <a:xfrm>
            <a:off x="243262" y="365125"/>
            <a:ext cx="653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步驟三：將差分法應用於程式，算出</a:t>
            </a:r>
            <a:r>
              <a:rPr lang="en-US" altLang="zh-TW" sz="2400" dirty="0" err="1" smtClean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Bz</a:t>
            </a:r>
            <a:endParaRPr lang="zh-TW" altLang="en-US" sz="2400" dirty="0">
              <a:solidFill>
                <a:srgbClr val="FF0000"/>
              </a:solidFill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02" y="1447223"/>
            <a:ext cx="8735857" cy="25651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80711" y="945083"/>
                <a:ext cx="6963958" cy="35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0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1" y="945083"/>
                <a:ext cx="6963958" cy="354584"/>
              </a:xfrm>
              <a:prstGeom prst="rect">
                <a:avLst/>
              </a:prstGeom>
              <a:blipFill rotWithShape="0">
                <a:blip r:embed="rId4"/>
                <a:stretch>
                  <a:fillRect l="-875" t="-15517" b="-379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243261" y="4244627"/>
            <a:ext cx="5270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步驟四：解出</a:t>
            </a:r>
            <a:r>
              <a:rPr lang="en-US" altLang="zh-TW" sz="2400" dirty="0" err="1" smtClean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Bx</a:t>
            </a:r>
            <a:r>
              <a:rPr lang="zh-TW" altLang="en-US" sz="2400" dirty="0" smtClean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、</a:t>
            </a:r>
            <a:r>
              <a:rPr lang="en-US" altLang="zh-TW" sz="2400" dirty="0" smtClean="0">
                <a:solidFill>
                  <a:srgbClr val="FF0000"/>
                </a:solidFill>
                <a:latin typeface="王漢宗顏楷體繁" panose="02000500000000000000" pitchFamily="2" charset="-120"/>
                <a:ea typeface="王漢宗顏楷體繁" panose="02000500000000000000" pitchFamily="2" charset="-120"/>
              </a:rPr>
              <a:t>By</a:t>
            </a:r>
            <a:endParaRPr lang="zh-TW" altLang="en-US" sz="2400" dirty="0">
              <a:solidFill>
                <a:srgbClr val="FF0000"/>
              </a:solidFill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80711" y="4806692"/>
                <a:ext cx="3698705" cy="8631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sz="20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num>
                                    <m:den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1" y="4806692"/>
                <a:ext cx="3698705" cy="8631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80711" y="5745402"/>
                <a:ext cx="3706271" cy="8631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sz="20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num>
                                    <m:den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1" y="5745402"/>
                <a:ext cx="3706271" cy="8631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0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フリーイラスト - GATAG｜フリー素材集 壱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2" y="-50313"/>
            <a:ext cx="12192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文字方塊 4"/>
          <p:cNvSpPr txBox="1"/>
          <p:nvPr/>
        </p:nvSpPr>
        <p:spPr>
          <a:xfrm>
            <a:off x="521208" y="196909"/>
            <a:ext cx="792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8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  <a:ea typeface="王漢宗顏楷體繁" panose="02000500000000000000" pitchFamily="2" charset="-120"/>
              </a:defRPr>
            </a:lvl1pPr>
          </a:lstStyle>
          <a:p>
            <a:r>
              <a:rPr lang="zh-TW" altLang="en-US" u="sng" dirty="0"/>
              <a:t>肆</a:t>
            </a:r>
            <a:r>
              <a:rPr lang="zh-TW" altLang="en-US" u="sng" dirty="0" smtClean="0"/>
              <a:t>、 </a:t>
            </a:r>
            <a:r>
              <a:rPr lang="en-US" altLang="zh-TW" u="sng" dirty="0" smtClean="0"/>
              <a:t>E</a:t>
            </a:r>
            <a:r>
              <a:rPr lang="zh-TW" altLang="en-US" u="sng" dirty="0" smtClean="0"/>
              <a:t>、</a:t>
            </a:r>
            <a:r>
              <a:rPr lang="en-US" altLang="zh-TW" u="sng" dirty="0" smtClean="0"/>
              <a:t>B</a:t>
            </a:r>
            <a:r>
              <a:rPr lang="zh-TW" altLang="en-US" u="sng" dirty="0" smtClean="0"/>
              <a:t> 解析解</a:t>
            </a:r>
            <a:endParaRPr lang="zh-TW" alt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35787" y="1980497"/>
                <a:ext cx="4539374" cy="527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  <m:func>
                        <m:func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d>
                                <m:dPr>
                                  <m:ctrlP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TW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0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acc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2000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sz="2000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zh-TW" altLang="en-US" sz="2000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000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TW" altLang="en-US" sz="2000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</m:oMath>
                  </m:oMathPara>
                </a14:m>
                <a:endParaRPr lang="zh-TW" altLang="en-US" sz="2000" b="1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87" y="1980497"/>
                <a:ext cx="4539374" cy="527132"/>
              </a:xfrm>
              <a:prstGeom prst="rect">
                <a:avLst/>
              </a:prstGeom>
              <a:blipFill>
                <a:blip r:embed="rId3"/>
                <a:stretch>
                  <a:fillRect b="-11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79475" y="4681452"/>
                <a:ext cx="4903632" cy="909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TW" altLang="en-US" sz="2000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000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p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000" b="1" i="1" smtClean="0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num>
                                    <m:den>
                                      <m:r>
                                        <a:rPr lang="en-US" altLang="zh-TW" sz="2000" b="1" i="1" smtClean="0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den>
                              </m:f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rad>
                    </m:oMath>
                  </m:oMathPara>
                </a14:m>
                <a:endParaRPr lang="zh-TW" altLang="en-US" sz="2000" b="1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75" y="4681452"/>
                <a:ext cx="4903632" cy="909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97213" y="2834435"/>
                <a:ext cx="4870949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d>
                            <m:dPr>
                              <m:ctrlP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acc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0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sup>
                      </m:sSup>
                      <m:func>
                        <m:func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zh-TW" altLang="en-US" sz="2000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𝒔𝒊𝒏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zh-TW" altLang="en-US" sz="2000" b="1" i="1" smtClean="0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l-GR" altLang="zh-TW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b="1" i="1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13" y="2834435"/>
                <a:ext cx="4870949" cy="544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97213" y="3639128"/>
                <a:ext cx="4861331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d>
                            <m:dPr>
                              <m:ctrlP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acc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0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sup>
                      </m:sSup>
                      <m:func>
                        <m:func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TW" altLang="en-US" sz="2000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𝒄𝒐𝒔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zh-TW" altLang="en-US" sz="2000" b="1" i="1" smtClean="0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l-GR" altLang="zh-TW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b="1" i="1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13" y="3639128"/>
                <a:ext cx="4861331" cy="544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297213" y="1293874"/>
            <a:ext cx="2468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TE mode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567890" y="2069998"/>
                <a:ext cx="8215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TW" altLang="en-US" sz="2000" b="1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890" y="2069998"/>
                <a:ext cx="821572" cy="307777"/>
              </a:xfrm>
              <a:prstGeom prst="rect">
                <a:avLst/>
              </a:prstGeom>
              <a:blipFill>
                <a:blip r:embed="rId7"/>
                <a:stretch>
                  <a:fillRect l="-6667" r="-6667" b="-1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567890" y="2737996"/>
                <a:ext cx="6761317" cy="865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d>
                            <m:dPr>
                              <m:ctrlP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acc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0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sup>
                      </m:sSup>
                      <m:f>
                        <m:fPr>
                          <m:ctrlPr>
                            <a:rPr lang="en-US" altLang="zh-TW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sz="2000" b="1" i="1"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num>
                                    <m:den>
                                      <m:r>
                                        <a:rPr lang="en-US" altLang="zh-TW" sz="200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TW" altLang="en-US" sz="20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func>
                        <m:func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𝒄𝒐𝒔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zh-TW" altLang="en-US" sz="2000" b="1" i="1" smtClean="0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TW" altLang="en-US" sz="20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b="1" i="1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890" y="2737996"/>
                <a:ext cx="6761317" cy="8652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567890" y="3816215"/>
                <a:ext cx="6941624" cy="865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d>
                            <m:dPr>
                              <m:ctrlP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acc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0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sup>
                      </m:sSup>
                      <m:f>
                        <m:fPr>
                          <m:ctrlPr>
                            <a:rPr lang="en-US" altLang="zh-TW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sz="2000" b="1" i="1"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num>
                                    <m:den>
                                      <m:r>
                                        <a:rPr lang="en-US" altLang="zh-TW" sz="200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zh-TW" altLang="en-US" sz="20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func>
                        <m:func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𝒔𝒊𝒏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zh-TW" altLang="en-US" sz="2000" b="1" i="1" smtClean="0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TW" altLang="en-US" sz="20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b="1" i="1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890" y="3816215"/>
                <a:ext cx="6941624" cy="8652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22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フリーイラスト - GATAG｜フリー素材集 壱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文字方塊 8"/>
          <p:cNvSpPr txBox="1"/>
          <p:nvPr/>
        </p:nvSpPr>
        <p:spPr>
          <a:xfrm>
            <a:off x="317533" y="499749"/>
            <a:ext cx="2468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TM mode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56107" y="1427122"/>
                <a:ext cx="4539374" cy="527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  <m:func>
                        <m:func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d>
                                <m:dPr>
                                  <m:ctrlP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TW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0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acc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2000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𝒔𝒊𝒏</m:t>
                          </m:r>
                        </m:fName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zh-TW" altLang="en-US" sz="2000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𝒔𝒊𝒏</m:t>
                          </m:r>
                        </m:fName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TW" altLang="en-US" sz="2000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</m:oMath>
                  </m:oMathPara>
                </a14:m>
                <a:endParaRPr lang="zh-TW" altLang="en-US" sz="2000" b="1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07" y="1427122"/>
                <a:ext cx="4539374" cy="5271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99795" y="4128077"/>
                <a:ext cx="4903632" cy="909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TW" altLang="en-US" sz="2000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000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p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000" b="1" i="1" smtClean="0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num>
                                    <m:den>
                                      <m:r>
                                        <a:rPr lang="en-US" altLang="zh-TW" sz="2000" b="1" i="1" smtClean="0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den>
                              </m:f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rad>
                    </m:oMath>
                  </m:oMathPara>
                </a14:m>
                <a:endParaRPr lang="zh-TW" altLang="en-US" sz="2000" b="1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95" y="4128077"/>
                <a:ext cx="4903632" cy="909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17533" y="2281060"/>
                <a:ext cx="5028043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d>
                            <m:dPr>
                              <m:ctrlP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acc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0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sup>
                      </m:sSup>
                      <m:func>
                        <m:func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zh-TW" altLang="en-US" sz="2000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𝒄𝒐𝒔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zh-TW" altLang="en-US" sz="2000" b="1" i="1" smtClean="0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l-GR" altLang="zh-TW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b="1" i="1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33" y="2281060"/>
                <a:ext cx="5028043" cy="544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17533" y="3085753"/>
                <a:ext cx="5018425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TW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d>
                            <m:dPr>
                              <m:ctrlP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acc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0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sup>
                      </m:sSup>
                      <m:func>
                        <m:func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TW" altLang="en-US" sz="2000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𝒔𝒊𝒏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zh-TW" altLang="en-US" sz="2000" b="1" i="1" smtClean="0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l-GR" altLang="zh-TW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b="1" i="1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33" y="3085753"/>
                <a:ext cx="5018425" cy="544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567890" y="1516623"/>
                <a:ext cx="8392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TW" altLang="en-US" sz="2000" b="1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890" y="1516623"/>
                <a:ext cx="839204" cy="307777"/>
              </a:xfrm>
              <a:prstGeom prst="rect">
                <a:avLst/>
              </a:prstGeom>
              <a:blipFill>
                <a:blip r:embed="rId7"/>
                <a:stretch>
                  <a:fillRect l="-6522" r="-6522" b="-1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588210" y="2184621"/>
                <a:ext cx="6761317" cy="865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d>
                            <m:dPr>
                              <m:ctrlP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acc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0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sup>
                      </m:sSup>
                      <m:f>
                        <m:fPr>
                          <m:ctrlPr>
                            <a:rPr lang="en-US" altLang="zh-TW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sz="2000" b="1" i="1"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num>
                                    <m:den>
                                      <m:r>
                                        <a:rPr lang="en-US" altLang="zh-TW" sz="200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TW" altLang="en-US" sz="20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func>
                        <m:func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𝒔𝒊𝒏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zh-TW" altLang="en-US" sz="2000" b="1" i="1" smtClean="0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TW" altLang="en-US" sz="20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b="1" i="1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210" y="2184621"/>
                <a:ext cx="6761317" cy="8652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5588210" y="3262840"/>
                <a:ext cx="6941624" cy="865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d>
                            <m:dPr>
                              <m:ctrlP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acc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0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sup>
                      </m:sSup>
                      <m:f>
                        <m:fPr>
                          <m:ctrlPr>
                            <a:rPr lang="en-US" altLang="zh-TW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sz="2000" b="1" i="1"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num>
                                    <m:den>
                                      <m:r>
                                        <a:rPr lang="en-US" altLang="zh-TW" sz="200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zh-TW" altLang="en-US" sz="20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func>
                        <m:func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𝒄𝒐𝒔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zh-TW" altLang="en-US" sz="2000" b="1" i="1" smtClean="0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TW" altLang="en-US" sz="20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b="1" i="1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210" y="3262840"/>
                <a:ext cx="6941624" cy="8652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0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フリーイラスト - GATAG｜フリー素材集 壱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-118994"/>
            <a:ext cx="12192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849" y="1224815"/>
            <a:ext cx="4792658" cy="3235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弧形箭號 (左彎) 14"/>
          <p:cNvSpPr/>
          <p:nvPr/>
        </p:nvSpPr>
        <p:spPr>
          <a:xfrm rot="4587415">
            <a:off x="8652752" y="2544619"/>
            <a:ext cx="530664" cy="1401395"/>
          </a:xfrm>
          <a:prstGeom prst="curvedLef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弧形箭號 (左彎) 15"/>
          <p:cNvSpPr/>
          <p:nvPr/>
        </p:nvSpPr>
        <p:spPr>
          <a:xfrm rot="15760158">
            <a:off x="8602121" y="1897478"/>
            <a:ext cx="456861" cy="1392692"/>
          </a:xfrm>
          <a:prstGeom prst="curvedLef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弧形箭號 (上彎) 16"/>
          <p:cNvSpPr/>
          <p:nvPr/>
        </p:nvSpPr>
        <p:spPr>
          <a:xfrm rot="21014751">
            <a:off x="8420137" y="1546623"/>
            <a:ext cx="1549078" cy="511505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弧形箭號 (下彎) 18"/>
          <p:cNvSpPr/>
          <p:nvPr/>
        </p:nvSpPr>
        <p:spPr>
          <a:xfrm rot="21058633">
            <a:off x="8218400" y="3768369"/>
            <a:ext cx="1664408" cy="441243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21208" y="196909"/>
            <a:ext cx="792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8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  <a:ea typeface="王漢宗顏楷體繁" panose="02000500000000000000" pitchFamily="2" charset="-120"/>
              </a:defRPr>
            </a:lvl1pPr>
          </a:lstStyle>
          <a:p>
            <a:r>
              <a:rPr lang="zh-TW" altLang="en-US" u="sng" dirty="0"/>
              <a:t>伍</a:t>
            </a:r>
            <a:r>
              <a:rPr lang="zh-TW" altLang="en-US" u="sng" dirty="0" smtClean="0"/>
              <a:t>、 </a:t>
            </a:r>
            <a:r>
              <a:rPr lang="en-US" altLang="zh-TW" u="sng" dirty="0"/>
              <a:t>Quiver </a:t>
            </a:r>
            <a:r>
              <a:rPr lang="zh-TW" altLang="en-US" u="sng" dirty="0"/>
              <a:t>向量圖形化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8" y="1393031"/>
            <a:ext cx="4365705" cy="50765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9789" y="4707478"/>
            <a:ext cx="5088618" cy="19186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向右箭號 9"/>
          <p:cNvSpPr/>
          <p:nvPr/>
        </p:nvSpPr>
        <p:spPr>
          <a:xfrm rot="21128682">
            <a:off x="4258992" y="2161557"/>
            <a:ext cx="2613443" cy="8242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7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214</Words>
  <Application>Microsoft Office PowerPoint</Application>
  <PresentationFormat>寬螢幕</PresentationFormat>
  <Paragraphs>90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8" baseType="lpstr">
      <vt:lpstr>Andalus</vt:lpstr>
      <vt:lpstr>王漢宗中行書繁</vt:lpstr>
      <vt:lpstr>王漢宗顏楷體繁</vt:lpstr>
      <vt:lpstr>新細明體</vt:lpstr>
      <vt:lpstr>Algerian</vt:lpstr>
      <vt:lpstr>Arial</vt:lpstr>
      <vt:lpstr>Calibri</vt:lpstr>
      <vt:lpstr>Calibri Light</vt:lpstr>
      <vt:lpstr>Cambria Math</vt:lpstr>
      <vt:lpstr>Times New Roman</vt:lpstr>
      <vt:lpstr>Office 佈景主題</vt:lpstr>
      <vt:lpstr>WaveGuide Simulation</vt:lpstr>
      <vt:lpstr>PowerPoint 簡報</vt:lpstr>
      <vt:lpstr>PowerPoint 簡報</vt:lpstr>
      <vt:lpstr>PowerPoint 簡報</vt:lpstr>
      <vt:lpstr>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47</cp:revision>
  <dcterms:created xsi:type="dcterms:W3CDTF">2018-06-07T09:20:21Z</dcterms:created>
  <dcterms:modified xsi:type="dcterms:W3CDTF">2018-06-13T15:19:21Z</dcterms:modified>
</cp:coreProperties>
</file>