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-35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b1f843f84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5b1f843f84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5b1f843f84_8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b1f843f84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g5b1f843f84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5b1f843f84_5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b1f843f84_5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g5b1f843f84_5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5b1f843f84_5_1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b1f843f84_5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g5b1f843f84_5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5b1f843f84_5_1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bd3826ba6_1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5bd3826ba6_1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5bd3826ba6_1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bcac6ab5a_6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g5bcac6ab5a_6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5bcac6ab5a_6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b1f843f84_5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g5b1f843f84_5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5b1f843f84_5_2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bd3826ba6_7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g5bd3826ba6_7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g5bd3826ba6_7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bd3826ba6_7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g5bd3826ba6_7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5bd3826ba6_7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b1f843f84_1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g5b1f843f84_13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g5b1f843f84_13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b1f843f84_5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g5b1f843f84_5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g5b1f843f84_5_2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b1f843f84_8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5b1f843f84_8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5b1f843f84_8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b1f843f84_5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g5b1f843f84_5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g5b1f843f84_5_2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b1f843f84_5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5b1f843f84_5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5b1f843f84_5_4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bcac6ab5a_6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g5bcac6ab5a_6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5bcac6ab5a_6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5bcac6ab5a_6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g5bcac6ab5a_6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g5bcac6ab5a_6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bcac6ab5a_6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g5bcac6ab5a_6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g5bcac6ab5a_6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5bd3826ba6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5bd3826ba6_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5b1f843f84_5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g5b1f843f84_5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g5b1f843f84_5_2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5b1f843f84_5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5" name="Google Shape;515;g5b1f843f84_5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g5b1f843f84_5_2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b1f843f84_13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6" name="Google Shape;526;g5b1f843f84_13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5b1f843f84_13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b1f843f84_8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5b1f843f84_8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5b1f843f84_8_1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b1f843f84_8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5b1f843f84_8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5b1f843f84_8_1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b1f843f84_8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5b1f843f84_8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5b1f843f84_8_1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b1f843f84_8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5b1f843f84_8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5b1f843f84_8_1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bd3826ba6_5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5bd3826ba6_5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5bd3826ba6_5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b1f843f84_8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5b1f843f84_8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5b1f843f84_8_1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bdd0557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5bdd0557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5bdd05579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124203" y="4767263"/>
            <a:ext cx="2895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53207" y="4767263"/>
            <a:ext cx="2133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685801" y="1597819"/>
            <a:ext cx="7772408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371601" y="2914650"/>
            <a:ext cx="6400807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124203" y="4767263"/>
            <a:ext cx="2895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553207" y="4767263"/>
            <a:ext cx="2133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57201" y="205978"/>
            <a:ext cx="8229609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57201" y="1200151"/>
            <a:ext cx="8229609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3" y="4767263"/>
            <a:ext cx="2895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7" y="4767263"/>
            <a:ext cx="2133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22314" y="3305176"/>
            <a:ext cx="7772408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722314" y="2180035"/>
            <a:ext cx="7772408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3" y="4767263"/>
            <a:ext cx="2895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7" y="4767263"/>
            <a:ext cx="2133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1" y="205978"/>
            <a:ext cx="8229609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457201" y="1200151"/>
            <a:ext cx="4038604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48205" y="1200151"/>
            <a:ext cx="4038604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124203" y="4767263"/>
            <a:ext cx="2895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553207" y="4767263"/>
            <a:ext cx="2133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457201" y="205978"/>
            <a:ext cx="8229609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457201" y="1151335"/>
            <a:ext cx="4040192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457201" y="1631156"/>
            <a:ext cx="4040192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45030" y="1151335"/>
            <a:ext cx="4041779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45030" y="1631156"/>
            <a:ext cx="4041779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124203" y="4767263"/>
            <a:ext cx="2895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553207" y="4767263"/>
            <a:ext cx="2133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457201" y="205978"/>
            <a:ext cx="8229609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3" y="4767263"/>
            <a:ext cx="2895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7" y="4767263"/>
            <a:ext cx="2133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316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4" y="204788"/>
            <a:ext cx="5111755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6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3" y="4767263"/>
            <a:ext cx="2895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7" y="4767263"/>
            <a:ext cx="2133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90" y="3600450"/>
            <a:ext cx="5486406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90" y="459581"/>
            <a:ext cx="5486406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90" y="4025503"/>
            <a:ext cx="5486406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3" y="4767263"/>
            <a:ext cx="2895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7" y="4767263"/>
            <a:ext cx="2133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1" y="205978"/>
            <a:ext cx="8229609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69" y="-1217418"/>
            <a:ext cx="3394472" cy="822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3" y="4767263"/>
            <a:ext cx="2895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7" y="4767263"/>
            <a:ext cx="2133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86" y="1371600"/>
            <a:ext cx="4388644" cy="205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82" y="-609602"/>
            <a:ext cx="4388644" cy="6019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3" y="4767263"/>
            <a:ext cx="2895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7" y="4767263"/>
            <a:ext cx="2133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1" y="205978"/>
            <a:ext cx="8229609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1" y="1200151"/>
            <a:ext cx="8229609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3" y="4767263"/>
            <a:ext cx="2895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7" y="4767263"/>
            <a:ext cx="2133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 rot="512173">
            <a:off x="2212792" y="3001219"/>
            <a:ext cx="297071" cy="256063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/>
          <p:nvPr/>
        </p:nvSpPr>
        <p:spPr>
          <a:xfrm rot="-1228243">
            <a:off x="2029190" y="2873695"/>
            <a:ext cx="148534" cy="128033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/>
          <p:nvPr/>
        </p:nvSpPr>
        <p:spPr>
          <a:xfrm rot="3761389">
            <a:off x="6373425" y="2904177"/>
            <a:ext cx="555915" cy="381321"/>
          </a:xfrm>
          <a:prstGeom prst="triangle">
            <a:avLst>
              <a:gd name="adj" fmla="val 50000"/>
            </a:avLst>
          </a:prstGeom>
          <a:solidFill>
            <a:srgbClr val="D9959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25"/>
          <p:cNvGrpSpPr/>
          <p:nvPr/>
        </p:nvGrpSpPr>
        <p:grpSpPr>
          <a:xfrm>
            <a:off x="-1203536" y="1610750"/>
            <a:ext cx="2765774" cy="2039784"/>
            <a:chOff x="-1604504" y="2147667"/>
            <a:chExt cx="3687215" cy="2719712"/>
          </a:xfrm>
        </p:grpSpPr>
        <p:cxnSp>
          <p:nvCxnSpPr>
            <p:cNvPr id="134" name="Google Shape;134;p25"/>
            <p:cNvCxnSpPr/>
            <p:nvPr/>
          </p:nvCxnSpPr>
          <p:spPr>
            <a:xfrm flipH="1">
              <a:off x="-1604504" y="2687623"/>
              <a:ext cx="2592288" cy="2179756"/>
            </a:xfrm>
            <a:prstGeom prst="straightConnector1">
              <a:avLst/>
            </a:prstGeom>
            <a:noFill/>
            <a:ln w="762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" name="Google Shape;135;p25"/>
            <p:cNvCxnSpPr/>
            <p:nvPr/>
          </p:nvCxnSpPr>
          <p:spPr>
            <a:xfrm flipH="1">
              <a:off x="-509577" y="2147667"/>
              <a:ext cx="2592288" cy="2179756"/>
            </a:xfrm>
            <a:prstGeom prst="straightConnector1">
              <a:avLst/>
            </a:prstGeom>
            <a:noFill/>
            <a:ln w="127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6" name="Google Shape;136;p25"/>
          <p:cNvSpPr txBox="1"/>
          <p:nvPr/>
        </p:nvSpPr>
        <p:spPr>
          <a:xfrm>
            <a:off x="2195424" y="2297350"/>
            <a:ext cx="5839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Compound Pendulum Motion</a:t>
            </a:r>
            <a:endParaRPr sz="1100"/>
          </a:p>
        </p:txBody>
      </p:sp>
      <p:sp>
        <p:nvSpPr>
          <p:cNvPr id="137" name="Google Shape;137;p25"/>
          <p:cNvSpPr/>
          <p:nvPr/>
        </p:nvSpPr>
        <p:spPr>
          <a:xfrm rot="512173">
            <a:off x="4376670" y="1444646"/>
            <a:ext cx="297071" cy="256063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5"/>
          <p:cNvSpPr/>
          <p:nvPr/>
        </p:nvSpPr>
        <p:spPr>
          <a:xfrm rot="-1228243">
            <a:off x="4865199" y="1645709"/>
            <a:ext cx="148534" cy="128033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5"/>
          <p:cNvSpPr/>
          <p:nvPr/>
        </p:nvSpPr>
        <p:spPr>
          <a:xfrm rot="-1228243">
            <a:off x="4043072" y="1666891"/>
            <a:ext cx="199891" cy="147206"/>
          </a:xfrm>
          <a:prstGeom prst="triangle">
            <a:avLst>
              <a:gd name="adj" fmla="val 50000"/>
            </a:avLst>
          </a:prstGeom>
          <a:solidFill>
            <a:srgbClr val="262626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 rot="3761389">
            <a:off x="3568113" y="1373016"/>
            <a:ext cx="555915" cy="381321"/>
          </a:xfrm>
          <a:prstGeom prst="triangle">
            <a:avLst>
              <a:gd name="adj" fmla="val 50000"/>
            </a:avLst>
          </a:prstGeom>
          <a:solidFill>
            <a:srgbClr val="D9959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/>
          <p:nvPr/>
        </p:nvSpPr>
        <p:spPr>
          <a:xfrm rot="-1228243">
            <a:off x="4858230" y="1358050"/>
            <a:ext cx="199891" cy="147206"/>
          </a:xfrm>
          <a:prstGeom prst="triangle">
            <a:avLst>
              <a:gd name="adj" fmla="val 50000"/>
            </a:avLst>
          </a:prstGeom>
          <a:solidFill>
            <a:srgbClr val="262626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2696512" y="3533738"/>
            <a:ext cx="3765859" cy="324036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賴舒妤 沈昀臻 陳俐燕 鄔玟潔 吳芯瑀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25"/>
          <p:cNvGrpSpPr/>
          <p:nvPr/>
        </p:nvGrpSpPr>
        <p:grpSpPr>
          <a:xfrm>
            <a:off x="1994342" y="1682702"/>
            <a:ext cx="270065" cy="1951613"/>
            <a:chOff x="4078982" y="1988841"/>
            <a:chExt cx="360040" cy="2602150"/>
          </a:xfrm>
        </p:grpSpPr>
        <p:sp>
          <p:nvSpPr>
            <p:cNvPr id="144" name="Google Shape;144;p25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25"/>
          <p:cNvGrpSpPr/>
          <p:nvPr/>
        </p:nvGrpSpPr>
        <p:grpSpPr>
          <a:xfrm flipH="1">
            <a:off x="6893237" y="1682702"/>
            <a:ext cx="270065" cy="1951613"/>
            <a:chOff x="4078982" y="1988841"/>
            <a:chExt cx="360040" cy="2602150"/>
          </a:xfrm>
        </p:grpSpPr>
        <p:sp>
          <p:nvSpPr>
            <p:cNvPr id="147" name="Google Shape;147;p25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25"/>
          <p:cNvGrpSpPr/>
          <p:nvPr/>
        </p:nvGrpSpPr>
        <p:grpSpPr>
          <a:xfrm>
            <a:off x="7734893" y="1158282"/>
            <a:ext cx="2422845" cy="2323360"/>
            <a:chOff x="10311837" y="1544376"/>
            <a:chExt cx="3230036" cy="3097813"/>
          </a:xfrm>
        </p:grpSpPr>
        <p:cxnSp>
          <p:nvCxnSpPr>
            <p:cNvPr id="150" name="Google Shape;150;p25"/>
            <p:cNvCxnSpPr/>
            <p:nvPr/>
          </p:nvCxnSpPr>
          <p:spPr>
            <a:xfrm flipH="1">
              <a:off x="10311837" y="2462433"/>
              <a:ext cx="2592288" cy="2179756"/>
            </a:xfrm>
            <a:prstGeom prst="straightConnector1">
              <a:avLst/>
            </a:prstGeom>
            <a:noFill/>
            <a:ln w="762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1" name="Google Shape;151;p25"/>
            <p:cNvCxnSpPr/>
            <p:nvPr/>
          </p:nvCxnSpPr>
          <p:spPr>
            <a:xfrm flipH="1">
              <a:off x="10949585" y="1544376"/>
              <a:ext cx="2592288" cy="2179756"/>
            </a:xfrm>
            <a:prstGeom prst="straightConnector1">
              <a:avLst/>
            </a:prstGeom>
            <a:noFill/>
            <a:ln w="127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2" name="Google Shape;152;p25"/>
          <p:cNvSpPr/>
          <p:nvPr/>
        </p:nvSpPr>
        <p:spPr>
          <a:xfrm rot="-1228243">
            <a:off x="6669087" y="2782231"/>
            <a:ext cx="148534" cy="128033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2" name="Google Shape;302;p34"/>
          <p:cNvCxnSpPr/>
          <p:nvPr/>
        </p:nvCxnSpPr>
        <p:spPr>
          <a:xfrm flipH="1">
            <a:off x="-145837" y="162884"/>
            <a:ext cx="583200" cy="49020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3" name="Google Shape;303;p34"/>
          <p:cNvCxnSpPr/>
          <p:nvPr/>
        </p:nvCxnSpPr>
        <p:spPr>
          <a:xfrm flipH="1">
            <a:off x="-43573" y="571223"/>
            <a:ext cx="291600" cy="2451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4" name="Google Shape;304;p34"/>
          <p:cNvSpPr/>
          <p:nvPr/>
        </p:nvSpPr>
        <p:spPr>
          <a:xfrm>
            <a:off x="598470" y="458550"/>
            <a:ext cx="1126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C00000"/>
                </a:solidFill>
              </a:rPr>
              <a:t>3</a:t>
            </a:r>
            <a:r>
              <a:rPr lang="zh-TW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zh-TW">
                <a:solidFill>
                  <a:schemeClr val="dk1"/>
                </a:solidFill>
              </a:rPr>
              <a:t>程式步驟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05" name="Google Shape;305;p34"/>
          <p:cNvSpPr/>
          <p:nvPr/>
        </p:nvSpPr>
        <p:spPr>
          <a:xfrm>
            <a:off x="521023" y="408025"/>
            <a:ext cx="54000" cy="3780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4"/>
          <p:cNvSpPr txBox="1"/>
          <p:nvPr/>
        </p:nvSpPr>
        <p:spPr>
          <a:xfrm>
            <a:off x="521025" y="1862788"/>
            <a:ext cx="5284500" cy="23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7100" y="1089750"/>
            <a:ext cx="4855849" cy="36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4"/>
          <p:cNvSpPr txBox="1"/>
          <p:nvPr/>
        </p:nvSpPr>
        <p:spPr>
          <a:xfrm>
            <a:off x="557150" y="1089750"/>
            <a:ext cx="1753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☞ </a:t>
            </a:r>
            <a:r>
              <a:rPr lang="zh-TW">
                <a:solidFill>
                  <a:schemeClr val="dk1"/>
                </a:solidFill>
              </a:rPr>
              <a:t>雙擺公式</a:t>
            </a:r>
            <a:endParaRPr/>
          </a:p>
        </p:txBody>
      </p:sp>
      <p:sp>
        <p:nvSpPr>
          <p:cNvPr id="309" name="Google Shape;309;p34"/>
          <p:cNvSpPr/>
          <p:nvPr/>
        </p:nvSpPr>
        <p:spPr>
          <a:xfrm>
            <a:off x="3789450" y="1617700"/>
            <a:ext cx="3807600" cy="245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" name="Google Shape;315;p35"/>
          <p:cNvCxnSpPr/>
          <p:nvPr/>
        </p:nvCxnSpPr>
        <p:spPr>
          <a:xfrm flipH="1">
            <a:off x="-145837" y="162884"/>
            <a:ext cx="583200" cy="49020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6" name="Google Shape;316;p35"/>
          <p:cNvCxnSpPr/>
          <p:nvPr/>
        </p:nvCxnSpPr>
        <p:spPr>
          <a:xfrm flipH="1">
            <a:off x="-43573" y="571223"/>
            <a:ext cx="291600" cy="2451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7" name="Google Shape;317;p35"/>
          <p:cNvSpPr/>
          <p:nvPr/>
        </p:nvSpPr>
        <p:spPr>
          <a:xfrm>
            <a:off x="598470" y="458550"/>
            <a:ext cx="1126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C00000"/>
                </a:solidFill>
              </a:rPr>
              <a:t>3</a:t>
            </a:r>
            <a:r>
              <a:rPr lang="zh-TW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zh-TW">
                <a:solidFill>
                  <a:schemeClr val="dk1"/>
                </a:solidFill>
              </a:rPr>
              <a:t>程式步驟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18" name="Google Shape;318;p35"/>
          <p:cNvSpPr/>
          <p:nvPr/>
        </p:nvSpPr>
        <p:spPr>
          <a:xfrm>
            <a:off x="521023" y="408025"/>
            <a:ext cx="54000" cy="3780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5"/>
          <p:cNvSpPr txBox="1"/>
          <p:nvPr/>
        </p:nvSpPr>
        <p:spPr>
          <a:xfrm>
            <a:off x="521025" y="1862788"/>
            <a:ext cx="5284500" cy="23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5"/>
          <p:cNvSpPr txBox="1"/>
          <p:nvPr/>
        </p:nvSpPr>
        <p:spPr>
          <a:xfrm>
            <a:off x="557150" y="1089750"/>
            <a:ext cx="26589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☞ </a:t>
            </a:r>
            <a:r>
              <a:rPr lang="zh-TW">
                <a:solidFill>
                  <a:schemeClr val="dk1"/>
                </a:solidFill>
              </a:rPr>
              <a:t>定義擺球的位置與時間關係</a:t>
            </a:r>
            <a:endParaRPr/>
          </a:p>
        </p:txBody>
      </p:sp>
      <p:pic>
        <p:nvPicPr>
          <p:cNvPr id="321" name="Google Shape;3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488" y="1760975"/>
            <a:ext cx="6519024" cy="30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Google Shape;327;p36"/>
          <p:cNvCxnSpPr/>
          <p:nvPr/>
        </p:nvCxnSpPr>
        <p:spPr>
          <a:xfrm flipH="1">
            <a:off x="-145837" y="162884"/>
            <a:ext cx="583200" cy="49020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8" name="Google Shape;328;p36"/>
          <p:cNvCxnSpPr/>
          <p:nvPr/>
        </p:nvCxnSpPr>
        <p:spPr>
          <a:xfrm flipH="1">
            <a:off x="-43573" y="571223"/>
            <a:ext cx="291600" cy="2451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9" name="Google Shape;329;p36"/>
          <p:cNvSpPr/>
          <p:nvPr/>
        </p:nvSpPr>
        <p:spPr>
          <a:xfrm>
            <a:off x="598470" y="458550"/>
            <a:ext cx="1126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C00000"/>
                </a:solidFill>
              </a:rPr>
              <a:t>3</a:t>
            </a:r>
            <a:r>
              <a:rPr lang="zh-TW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zh-TW">
                <a:solidFill>
                  <a:schemeClr val="dk1"/>
                </a:solidFill>
              </a:rPr>
              <a:t>程式步驟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30" name="Google Shape;330;p36"/>
          <p:cNvSpPr/>
          <p:nvPr/>
        </p:nvSpPr>
        <p:spPr>
          <a:xfrm>
            <a:off x="521023" y="408025"/>
            <a:ext cx="54000" cy="3780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557150" y="1089750"/>
            <a:ext cx="26589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☞ </a:t>
            </a:r>
            <a:r>
              <a:rPr lang="zh-TW">
                <a:solidFill>
                  <a:schemeClr val="dk1"/>
                </a:solidFill>
              </a:rPr>
              <a:t>代入數值</a:t>
            </a:r>
            <a:endParaRPr/>
          </a:p>
        </p:txBody>
      </p:sp>
      <p:pic>
        <p:nvPicPr>
          <p:cNvPr id="332" name="Google Shape;3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975" y="1089750"/>
            <a:ext cx="6165174" cy="33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8" name="Google Shape;338;p37"/>
          <p:cNvCxnSpPr/>
          <p:nvPr/>
        </p:nvCxnSpPr>
        <p:spPr>
          <a:xfrm flipH="1">
            <a:off x="-145837" y="162884"/>
            <a:ext cx="583200" cy="49020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9" name="Google Shape;339;p37"/>
          <p:cNvCxnSpPr/>
          <p:nvPr/>
        </p:nvCxnSpPr>
        <p:spPr>
          <a:xfrm flipH="1">
            <a:off x="-43573" y="571223"/>
            <a:ext cx="291600" cy="2451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0" name="Google Shape;340;p37"/>
          <p:cNvSpPr/>
          <p:nvPr/>
        </p:nvSpPr>
        <p:spPr>
          <a:xfrm>
            <a:off x="598470" y="458550"/>
            <a:ext cx="1126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C00000"/>
                </a:solidFill>
              </a:rPr>
              <a:t>3</a:t>
            </a:r>
            <a:r>
              <a:rPr lang="zh-TW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zh-TW">
                <a:solidFill>
                  <a:schemeClr val="dk1"/>
                </a:solidFill>
              </a:rPr>
              <a:t>程式步驟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41" name="Google Shape;341;p37"/>
          <p:cNvSpPr/>
          <p:nvPr/>
        </p:nvSpPr>
        <p:spPr>
          <a:xfrm>
            <a:off x="521023" y="408025"/>
            <a:ext cx="54000" cy="3780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7"/>
          <p:cNvSpPr txBox="1"/>
          <p:nvPr/>
        </p:nvSpPr>
        <p:spPr>
          <a:xfrm>
            <a:off x="557150" y="1089750"/>
            <a:ext cx="26589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☞ </a:t>
            </a:r>
            <a:r>
              <a:rPr lang="zh-TW">
                <a:solidFill>
                  <a:schemeClr val="dk1"/>
                </a:solidFill>
              </a:rPr>
              <a:t>繪製關係圖</a:t>
            </a:r>
            <a:r>
              <a:rPr lang="zh-TW" sz="1800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343" name="Google Shape;3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926" y="1549650"/>
            <a:ext cx="5421000" cy="315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7"/>
          <p:cNvPicPr preferRelativeResize="0"/>
          <p:nvPr/>
        </p:nvPicPr>
        <p:blipFill rotWithShape="1">
          <a:blip r:embed="rId4">
            <a:alphaModFix/>
          </a:blip>
          <a:srcRect l="1477"/>
          <a:stretch/>
        </p:blipFill>
        <p:spPr>
          <a:xfrm>
            <a:off x="4076475" y="152225"/>
            <a:ext cx="4180725" cy="23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7"/>
          <p:cNvSpPr txBox="1"/>
          <p:nvPr/>
        </p:nvSpPr>
        <p:spPr>
          <a:xfrm>
            <a:off x="733175" y="2546925"/>
            <a:ext cx="5421000" cy="16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762925" y="2571750"/>
            <a:ext cx="5391300" cy="158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7"/>
          <p:cNvSpPr/>
          <p:nvPr/>
        </p:nvSpPr>
        <p:spPr>
          <a:xfrm>
            <a:off x="4076475" y="1089750"/>
            <a:ext cx="4180800" cy="8016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3" name="Google Shape;353;p38"/>
          <p:cNvCxnSpPr/>
          <p:nvPr/>
        </p:nvCxnSpPr>
        <p:spPr>
          <a:xfrm flipH="1">
            <a:off x="-145837" y="162884"/>
            <a:ext cx="583200" cy="49020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4" name="Google Shape;354;p38"/>
          <p:cNvCxnSpPr/>
          <p:nvPr/>
        </p:nvCxnSpPr>
        <p:spPr>
          <a:xfrm flipH="1">
            <a:off x="-43573" y="571223"/>
            <a:ext cx="291600" cy="2451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5" name="Google Shape;355;p38"/>
          <p:cNvSpPr/>
          <p:nvPr/>
        </p:nvSpPr>
        <p:spPr>
          <a:xfrm>
            <a:off x="598470" y="458550"/>
            <a:ext cx="1126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C00000"/>
                </a:solidFill>
              </a:rPr>
              <a:t>3</a:t>
            </a:r>
            <a:r>
              <a:rPr lang="zh-TW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zh-TW">
                <a:solidFill>
                  <a:schemeClr val="dk1"/>
                </a:solidFill>
              </a:rPr>
              <a:t>程式步驟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56" name="Google Shape;356;p38"/>
          <p:cNvSpPr/>
          <p:nvPr/>
        </p:nvSpPr>
        <p:spPr>
          <a:xfrm>
            <a:off x="521023" y="408025"/>
            <a:ext cx="54000" cy="3780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8"/>
          <p:cNvSpPr txBox="1"/>
          <p:nvPr/>
        </p:nvSpPr>
        <p:spPr>
          <a:xfrm>
            <a:off x="557150" y="1089750"/>
            <a:ext cx="26589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☞ </a:t>
            </a:r>
            <a:r>
              <a:rPr lang="zh-TW">
                <a:solidFill>
                  <a:schemeClr val="dk1"/>
                </a:solidFill>
              </a:rPr>
              <a:t>繪製關係圖</a:t>
            </a:r>
            <a:r>
              <a:rPr lang="zh-TW" sz="1800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358" name="Google Shape;358;p38"/>
          <p:cNvPicPr preferRelativeResize="0"/>
          <p:nvPr/>
        </p:nvPicPr>
        <p:blipFill rotWithShape="1">
          <a:blip r:embed="rId3">
            <a:alphaModFix/>
          </a:blip>
          <a:srcRect b="16902"/>
          <a:stretch/>
        </p:blipFill>
        <p:spPr>
          <a:xfrm>
            <a:off x="1386800" y="1613925"/>
            <a:ext cx="7011976" cy="27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8"/>
          <p:cNvSpPr/>
          <p:nvPr/>
        </p:nvSpPr>
        <p:spPr>
          <a:xfrm>
            <a:off x="1386800" y="3279875"/>
            <a:ext cx="7011900" cy="8358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5" name="Google Shape;365;p39"/>
          <p:cNvCxnSpPr/>
          <p:nvPr/>
        </p:nvCxnSpPr>
        <p:spPr>
          <a:xfrm flipH="1">
            <a:off x="-145837" y="162884"/>
            <a:ext cx="583200" cy="49020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6" name="Google Shape;366;p39"/>
          <p:cNvCxnSpPr/>
          <p:nvPr/>
        </p:nvCxnSpPr>
        <p:spPr>
          <a:xfrm flipH="1">
            <a:off x="-43573" y="571223"/>
            <a:ext cx="291600" cy="2451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7" name="Google Shape;367;p39"/>
          <p:cNvSpPr/>
          <p:nvPr/>
        </p:nvSpPr>
        <p:spPr>
          <a:xfrm>
            <a:off x="598470" y="458550"/>
            <a:ext cx="1126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C00000"/>
                </a:solidFill>
              </a:rPr>
              <a:t>3</a:t>
            </a:r>
            <a:r>
              <a:rPr lang="zh-TW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zh-TW">
                <a:solidFill>
                  <a:schemeClr val="dk1"/>
                </a:solidFill>
              </a:rPr>
              <a:t>程式步驟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68" name="Google Shape;368;p39"/>
          <p:cNvSpPr/>
          <p:nvPr/>
        </p:nvSpPr>
        <p:spPr>
          <a:xfrm>
            <a:off x="521023" y="408025"/>
            <a:ext cx="54000" cy="3780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9"/>
          <p:cNvSpPr txBox="1"/>
          <p:nvPr/>
        </p:nvSpPr>
        <p:spPr>
          <a:xfrm>
            <a:off x="557150" y="1089750"/>
            <a:ext cx="26589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☞ </a:t>
            </a:r>
            <a:r>
              <a:rPr lang="zh-TW">
                <a:solidFill>
                  <a:schemeClr val="dk1"/>
                </a:solidFill>
              </a:rPr>
              <a:t>繪製關係圖</a:t>
            </a:r>
            <a:r>
              <a:rPr lang="zh-TW" sz="1800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370" name="Google Shape;370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5575" y="177950"/>
            <a:ext cx="5623151" cy="47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400" y="3705800"/>
            <a:ext cx="1534825" cy="8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9"/>
          <p:cNvSpPr/>
          <p:nvPr/>
        </p:nvSpPr>
        <p:spPr>
          <a:xfrm>
            <a:off x="714225" y="3589825"/>
            <a:ext cx="1691400" cy="1002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3" name="Google Shape;373;p39"/>
          <p:cNvCxnSpPr/>
          <p:nvPr/>
        </p:nvCxnSpPr>
        <p:spPr>
          <a:xfrm>
            <a:off x="3009350" y="271875"/>
            <a:ext cx="2829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4" name="Google Shape;374;p39"/>
          <p:cNvCxnSpPr/>
          <p:nvPr/>
        </p:nvCxnSpPr>
        <p:spPr>
          <a:xfrm>
            <a:off x="3009350" y="4899125"/>
            <a:ext cx="2829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" name="Google Shape;375;p39"/>
          <p:cNvCxnSpPr/>
          <p:nvPr/>
        </p:nvCxnSpPr>
        <p:spPr>
          <a:xfrm>
            <a:off x="3009350" y="1491550"/>
            <a:ext cx="2829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76" name="Google Shape;37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225" y="2059650"/>
            <a:ext cx="1691400" cy="837384"/>
          </a:xfrm>
          <a:prstGeom prst="rect">
            <a:avLst/>
          </a:prstGeom>
          <a:noFill/>
          <a:ln w="19050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Google Shape;382;p40"/>
          <p:cNvCxnSpPr/>
          <p:nvPr/>
        </p:nvCxnSpPr>
        <p:spPr>
          <a:xfrm flipH="1">
            <a:off x="-145837" y="162884"/>
            <a:ext cx="583200" cy="49020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3" name="Google Shape;383;p40"/>
          <p:cNvCxnSpPr/>
          <p:nvPr/>
        </p:nvCxnSpPr>
        <p:spPr>
          <a:xfrm flipH="1">
            <a:off x="-43573" y="571223"/>
            <a:ext cx="291600" cy="2451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4" name="Google Shape;384;p40"/>
          <p:cNvSpPr/>
          <p:nvPr/>
        </p:nvSpPr>
        <p:spPr>
          <a:xfrm>
            <a:off x="598470" y="458550"/>
            <a:ext cx="1126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C00000"/>
                </a:solidFill>
              </a:rPr>
              <a:t>3</a:t>
            </a:r>
            <a:r>
              <a:rPr lang="zh-TW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zh-TW">
                <a:solidFill>
                  <a:schemeClr val="dk1"/>
                </a:solidFill>
              </a:rPr>
              <a:t>程式步驟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85" name="Google Shape;385;p40"/>
          <p:cNvSpPr/>
          <p:nvPr/>
        </p:nvSpPr>
        <p:spPr>
          <a:xfrm>
            <a:off x="521023" y="408025"/>
            <a:ext cx="54000" cy="3780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0"/>
          <p:cNvSpPr txBox="1"/>
          <p:nvPr/>
        </p:nvSpPr>
        <p:spPr>
          <a:xfrm>
            <a:off x="557150" y="1089750"/>
            <a:ext cx="26589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☞ </a:t>
            </a:r>
            <a:r>
              <a:rPr lang="zh-TW">
                <a:solidFill>
                  <a:schemeClr val="dk1"/>
                </a:solidFill>
              </a:rPr>
              <a:t>動畫製作--畫線及球</a:t>
            </a:r>
            <a:r>
              <a:rPr lang="zh-TW" sz="1800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387" name="Google Shape;38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675" y="1903951"/>
            <a:ext cx="6679900" cy="23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Google Shape;393;p41"/>
          <p:cNvCxnSpPr/>
          <p:nvPr/>
        </p:nvCxnSpPr>
        <p:spPr>
          <a:xfrm flipH="1">
            <a:off x="-145837" y="162884"/>
            <a:ext cx="583200" cy="49020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41"/>
          <p:cNvCxnSpPr/>
          <p:nvPr/>
        </p:nvCxnSpPr>
        <p:spPr>
          <a:xfrm flipH="1">
            <a:off x="-43573" y="571223"/>
            <a:ext cx="291600" cy="2451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5" name="Google Shape;395;p41"/>
          <p:cNvSpPr/>
          <p:nvPr/>
        </p:nvSpPr>
        <p:spPr>
          <a:xfrm>
            <a:off x="598470" y="458550"/>
            <a:ext cx="1126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C00000"/>
                </a:solidFill>
              </a:rPr>
              <a:t>3</a:t>
            </a:r>
            <a:r>
              <a:rPr lang="zh-TW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zh-TW">
                <a:solidFill>
                  <a:schemeClr val="dk1"/>
                </a:solidFill>
              </a:rPr>
              <a:t>程式步驟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6" name="Google Shape;396;p41"/>
          <p:cNvSpPr/>
          <p:nvPr/>
        </p:nvSpPr>
        <p:spPr>
          <a:xfrm>
            <a:off x="521023" y="408025"/>
            <a:ext cx="54000" cy="3780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1"/>
          <p:cNvSpPr txBox="1"/>
          <p:nvPr/>
        </p:nvSpPr>
        <p:spPr>
          <a:xfrm>
            <a:off x="557150" y="1089750"/>
            <a:ext cx="26589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☞ </a:t>
            </a:r>
            <a:r>
              <a:rPr lang="zh-TW">
                <a:solidFill>
                  <a:schemeClr val="dk1"/>
                </a:solidFill>
              </a:rPr>
              <a:t>動畫製作--x,y方向的運動</a:t>
            </a:r>
            <a:endParaRPr/>
          </a:p>
        </p:txBody>
      </p:sp>
      <p:pic>
        <p:nvPicPr>
          <p:cNvPr id="398" name="Google Shape;3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950" y="890051"/>
            <a:ext cx="6184051" cy="40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/>
          <p:nvPr/>
        </p:nvSpPr>
        <p:spPr>
          <a:xfrm>
            <a:off x="1987585" y="3102947"/>
            <a:ext cx="1214675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endParaRPr sz="1100"/>
          </a:p>
        </p:txBody>
      </p:sp>
      <p:sp>
        <p:nvSpPr>
          <p:cNvPr id="405" name="Google Shape;405;p42"/>
          <p:cNvSpPr/>
          <p:nvPr/>
        </p:nvSpPr>
        <p:spPr>
          <a:xfrm rot="512173">
            <a:off x="2608720" y="2654198"/>
            <a:ext cx="236067" cy="20348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2"/>
          <p:cNvSpPr/>
          <p:nvPr/>
        </p:nvSpPr>
        <p:spPr>
          <a:xfrm rot="-1228243">
            <a:off x="2996928" y="2813972"/>
            <a:ext cx="118031" cy="101741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2"/>
          <p:cNvSpPr/>
          <p:nvPr/>
        </p:nvSpPr>
        <p:spPr>
          <a:xfrm rot="-1228243">
            <a:off x="2343628" y="2830804"/>
            <a:ext cx="158842" cy="116976"/>
          </a:xfrm>
          <a:prstGeom prst="triangle">
            <a:avLst>
              <a:gd name="adj" fmla="val 50000"/>
            </a:avLst>
          </a:prstGeom>
          <a:solidFill>
            <a:srgbClr val="262626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2"/>
          <p:cNvSpPr/>
          <p:nvPr/>
        </p:nvSpPr>
        <p:spPr>
          <a:xfrm rot="3761389">
            <a:off x="1966203" y="2597278"/>
            <a:ext cx="441756" cy="303015"/>
          </a:xfrm>
          <a:prstGeom prst="triangle">
            <a:avLst>
              <a:gd name="adj" fmla="val 50000"/>
            </a:avLst>
          </a:prstGeom>
          <a:solidFill>
            <a:srgbClr val="D9959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2"/>
          <p:cNvSpPr/>
          <p:nvPr/>
        </p:nvSpPr>
        <p:spPr>
          <a:xfrm rot="-1228243">
            <a:off x="2991390" y="2585385"/>
            <a:ext cx="158842" cy="116976"/>
          </a:xfrm>
          <a:prstGeom prst="triangle">
            <a:avLst>
              <a:gd name="adj" fmla="val 50000"/>
            </a:avLst>
          </a:prstGeom>
          <a:solidFill>
            <a:srgbClr val="262626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2"/>
          <p:cNvSpPr txBox="1"/>
          <p:nvPr/>
        </p:nvSpPr>
        <p:spPr>
          <a:xfrm>
            <a:off x="2218996" y="1555805"/>
            <a:ext cx="597838" cy="11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2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2"/>
          <p:cNvSpPr txBox="1"/>
          <p:nvPr/>
        </p:nvSpPr>
        <p:spPr>
          <a:xfrm>
            <a:off x="4964313" y="2223779"/>
            <a:ext cx="1639126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結果</a:t>
            </a:r>
            <a:r>
              <a:rPr lang="zh-TW" sz="2700">
                <a:solidFill>
                  <a:schemeClr val="dk1"/>
                </a:solidFill>
              </a:rPr>
              <a:t>呈現</a:t>
            </a:r>
            <a:endParaRPr sz="1100"/>
          </a:p>
        </p:txBody>
      </p:sp>
      <p:cxnSp>
        <p:nvCxnSpPr>
          <p:cNvPr id="412" name="Google Shape;412;p42"/>
          <p:cNvCxnSpPr/>
          <p:nvPr/>
        </p:nvCxnSpPr>
        <p:spPr>
          <a:xfrm flipH="1">
            <a:off x="4550942" y="1978637"/>
            <a:ext cx="291575" cy="245142"/>
          </a:xfrm>
          <a:prstGeom prst="straightConnector1">
            <a:avLst/>
          </a:prstGeom>
          <a:noFill/>
          <a:ln w="127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3" name="Google Shape;413;p42"/>
          <p:cNvCxnSpPr/>
          <p:nvPr/>
        </p:nvCxnSpPr>
        <p:spPr>
          <a:xfrm flipH="1">
            <a:off x="6813088" y="2435548"/>
            <a:ext cx="490982" cy="40075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4" name="Google Shape;414;p42"/>
          <p:cNvCxnSpPr/>
          <p:nvPr/>
        </p:nvCxnSpPr>
        <p:spPr>
          <a:xfrm flipH="1">
            <a:off x="6603439" y="1978637"/>
            <a:ext cx="291575" cy="245142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5" name="Google Shape;415;p42"/>
          <p:cNvCxnSpPr/>
          <p:nvPr/>
        </p:nvCxnSpPr>
        <p:spPr>
          <a:xfrm flipH="1">
            <a:off x="5058678" y="2764114"/>
            <a:ext cx="490982" cy="40075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1" name="Google Shape;421;p43"/>
          <p:cNvCxnSpPr/>
          <p:nvPr/>
        </p:nvCxnSpPr>
        <p:spPr>
          <a:xfrm flipH="1">
            <a:off x="-145837" y="162884"/>
            <a:ext cx="583200" cy="49020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422;p43"/>
          <p:cNvCxnSpPr/>
          <p:nvPr/>
        </p:nvCxnSpPr>
        <p:spPr>
          <a:xfrm flipH="1">
            <a:off x="-43573" y="571223"/>
            <a:ext cx="291600" cy="2451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3" name="Google Shape;423;p43"/>
          <p:cNvSpPr/>
          <p:nvPr/>
        </p:nvSpPr>
        <p:spPr>
          <a:xfrm>
            <a:off x="598470" y="458550"/>
            <a:ext cx="1126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C00000"/>
                </a:solidFill>
              </a:rPr>
              <a:t>4</a:t>
            </a:r>
            <a:r>
              <a:rPr lang="zh-TW" b="1">
                <a:solidFill>
                  <a:schemeClr val="dk1"/>
                </a:solidFill>
              </a:rPr>
              <a:t>  </a:t>
            </a:r>
            <a:r>
              <a:rPr lang="zh-TW">
                <a:solidFill>
                  <a:schemeClr val="dk1"/>
                </a:solidFill>
              </a:rPr>
              <a:t>結果呈現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4" name="Google Shape;424;p43"/>
          <p:cNvSpPr/>
          <p:nvPr/>
        </p:nvSpPr>
        <p:spPr>
          <a:xfrm>
            <a:off x="521023" y="408025"/>
            <a:ext cx="54000" cy="3780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3"/>
          <p:cNvSpPr txBox="1"/>
          <p:nvPr/>
        </p:nvSpPr>
        <p:spPr>
          <a:xfrm>
            <a:off x="557150" y="1089750"/>
            <a:ext cx="30846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☞ </a:t>
            </a:r>
            <a:r>
              <a:rPr lang="zh-TW">
                <a:solidFill>
                  <a:schemeClr val="dk1"/>
                </a:solidFill>
              </a:rPr>
              <a:t>角度對時間的關係圖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☞ </a:t>
            </a:r>
            <a:r>
              <a:rPr lang="zh-TW">
                <a:solidFill>
                  <a:schemeClr val="dk1"/>
                </a:solidFill>
              </a:rPr>
              <a:t>擺球質量1公斤、擺長2公尺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26" name="Google Shape;4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100" y="1456749"/>
            <a:ext cx="4186675" cy="31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6"/>
          <p:cNvGrpSpPr/>
          <p:nvPr/>
        </p:nvGrpSpPr>
        <p:grpSpPr>
          <a:xfrm>
            <a:off x="709001" y="1311944"/>
            <a:ext cx="829460" cy="611735"/>
            <a:chOff x="-1604504" y="2147667"/>
            <a:chExt cx="3687215" cy="2719712"/>
          </a:xfrm>
        </p:grpSpPr>
        <p:cxnSp>
          <p:nvCxnSpPr>
            <p:cNvPr id="159" name="Google Shape;159;p26"/>
            <p:cNvCxnSpPr/>
            <p:nvPr/>
          </p:nvCxnSpPr>
          <p:spPr>
            <a:xfrm flipH="1">
              <a:off x="-1604504" y="2687623"/>
              <a:ext cx="2592288" cy="2179756"/>
            </a:xfrm>
            <a:prstGeom prst="straightConnector1">
              <a:avLst/>
            </a:prstGeom>
            <a:noFill/>
            <a:ln w="762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" name="Google Shape;160;p26"/>
            <p:cNvCxnSpPr/>
            <p:nvPr/>
          </p:nvCxnSpPr>
          <p:spPr>
            <a:xfrm flipH="1">
              <a:off x="-509577" y="2147667"/>
              <a:ext cx="2592288" cy="2179756"/>
            </a:xfrm>
            <a:prstGeom prst="straightConnector1">
              <a:avLst/>
            </a:prstGeom>
            <a:noFill/>
            <a:ln w="127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61" name="Google Shape;161;p26"/>
          <p:cNvGrpSpPr/>
          <p:nvPr/>
        </p:nvGrpSpPr>
        <p:grpSpPr>
          <a:xfrm rot="10800000">
            <a:off x="953128" y="3256160"/>
            <a:ext cx="829460" cy="611735"/>
            <a:chOff x="-1604504" y="2147667"/>
            <a:chExt cx="3687215" cy="2719712"/>
          </a:xfrm>
        </p:grpSpPr>
        <p:cxnSp>
          <p:nvCxnSpPr>
            <p:cNvPr id="162" name="Google Shape;162;p26"/>
            <p:cNvCxnSpPr/>
            <p:nvPr/>
          </p:nvCxnSpPr>
          <p:spPr>
            <a:xfrm flipH="1">
              <a:off x="-1604504" y="2687623"/>
              <a:ext cx="2592288" cy="2179756"/>
            </a:xfrm>
            <a:prstGeom prst="straightConnector1">
              <a:avLst/>
            </a:prstGeom>
            <a:noFill/>
            <a:ln w="762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3" name="Google Shape;163;p26"/>
            <p:cNvCxnSpPr/>
            <p:nvPr/>
          </p:nvCxnSpPr>
          <p:spPr>
            <a:xfrm flipH="1">
              <a:off x="-509577" y="2147667"/>
              <a:ext cx="2592288" cy="2179756"/>
            </a:xfrm>
            <a:prstGeom prst="straightConnector1">
              <a:avLst/>
            </a:prstGeom>
            <a:noFill/>
            <a:ln w="127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4" name="Google Shape;164;p26"/>
          <p:cNvSpPr txBox="1"/>
          <p:nvPr/>
        </p:nvSpPr>
        <p:spPr>
          <a:xfrm>
            <a:off x="1289620" y="1869672"/>
            <a:ext cx="311664" cy="102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目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錄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946375" y="2497273"/>
            <a:ext cx="168792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26"/>
          <p:cNvGrpSpPr/>
          <p:nvPr/>
        </p:nvGrpSpPr>
        <p:grpSpPr>
          <a:xfrm>
            <a:off x="3545769" y="630633"/>
            <a:ext cx="1078624" cy="366592"/>
            <a:chOff x="4727054" y="1768670"/>
            <a:chExt cx="1437974" cy="488790"/>
          </a:xfrm>
        </p:grpSpPr>
        <p:sp>
          <p:nvSpPr>
            <p:cNvPr id="167" name="Google Shape;167;p26"/>
            <p:cNvSpPr txBox="1"/>
            <p:nvPr/>
          </p:nvSpPr>
          <p:spPr>
            <a:xfrm>
              <a:off x="4822629" y="182839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8" name="Google Shape;168;p26"/>
            <p:cNvGrpSpPr/>
            <p:nvPr/>
          </p:nvGrpSpPr>
          <p:grpSpPr>
            <a:xfrm>
              <a:off x="4727054" y="1768670"/>
              <a:ext cx="504056" cy="488790"/>
              <a:chOff x="4727054" y="1768670"/>
              <a:chExt cx="504056" cy="488790"/>
            </a:xfrm>
          </p:grpSpPr>
          <p:sp>
            <p:nvSpPr>
              <p:cNvPr id="169" name="Google Shape;169;p26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6"/>
              <p:cNvSpPr/>
              <p:nvPr/>
            </p:nvSpPr>
            <p:spPr>
              <a:xfrm flipH="1">
                <a:off x="5087110" y="1768670"/>
                <a:ext cx="144000" cy="488700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1" name="Google Shape;171;p26"/>
            <p:cNvSpPr txBox="1"/>
            <p:nvPr/>
          </p:nvSpPr>
          <p:spPr>
            <a:xfrm>
              <a:off x="5364928" y="1795749"/>
              <a:ext cx="800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目標</a:t>
              </a:r>
              <a:endParaRPr sz="1100"/>
            </a:p>
          </p:txBody>
        </p:sp>
      </p:grpSp>
      <p:grpSp>
        <p:nvGrpSpPr>
          <p:cNvPr id="172" name="Google Shape;172;p26"/>
          <p:cNvGrpSpPr/>
          <p:nvPr/>
        </p:nvGrpSpPr>
        <p:grpSpPr>
          <a:xfrm>
            <a:off x="3545732" y="1556949"/>
            <a:ext cx="1140299" cy="366592"/>
            <a:chOff x="4727054" y="3140968"/>
            <a:chExt cx="1520196" cy="488790"/>
          </a:xfrm>
        </p:grpSpPr>
        <p:sp>
          <p:nvSpPr>
            <p:cNvPr id="173" name="Google Shape;173;p26"/>
            <p:cNvSpPr txBox="1"/>
            <p:nvPr/>
          </p:nvSpPr>
          <p:spPr>
            <a:xfrm>
              <a:off x="4822629" y="320069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" name="Google Shape;174;p26"/>
            <p:cNvGrpSpPr/>
            <p:nvPr/>
          </p:nvGrpSpPr>
          <p:grpSpPr>
            <a:xfrm>
              <a:off x="4727054" y="3140968"/>
              <a:ext cx="504056" cy="488790"/>
              <a:chOff x="4727054" y="1768670"/>
              <a:chExt cx="504056" cy="488790"/>
            </a:xfrm>
          </p:grpSpPr>
          <p:sp>
            <p:nvSpPr>
              <p:cNvPr id="175" name="Google Shape;175;p26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7" name="Google Shape;177;p26"/>
            <p:cNvSpPr txBox="1"/>
            <p:nvPr/>
          </p:nvSpPr>
          <p:spPr>
            <a:xfrm>
              <a:off x="5447150" y="3154547"/>
              <a:ext cx="800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原理</a:t>
              </a:r>
              <a:endParaRPr sz="1100"/>
            </a:p>
          </p:txBody>
        </p:sp>
      </p:grpSp>
      <p:grpSp>
        <p:nvGrpSpPr>
          <p:cNvPr id="178" name="Google Shape;178;p26"/>
          <p:cNvGrpSpPr/>
          <p:nvPr/>
        </p:nvGrpSpPr>
        <p:grpSpPr>
          <a:xfrm>
            <a:off x="3545719" y="2483281"/>
            <a:ext cx="1557211" cy="366592"/>
            <a:chOff x="4727054" y="4413802"/>
            <a:chExt cx="2076004" cy="488790"/>
          </a:xfrm>
        </p:grpSpPr>
        <p:sp>
          <p:nvSpPr>
            <p:cNvPr id="179" name="Google Shape;179;p26"/>
            <p:cNvSpPr txBox="1"/>
            <p:nvPr/>
          </p:nvSpPr>
          <p:spPr>
            <a:xfrm>
              <a:off x="4822629" y="4473531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0" name="Google Shape;180;p26"/>
            <p:cNvGrpSpPr/>
            <p:nvPr/>
          </p:nvGrpSpPr>
          <p:grpSpPr>
            <a:xfrm>
              <a:off x="4727054" y="4413802"/>
              <a:ext cx="504056" cy="488790"/>
              <a:chOff x="4727054" y="1768670"/>
              <a:chExt cx="504056" cy="488790"/>
            </a:xfrm>
          </p:grpSpPr>
          <p:sp>
            <p:nvSpPr>
              <p:cNvPr id="181" name="Google Shape;181;p26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6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3" name="Google Shape;183;p26"/>
            <p:cNvSpPr txBox="1"/>
            <p:nvPr/>
          </p:nvSpPr>
          <p:spPr>
            <a:xfrm>
              <a:off x="5387358" y="4427348"/>
              <a:ext cx="1415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程式步驟</a:t>
              </a:r>
              <a:endParaRPr sz="1100"/>
            </a:p>
          </p:txBody>
        </p:sp>
      </p:grpSp>
      <p:grpSp>
        <p:nvGrpSpPr>
          <p:cNvPr id="184" name="Google Shape;184;p26"/>
          <p:cNvGrpSpPr/>
          <p:nvPr/>
        </p:nvGrpSpPr>
        <p:grpSpPr>
          <a:xfrm>
            <a:off x="3545763" y="3409595"/>
            <a:ext cx="2807859" cy="366592"/>
            <a:chOff x="4727054" y="4413802"/>
            <a:chExt cx="3743313" cy="488790"/>
          </a:xfrm>
        </p:grpSpPr>
        <p:sp>
          <p:nvSpPr>
            <p:cNvPr id="185" name="Google Shape;185;p26"/>
            <p:cNvSpPr txBox="1"/>
            <p:nvPr/>
          </p:nvSpPr>
          <p:spPr>
            <a:xfrm>
              <a:off x="4822629" y="4473531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6" name="Google Shape;186;p26"/>
            <p:cNvGrpSpPr/>
            <p:nvPr/>
          </p:nvGrpSpPr>
          <p:grpSpPr>
            <a:xfrm>
              <a:off x="4727054" y="4413802"/>
              <a:ext cx="504056" cy="488790"/>
              <a:chOff x="4727054" y="1768670"/>
              <a:chExt cx="504056" cy="488790"/>
            </a:xfrm>
          </p:grpSpPr>
          <p:sp>
            <p:nvSpPr>
              <p:cNvPr id="187" name="Google Shape;187;p26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6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9" name="Google Shape;189;p26"/>
            <p:cNvSpPr txBox="1"/>
            <p:nvPr/>
          </p:nvSpPr>
          <p:spPr>
            <a:xfrm>
              <a:off x="5374967" y="4417942"/>
              <a:ext cx="3095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</a:rPr>
                <a:t>結果呈現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26"/>
          <p:cNvGrpSpPr/>
          <p:nvPr/>
        </p:nvGrpSpPr>
        <p:grpSpPr>
          <a:xfrm>
            <a:off x="3545732" y="4335933"/>
            <a:ext cx="1990442" cy="366525"/>
            <a:chOff x="4727054" y="1768670"/>
            <a:chExt cx="2653569" cy="488700"/>
          </a:xfrm>
        </p:grpSpPr>
        <p:sp>
          <p:nvSpPr>
            <p:cNvPr id="191" name="Google Shape;191;p26"/>
            <p:cNvSpPr txBox="1"/>
            <p:nvPr/>
          </p:nvSpPr>
          <p:spPr>
            <a:xfrm>
              <a:off x="4822629" y="1828399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</a:rPr>
                <a:t>5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2" name="Google Shape;192;p26"/>
            <p:cNvGrpSpPr/>
            <p:nvPr/>
          </p:nvGrpSpPr>
          <p:grpSpPr>
            <a:xfrm>
              <a:off x="4727054" y="1768670"/>
              <a:ext cx="504056" cy="488700"/>
              <a:chOff x="4727054" y="1768670"/>
              <a:chExt cx="504056" cy="488700"/>
            </a:xfrm>
          </p:grpSpPr>
          <p:sp>
            <p:nvSpPr>
              <p:cNvPr id="193" name="Google Shape;193;p26"/>
              <p:cNvSpPr/>
              <p:nvPr/>
            </p:nvSpPr>
            <p:spPr>
              <a:xfrm>
                <a:off x="4727054" y="1768670"/>
                <a:ext cx="144000" cy="488700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6"/>
              <p:cNvSpPr/>
              <p:nvPr/>
            </p:nvSpPr>
            <p:spPr>
              <a:xfrm flipH="1">
                <a:off x="5087110" y="1768670"/>
                <a:ext cx="144000" cy="488700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5" name="Google Shape;195;p26"/>
            <p:cNvSpPr txBox="1"/>
            <p:nvPr/>
          </p:nvSpPr>
          <p:spPr>
            <a:xfrm>
              <a:off x="5375123" y="1772826"/>
              <a:ext cx="2005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</a:rPr>
                <a:t>參考資料</a:t>
              </a:r>
              <a:endParaRPr sz="11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2" name="Google Shape;432;p44"/>
          <p:cNvCxnSpPr/>
          <p:nvPr/>
        </p:nvCxnSpPr>
        <p:spPr>
          <a:xfrm flipH="1">
            <a:off x="-145837" y="162884"/>
            <a:ext cx="583200" cy="49020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3" name="Google Shape;433;p44"/>
          <p:cNvCxnSpPr/>
          <p:nvPr/>
        </p:nvCxnSpPr>
        <p:spPr>
          <a:xfrm flipH="1">
            <a:off x="-43573" y="571223"/>
            <a:ext cx="291600" cy="2451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4" name="Google Shape;434;p44"/>
          <p:cNvSpPr/>
          <p:nvPr/>
        </p:nvSpPr>
        <p:spPr>
          <a:xfrm>
            <a:off x="598470" y="458550"/>
            <a:ext cx="1126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C00000"/>
                </a:solidFill>
              </a:rPr>
              <a:t>4</a:t>
            </a:r>
            <a:r>
              <a:rPr lang="zh-TW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zh-TW">
                <a:solidFill>
                  <a:schemeClr val="dk1"/>
                </a:solidFill>
              </a:rPr>
              <a:t>結果呈現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35" name="Google Shape;435;p44"/>
          <p:cNvSpPr/>
          <p:nvPr/>
        </p:nvSpPr>
        <p:spPr>
          <a:xfrm>
            <a:off x="521023" y="408025"/>
            <a:ext cx="54000" cy="3780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4"/>
          <p:cNvSpPr txBox="1"/>
          <p:nvPr/>
        </p:nvSpPr>
        <p:spPr>
          <a:xfrm>
            <a:off x="557150" y="1089750"/>
            <a:ext cx="26589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☞  </a:t>
            </a:r>
            <a:r>
              <a:rPr lang="zh-TW">
                <a:solidFill>
                  <a:schemeClr val="dk1"/>
                </a:solidFill>
              </a:rPr>
              <a:t>兩擺球的軌跡圖</a:t>
            </a:r>
            <a:endParaRPr/>
          </a:p>
        </p:txBody>
      </p:sp>
      <p:pic>
        <p:nvPicPr>
          <p:cNvPr id="437" name="Google Shape;43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8575" y="1549650"/>
            <a:ext cx="4229151" cy="33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3" name="Google Shape;443;p45"/>
          <p:cNvCxnSpPr/>
          <p:nvPr/>
        </p:nvCxnSpPr>
        <p:spPr>
          <a:xfrm flipH="1">
            <a:off x="-145837" y="162884"/>
            <a:ext cx="583200" cy="49020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4" name="Google Shape;444;p45"/>
          <p:cNvCxnSpPr/>
          <p:nvPr/>
        </p:nvCxnSpPr>
        <p:spPr>
          <a:xfrm flipH="1">
            <a:off x="-43573" y="571223"/>
            <a:ext cx="291600" cy="2451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5" name="Google Shape;445;p45"/>
          <p:cNvSpPr/>
          <p:nvPr/>
        </p:nvSpPr>
        <p:spPr>
          <a:xfrm>
            <a:off x="598470" y="458550"/>
            <a:ext cx="1126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C00000"/>
                </a:solidFill>
              </a:rPr>
              <a:t>4</a:t>
            </a:r>
            <a:r>
              <a:rPr lang="zh-TW" b="1">
                <a:solidFill>
                  <a:schemeClr val="dk1"/>
                </a:solidFill>
              </a:rPr>
              <a:t>  </a:t>
            </a:r>
            <a:r>
              <a:rPr lang="zh-TW">
                <a:solidFill>
                  <a:schemeClr val="dk1"/>
                </a:solidFill>
              </a:rPr>
              <a:t>結果呈現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6" name="Google Shape;446;p45"/>
          <p:cNvSpPr/>
          <p:nvPr/>
        </p:nvSpPr>
        <p:spPr>
          <a:xfrm>
            <a:off x="521023" y="408025"/>
            <a:ext cx="54000" cy="3780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5"/>
          <p:cNvSpPr txBox="1"/>
          <p:nvPr/>
        </p:nvSpPr>
        <p:spPr>
          <a:xfrm>
            <a:off x="557150" y="1089750"/>
            <a:ext cx="47208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☞ </a:t>
            </a:r>
            <a:r>
              <a:rPr lang="zh-TW">
                <a:solidFill>
                  <a:schemeClr val="dk1"/>
                </a:solidFill>
              </a:rPr>
              <a:t>角度對時間的關係圖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☞ </a:t>
            </a:r>
            <a:r>
              <a:rPr lang="zh-TW">
                <a:solidFill>
                  <a:schemeClr val="dk1"/>
                </a:solidFill>
              </a:rPr>
              <a:t>擺球1=擺球2=質量 50 公斤、擺長1=擺長2= 50 公尺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48" name="Google Shape;4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975" y="576750"/>
            <a:ext cx="273367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600" y="2062650"/>
            <a:ext cx="7402801" cy="27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5" name="Google Shape;455;p46"/>
          <p:cNvCxnSpPr/>
          <p:nvPr/>
        </p:nvCxnSpPr>
        <p:spPr>
          <a:xfrm flipH="1">
            <a:off x="-145837" y="162884"/>
            <a:ext cx="583200" cy="49020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6" name="Google Shape;456;p46"/>
          <p:cNvCxnSpPr/>
          <p:nvPr/>
        </p:nvCxnSpPr>
        <p:spPr>
          <a:xfrm flipH="1">
            <a:off x="-43573" y="571223"/>
            <a:ext cx="291600" cy="2451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7" name="Google Shape;457;p46"/>
          <p:cNvSpPr/>
          <p:nvPr/>
        </p:nvSpPr>
        <p:spPr>
          <a:xfrm>
            <a:off x="598470" y="458550"/>
            <a:ext cx="1126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C00000"/>
                </a:solidFill>
              </a:rPr>
              <a:t>4</a:t>
            </a:r>
            <a:r>
              <a:rPr lang="zh-TW" b="1">
                <a:solidFill>
                  <a:schemeClr val="dk1"/>
                </a:solidFill>
              </a:rPr>
              <a:t>  </a:t>
            </a:r>
            <a:r>
              <a:rPr lang="zh-TW">
                <a:solidFill>
                  <a:schemeClr val="dk1"/>
                </a:solidFill>
              </a:rPr>
              <a:t>結果呈現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8" name="Google Shape;458;p46"/>
          <p:cNvSpPr/>
          <p:nvPr/>
        </p:nvSpPr>
        <p:spPr>
          <a:xfrm>
            <a:off x="521023" y="408025"/>
            <a:ext cx="54000" cy="3780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6"/>
          <p:cNvSpPr txBox="1"/>
          <p:nvPr/>
        </p:nvSpPr>
        <p:spPr>
          <a:xfrm>
            <a:off x="557150" y="1089750"/>
            <a:ext cx="47208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☞ </a:t>
            </a:r>
            <a:r>
              <a:rPr lang="zh-TW">
                <a:solidFill>
                  <a:schemeClr val="dk1"/>
                </a:solidFill>
              </a:rPr>
              <a:t>角速度對時間的關係圖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☞ </a:t>
            </a:r>
            <a:r>
              <a:rPr lang="zh-TW">
                <a:solidFill>
                  <a:schemeClr val="dk1"/>
                </a:solidFill>
              </a:rPr>
              <a:t>擺球1=擺球2=質量 50 公斤、擺長1=擺長2= 50 公尺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60" name="Google Shape;46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975" y="576750"/>
            <a:ext cx="273367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4750" y="1986450"/>
            <a:ext cx="7346899" cy="28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7" name="Google Shape;467;p47"/>
          <p:cNvCxnSpPr/>
          <p:nvPr/>
        </p:nvCxnSpPr>
        <p:spPr>
          <a:xfrm flipH="1">
            <a:off x="-145837" y="162884"/>
            <a:ext cx="583200" cy="49020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8" name="Google Shape;468;p47"/>
          <p:cNvCxnSpPr/>
          <p:nvPr/>
        </p:nvCxnSpPr>
        <p:spPr>
          <a:xfrm flipH="1">
            <a:off x="-43573" y="571223"/>
            <a:ext cx="291600" cy="2451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9" name="Google Shape;469;p47"/>
          <p:cNvSpPr/>
          <p:nvPr/>
        </p:nvSpPr>
        <p:spPr>
          <a:xfrm>
            <a:off x="598470" y="458550"/>
            <a:ext cx="1126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C00000"/>
                </a:solidFill>
              </a:rPr>
              <a:t>4</a:t>
            </a:r>
            <a:r>
              <a:rPr lang="zh-TW" b="1">
                <a:solidFill>
                  <a:schemeClr val="dk1"/>
                </a:solidFill>
              </a:rPr>
              <a:t>  </a:t>
            </a:r>
            <a:r>
              <a:rPr lang="zh-TW">
                <a:solidFill>
                  <a:schemeClr val="dk1"/>
                </a:solidFill>
              </a:rPr>
              <a:t>結果呈現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0" name="Google Shape;470;p47"/>
          <p:cNvSpPr/>
          <p:nvPr/>
        </p:nvSpPr>
        <p:spPr>
          <a:xfrm>
            <a:off x="521023" y="408025"/>
            <a:ext cx="54000" cy="3780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7"/>
          <p:cNvSpPr txBox="1"/>
          <p:nvPr/>
        </p:nvSpPr>
        <p:spPr>
          <a:xfrm>
            <a:off x="557150" y="1089750"/>
            <a:ext cx="47208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☞</a:t>
            </a:r>
            <a:r>
              <a:rPr lang="zh-TW">
                <a:solidFill>
                  <a:schemeClr val="dk1"/>
                </a:solidFill>
              </a:rPr>
              <a:t>角速度對角度的關係圖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☞ </a:t>
            </a:r>
            <a:r>
              <a:rPr lang="zh-TW">
                <a:solidFill>
                  <a:schemeClr val="dk1"/>
                </a:solidFill>
              </a:rPr>
              <a:t>擺球1=擺球2=質量 50 公斤、擺長1=擺長2= 50 公尺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72" name="Google Shape;4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975" y="576750"/>
            <a:ext cx="273367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100" y="1986450"/>
            <a:ext cx="7403299" cy="28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9" name="Google Shape;479;p48"/>
          <p:cNvCxnSpPr/>
          <p:nvPr/>
        </p:nvCxnSpPr>
        <p:spPr>
          <a:xfrm flipH="1">
            <a:off x="-145837" y="162884"/>
            <a:ext cx="583200" cy="49020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0" name="Google Shape;480;p48"/>
          <p:cNvCxnSpPr/>
          <p:nvPr/>
        </p:nvCxnSpPr>
        <p:spPr>
          <a:xfrm flipH="1">
            <a:off x="-43573" y="571223"/>
            <a:ext cx="291600" cy="2451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1" name="Google Shape;481;p48"/>
          <p:cNvSpPr/>
          <p:nvPr/>
        </p:nvSpPr>
        <p:spPr>
          <a:xfrm>
            <a:off x="598470" y="458550"/>
            <a:ext cx="1126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C00000"/>
                </a:solidFill>
              </a:rPr>
              <a:t>4</a:t>
            </a:r>
            <a:r>
              <a:rPr lang="zh-TW" b="1">
                <a:solidFill>
                  <a:schemeClr val="dk1"/>
                </a:solidFill>
              </a:rPr>
              <a:t>  </a:t>
            </a:r>
            <a:r>
              <a:rPr lang="zh-TW">
                <a:solidFill>
                  <a:schemeClr val="dk1"/>
                </a:solidFill>
              </a:rPr>
              <a:t>結果呈現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2" name="Google Shape;482;p48"/>
          <p:cNvSpPr/>
          <p:nvPr/>
        </p:nvSpPr>
        <p:spPr>
          <a:xfrm>
            <a:off x="521023" y="408025"/>
            <a:ext cx="54000" cy="3780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8"/>
          <p:cNvSpPr txBox="1"/>
          <p:nvPr/>
        </p:nvSpPr>
        <p:spPr>
          <a:xfrm>
            <a:off x="557150" y="1089750"/>
            <a:ext cx="47208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☞</a:t>
            </a:r>
            <a:r>
              <a:rPr lang="zh-TW">
                <a:solidFill>
                  <a:schemeClr val="dk1"/>
                </a:solidFill>
              </a:rPr>
              <a:t>角度1對角度2的關係圖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☞ </a:t>
            </a:r>
            <a:r>
              <a:rPr lang="zh-TW">
                <a:solidFill>
                  <a:schemeClr val="dk1"/>
                </a:solidFill>
              </a:rPr>
              <a:t>擺球1=擺球2=質量 50 公斤、擺長1=擺長2= 50 公尺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84" name="Google Shape;48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975" y="576750"/>
            <a:ext cx="273367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275" y="1986450"/>
            <a:ext cx="7589251" cy="29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275" y="1089750"/>
            <a:ext cx="4408450" cy="329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1" name="Google Shape;491;p49"/>
          <p:cNvCxnSpPr/>
          <p:nvPr/>
        </p:nvCxnSpPr>
        <p:spPr>
          <a:xfrm flipH="1">
            <a:off x="-145837" y="162884"/>
            <a:ext cx="583200" cy="49020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2" name="Google Shape;492;p49"/>
          <p:cNvCxnSpPr/>
          <p:nvPr/>
        </p:nvCxnSpPr>
        <p:spPr>
          <a:xfrm flipH="1">
            <a:off x="-43573" y="571223"/>
            <a:ext cx="291600" cy="2451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3" name="Google Shape;493;p49"/>
          <p:cNvSpPr/>
          <p:nvPr/>
        </p:nvSpPr>
        <p:spPr>
          <a:xfrm>
            <a:off x="598470" y="458550"/>
            <a:ext cx="1126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C00000"/>
                </a:solidFill>
              </a:rPr>
              <a:t>4</a:t>
            </a:r>
            <a:r>
              <a:rPr lang="zh-TW" b="1">
                <a:solidFill>
                  <a:schemeClr val="dk1"/>
                </a:solidFill>
              </a:rPr>
              <a:t>  </a:t>
            </a:r>
            <a:r>
              <a:rPr lang="zh-TW">
                <a:solidFill>
                  <a:schemeClr val="dk1"/>
                </a:solidFill>
              </a:rPr>
              <a:t>結果呈現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4" name="Google Shape;494;p49"/>
          <p:cNvSpPr/>
          <p:nvPr/>
        </p:nvSpPr>
        <p:spPr>
          <a:xfrm>
            <a:off x="521023" y="408025"/>
            <a:ext cx="54000" cy="3780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49"/>
          <p:cNvSpPr txBox="1"/>
          <p:nvPr/>
        </p:nvSpPr>
        <p:spPr>
          <a:xfrm>
            <a:off x="557150" y="1089750"/>
            <a:ext cx="47208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☞ </a:t>
            </a:r>
            <a:r>
              <a:rPr lang="zh-TW">
                <a:solidFill>
                  <a:schemeClr val="dk1"/>
                </a:solidFill>
              </a:rPr>
              <a:t>動畫(截圖)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0"/>
          <p:cNvSpPr txBox="1"/>
          <p:nvPr/>
        </p:nvSpPr>
        <p:spPr>
          <a:xfrm>
            <a:off x="1987585" y="3102947"/>
            <a:ext cx="1214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endParaRPr sz="1100"/>
          </a:p>
        </p:txBody>
      </p:sp>
      <p:sp>
        <p:nvSpPr>
          <p:cNvPr id="502" name="Google Shape;502;p50"/>
          <p:cNvSpPr/>
          <p:nvPr/>
        </p:nvSpPr>
        <p:spPr>
          <a:xfrm rot="513142">
            <a:off x="2608671" y="2654222"/>
            <a:ext cx="236025" cy="203568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50"/>
          <p:cNvSpPr/>
          <p:nvPr/>
        </p:nvSpPr>
        <p:spPr>
          <a:xfrm rot="-1230299">
            <a:off x="2996966" y="2813895"/>
            <a:ext cx="118188" cy="101861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0"/>
          <p:cNvSpPr/>
          <p:nvPr/>
        </p:nvSpPr>
        <p:spPr>
          <a:xfrm rot="-1227282">
            <a:off x="2343577" y="2830848"/>
            <a:ext cx="158813" cy="116854"/>
          </a:xfrm>
          <a:prstGeom prst="triangle">
            <a:avLst>
              <a:gd name="adj" fmla="val 50000"/>
            </a:avLst>
          </a:prstGeom>
          <a:solidFill>
            <a:srgbClr val="262626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0"/>
          <p:cNvSpPr/>
          <p:nvPr/>
        </p:nvSpPr>
        <p:spPr>
          <a:xfrm rot="3760152">
            <a:off x="1966214" y="2597129"/>
            <a:ext cx="441708" cy="303100"/>
          </a:xfrm>
          <a:prstGeom prst="triangle">
            <a:avLst>
              <a:gd name="adj" fmla="val 50000"/>
            </a:avLst>
          </a:prstGeom>
          <a:solidFill>
            <a:srgbClr val="D9959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0"/>
          <p:cNvSpPr/>
          <p:nvPr/>
        </p:nvSpPr>
        <p:spPr>
          <a:xfrm rot="-1227282">
            <a:off x="2991339" y="2585429"/>
            <a:ext cx="158813" cy="116854"/>
          </a:xfrm>
          <a:prstGeom prst="triangle">
            <a:avLst>
              <a:gd name="adj" fmla="val 50000"/>
            </a:avLst>
          </a:prstGeom>
          <a:solidFill>
            <a:srgbClr val="262626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0"/>
          <p:cNvSpPr txBox="1"/>
          <p:nvPr/>
        </p:nvSpPr>
        <p:spPr>
          <a:xfrm>
            <a:off x="2218996" y="1555805"/>
            <a:ext cx="597900" cy="1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00" b="1">
                <a:solidFill>
                  <a:srgbClr val="262626"/>
                </a:solidFill>
              </a:rPr>
              <a:t>5</a:t>
            </a:r>
            <a:endParaRPr sz="72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0"/>
          <p:cNvSpPr txBox="1"/>
          <p:nvPr/>
        </p:nvSpPr>
        <p:spPr>
          <a:xfrm>
            <a:off x="4964313" y="2223779"/>
            <a:ext cx="1639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chemeClr val="dk1"/>
                </a:solidFill>
              </a:rPr>
              <a:t>參考資料</a:t>
            </a:r>
            <a:endParaRPr sz="1100"/>
          </a:p>
        </p:txBody>
      </p:sp>
      <p:cxnSp>
        <p:nvCxnSpPr>
          <p:cNvPr id="509" name="Google Shape;509;p50"/>
          <p:cNvCxnSpPr/>
          <p:nvPr/>
        </p:nvCxnSpPr>
        <p:spPr>
          <a:xfrm flipH="1">
            <a:off x="4550917" y="1978637"/>
            <a:ext cx="291600" cy="245100"/>
          </a:xfrm>
          <a:prstGeom prst="straightConnector1">
            <a:avLst/>
          </a:prstGeom>
          <a:noFill/>
          <a:ln w="127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0" name="Google Shape;510;p50"/>
          <p:cNvCxnSpPr/>
          <p:nvPr/>
        </p:nvCxnSpPr>
        <p:spPr>
          <a:xfrm flipH="1">
            <a:off x="6812971" y="2435548"/>
            <a:ext cx="491100" cy="4008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1" name="Google Shape;511;p50"/>
          <p:cNvCxnSpPr/>
          <p:nvPr/>
        </p:nvCxnSpPr>
        <p:spPr>
          <a:xfrm flipH="1">
            <a:off x="6603414" y="1978637"/>
            <a:ext cx="291600" cy="24510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2" name="Google Shape;512;p50"/>
          <p:cNvCxnSpPr/>
          <p:nvPr/>
        </p:nvCxnSpPr>
        <p:spPr>
          <a:xfrm flipH="1">
            <a:off x="5058560" y="2764114"/>
            <a:ext cx="491100" cy="40080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1"/>
          <p:cNvSpPr/>
          <p:nvPr/>
        </p:nvSpPr>
        <p:spPr>
          <a:xfrm>
            <a:off x="598470" y="458550"/>
            <a:ext cx="1126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C00000"/>
                </a:solidFill>
              </a:rPr>
              <a:t>5</a:t>
            </a:r>
            <a:r>
              <a:rPr lang="zh-TW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zh-TW">
                <a:solidFill>
                  <a:schemeClr val="dk1"/>
                </a:solidFill>
              </a:rPr>
              <a:t>參考資料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21" name="Google Shape;521;p51"/>
          <p:cNvSpPr/>
          <p:nvPr/>
        </p:nvSpPr>
        <p:spPr>
          <a:xfrm>
            <a:off x="521023" y="408025"/>
            <a:ext cx="54000" cy="3780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-145837" y="162884"/>
            <a:ext cx="9442287" cy="6628916"/>
            <a:chOff x="-145837" y="162884"/>
            <a:chExt cx="9442287" cy="6628916"/>
          </a:xfrm>
        </p:grpSpPr>
        <p:cxnSp>
          <p:nvCxnSpPr>
            <p:cNvPr id="518" name="Google Shape;518;p51"/>
            <p:cNvCxnSpPr/>
            <p:nvPr/>
          </p:nvCxnSpPr>
          <p:spPr>
            <a:xfrm flipH="1">
              <a:off x="-145837" y="162884"/>
              <a:ext cx="583200" cy="490200"/>
            </a:xfrm>
            <a:prstGeom prst="straightConnector1">
              <a:avLst/>
            </a:prstGeom>
            <a:noFill/>
            <a:ln w="381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9" name="Google Shape;519;p51"/>
            <p:cNvCxnSpPr/>
            <p:nvPr/>
          </p:nvCxnSpPr>
          <p:spPr>
            <a:xfrm flipH="1">
              <a:off x="-43573" y="571223"/>
              <a:ext cx="291600" cy="245100"/>
            </a:xfrm>
            <a:prstGeom prst="straightConnector1">
              <a:avLst/>
            </a:prstGeom>
            <a:noFill/>
            <a:ln w="127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22" name="Google Shape;522;p51"/>
            <p:cNvSpPr txBox="1"/>
            <p:nvPr/>
          </p:nvSpPr>
          <p:spPr>
            <a:xfrm>
              <a:off x="709550" y="1242149"/>
              <a:ext cx="8586900" cy="484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 dirty="0">
                  <a:solidFill>
                    <a:schemeClr val="tx1"/>
                  </a:solidFill>
                </a:rPr>
                <a:t>☞https://blog.csdn.net/your_answer/article/details/</a:t>
              </a:r>
              <a:r>
                <a:rPr lang="zh-TW" sz="1800" dirty="0" smtClean="0">
                  <a:solidFill>
                    <a:schemeClr val="tx1"/>
                  </a:solidFill>
                </a:rPr>
                <a:t>79234275</a:t>
              </a:r>
              <a:endParaRPr lang="en-US" altLang="zh-TW" sz="1800" dirty="0" smtClean="0">
                <a:solidFill>
                  <a:schemeClr val="tx1"/>
                </a:solidFill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zh-TW" sz="1800" dirty="0" smtClean="0">
                <a:solidFill>
                  <a:schemeClr val="tx1"/>
                </a:solidFill>
              </a:endParaRPr>
            </a:p>
            <a:p>
              <a:pPr lvl="0"/>
              <a:r>
                <a:rPr lang="zh-TW" altLang="zh-TW" sz="1800" dirty="0">
                  <a:solidFill>
                    <a:schemeClr val="tx1"/>
                  </a:solidFill>
                </a:rPr>
                <a:t>☞ </a:t>
              </a:r>
              <a:r>
                <a:rPr lang="en-US" altLang="zh-TW" sz="1800" dirty="0" smtClean="0">
                  <a:solidFill>
                    <a:schemeClr val="tx1"/>
                  </a:solidFill>
                </a:rPr>
                <a:t>http</a:t>
              </a:r>
              <a:r>
                <a:rPr lang="en-US" altLang="zh-TW" sz="1800" dirty="0">
                  <a:solidFill>
                    <a:schemeClr val="tx1"/>
                  </a:solidFill>
                </a:rPr>
                <a:t>://140.112.14.7/~</a:t>
              </a:r>
              <a:r>
                <a:rPr lang="en-US" altLang="zh-TW" sz="1800" dirty="0" smtClean="0">
                  <a:solidFill>
                    <a:schemeClr val="tx1"/>
                  </a:solidFill>
                </a:rPr>
                <a:t>chaos/motionanalysis.htm?fbclid=IwAR0KBLms- qzF7bwJmnSZLCI0tDUFq6-gv3e8BQ9nkLVoCDmTn2Zn3_Q1vOc</a:t>
              </a:r>
              <a:endParaRPr lang="en-US" altLang="zh-TW" sz="1800" dirty="0">
                <a:solidFill>
                  <a:schemeClr val="tx1"/>
                </a:solidFill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 dirty="0" smtClean="0">
                  <a:solidFill>
                    <a:schemeClr val="tx1"/>
                  </a:solidFill>
                </a:rPr>
                <a:t> </a:t>
              </a:r>
              <a:endParaRPr lang="en-US" altLang="zh-TW" sz="1800" dirty="0" smtClean="0">
                <a:solidFill>
                  <a:schemeClr val="tx1"/>
                </a:solidFill>
              </a:endParaRPr>
            </a:p>
            <a:p>
              <a:pPr lvl="0"/>
              <a:r>
                <a:rPr lang="zh-TW" altLang="zh-TW" sz="1800" dirty="0">
                  <a:solidFill>
                    <a:schemeClr val="tx1"/>
                  </a:solidFill>
                </a:rPr>
                <a:t>☞ </a:t>
              </a:r>
              <a:r>
                <a:rPr lang="en-US" altLang="zh-TW" sz="1800" dirty="0" smtClean="0">
                  <a:solidFill>
                    <a:schemeClr val="tx1"/>
                  </a:solidFill>
                </a:rPr>
                <a:t>https</a:t>
              </a:r>
              <a:r>
                <a:rPr lang="en-US" altLang="zh-TW" sz="1800" dirty="0">
                  <a:solidFill>
                    <a:schemeClr val="tx1"/>
                  </a:solidFill>
                </a:rPr>
                <a:t>://</a:t>
              </a:r>
              <a:r>
                <a:rPr lang="en-US" altLang="zh-TW" sz="1800" dirty="0" smtClean="0">
                  <a:solidFill>
                    <a:schemeClr val="tx1"/>
                  </a:solidFill>
                </a:rPr>
                <a:t>www.kancloud.cn/wizardforcel/hyry-studio-scipy/129115?fbclid=IwAR1SDEh08iRkd1YrP-ECWNiehliHxjbSNiu9BHNMsuNggTiuww5i8NelhTM</a:t>
              </a:r>
              <a:endParaRPr lang="en-US" altLang="zh-TW" sz="1800" dirty="0">
                <a:solidFill>
                  <a:schemeClr val="tx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800" dirty="0" smtClean="0">
                <a:solidFill>
                  <a:schemeClr val="tx1"/>
                </a:solidFill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800" dirty="0">
                <a:solidFill>
                  <a:schemeClr val="tx1"/>
                </a:solidFill>
              </a:endParaRPr>
            </a:p>
          </p:txBody>
        </p:sp>
        <p:sp>
          <p:nvSpPr>
            <p:cNvPr id="523" name="Google Shape;523;p51"/>
            <p:cNvSpPr txBox="1"/>
            <p:nvPr/>
          </p:nvSpPr>
          <p:spPr>
            <a:xfrm>
              <a:off x="709550" y="3791800"/>
              <a:ext cx="7885200" cy="30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zh-TW" sz="1800" dirty="0" smtClean="0">
                  <a:solidFill>
                    <a:schemeClr val="dk1"/>
                  </a:solidFill>
                </a:rPr>
                <a:t>☞</a:t>
              </a:r>
              <a:r>
                <a:rPr lang="en-US" altLang="zh-TW" sz="1800" dirty="0">
                  <a:solidFill>
                    <a:schemeClr val="dk1"/>
                  </a:solidFill>
                </a:rPr>
                <a:t>https://www.myphysicslab.com/pendulum/double-pendulum-en.html</a:t>
              </a:r>
              <a:endParaRPr sz="18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  <a:p>
              <a:pPr lvl="0"/>
              <a:r>
                <a:rPr lang="zh-TW" sz="1800" dirty="0" smtClean="0">
                  <a:solidFill>
                    <a:schemeClr val="dk1"/>
                  </a:solidFill>
                </a:rPr>
                <a:t>☞</a:t>
              </a:r>
              <a:r>
                <a:rPr lang="en-US" altLang="zh-TW" sz="1800" dirty="0">
                  <a:solidFill>
                    <a:schemeClr val="dk1"/>
                  </a:solidFill>
                </a:rPr>
                <a:t>https://scipython.com/blog/the-double-pendulum/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52"/>
          <p:cNvGrpSpPr/>
          <p:nvPr/>
        </p:nvGrpSpPr>
        <p:grpSpPr>
          <a:xfrm>
            <a:off x="2897599" y="1229243"/>
            <a:ext cx="2862693" cy="2628532"/>
            <a:chOff x="3862958" y="1580475"/>
            <a:chExt cx="3816424" cy="3504709"/>
          </a:xfrm>
        </p:grpSpPr>
        <p:sp>
          <p:nvSpPr>
            <p:cNvPr id="530" name="Google Shape;530;p52"/>
            <p:cNvSpPr txBox="1"/>
            <p:nvPr/>
          </p:nvSpPr>
          <p:spPr>
            <a:xfrm>
              <a:off x="4186994" y="3024497"/>
              <a:ext cx="3302507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1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THANKS</a:t>
              </a:r>
              <a:endParaRPr sz="4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1" name="Google Shape;531;p52"/>
            <p:cNvGrpSpPr/>
            <p:nvPr/>
          </p:nvGrpSpPr>
          <p:grpSpPr>
            <a:xfrm>
              <a:off x="4731544" y="1580475"/>
              <a:ext cx="2037643" cy="891823"/>
              <a:chOff x="4655046" y="1364451"/>
              <a:chExt cx="2037643" cy="891823"/>
            </a:xfrm>
          </p:grpSpPr>
          <p:sp>
            <p:nvSpPr>
              <p:cNvPr id="532" name="Google Shape;532;p52"/>
              <p:cNvSpPr/>
              <p:nvPr/>
            </p:nvSpPr>
            <p:spPr>
              <a:xfrm rot="512239">
                <a:off x="5758296" y="1651656"/>
                <a:ext cx="396044" cy="341417"/>
              </a:xfrm>
              <a:prstGeom prst="triangle">
                <a:avLst>
                  <a:gd name="adj" fmla="val 50000"/>
                </a:avLst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52"/>
              <p:cNvSpPr/>
              <p:nvPr/>
            </p:nvSpPr>
            <p:spPr>
              <a:xfrm rot="-1228391">
                <a:off x="6409581" y="1919741"/>
                <a:ext cx="198022" cy="170708"/>
              </a:xfrm>
              <a:prstGeom prst="triangle">
                <a:avLst>
                  <a:gd name="adj" fmla="val 50000"/>
                </a:avLst>
              </a:pr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52"/>
              <p:cNvSpPr/>
              <p:nvPr/>
            </p:nvSpPr>
            <p:spPr>
              <a:xfrm rot="-1228391">
                <a:off x="5313555" y="1947984"/>
                <a:ext cx="266490" cy="196271"/>
              </a:xfrm>
              <a:prstGeom prst="triangle">
                <a:avLst>
                  <a:gd name="adj" fmla="val 50000"/>
                </a:avLst>
              </a:prstGeom>
              <a:solidFill>
                <a:srgbClr val="262626"/>
              </a:solidFill>
              <a:ln w="25400" cap="flat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52"/>
              <p:cNvSpPr/>
              <p:nvPr/>
            </p:nvSpPr>
            <p:spPr>
              <a:xfrm rot="3761573">
                <a:off x="4680323" y="1556175"/>
                <a:ext cx="741200" cy="508375"/>
              </a:xfrm>
              <a:prstGeom prst="triangle">
                <a:avLst>
                  <a:gd name="adj" fmla="val 50000"/>
                </a:avLst>
              </a:prstGeom>
              <a:solidFill>
                <a:srgbClr val="D9959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52"/>
              <p:cNvSpPr/>
              <p:nvPr/>
            </p:nvSpPr>
            <p:spPr>
              <a:xfrm rot="-1228391">
                <a:off x="6400290" y="1536196"/>
                <a:ext cx="266490" cy="196271"/>
              </a:xfrm>
              <a:prstGeom prst="triangle">
                <a:avLst>
                  <a:gd name="adj" fmla="val 50000"/>
                </a:avLst>
              </a:prstGeom>
              <a:solidFill>
                <a:srgbClr val="262626"/>
              </a:solidFill>
              <a:ln w="25400" cap="flat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7" name="Google Shape;537;p52"/>
            <p:cNvSpPr/>
            <p:nvPr/>
          </p:nvSpPr>
          <p:spPr>
            <a:xfrm>
              <a:off x="4871070" y="4653136"/>
              <a:ext cx="1944216" cy="432048"/>
            </a:xfrm>
            <a:prstGeom prst="roundRect">
              <a:avLst>
                <a:gd name="adj" fmla="val 16667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8" name="Google Shape;538;p52"/>
            <p:cNvGrpSpPr/>
            <p:nvPr/>
          </p:nvGrpSpPr>
          <p:grpSpPr>
            <a:xfrm>
              <a:off x="3862958" y="2204865"/>
              <a:ext cx="360040" cy="2602150"/>
              <a:chOff x="3934966" y="1988841"/>
              <a:chExt cx="360040" cy="2602150"/>
            </a:xfrm>
          </p:grpSpPr>
          <p:sp>
            <p:nvSpPr>
              <p:cNvPr id="539" name="Google Shape;539;p52"/>
              <p:cNvSpPr/>
              <p:nvPr/>
            </p:nvSpPr>
            <p:spPr>
              <a:xfrm>
                <a:off x="4029132" y="2080364"/>
                <a:ext cx="265874" cy="2423282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52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1" name="Google Shape;541;p52"/>
            <p:cNvGrpSpPr/>
            <p:nvPr/>
          </p:nvGrpSpPr>
          <p:grpSpPr>
            <a:xfrm flipH="1">
              <a:off x="7319342" y="2185087"/>
              <a:ext cx="360040" cy="2602150"/>
              <a:chOff x="3934966" y="1988841"/>
              <a:chExt cx="360040" cy="2602150"/>
            </a:xfrm>
          </p:grpSpPr>
          <p:sp>
            <p:nvSpPr>
              <p:cNvPr id="542" name="Google Shape;542;p52"/>
              <p:cNvSpPr/>
              <p:nvPr/>
            </p:nvSpPr>
            <p:spPr>
              <a:xfrm>
                <a:off x="4006974" y="2080364"/>
                <a:ext cx="265874" cy="2423282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52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44" name="Google Shape;544;p52"/>
          <p:cNvGrpSpPr/>
          <p:nvPr/>
        </p:nvGrpSpPr>
        <p:grpSpPr>
          <a:xfrm rot="10800000">
            <a:off x="6682791" y="1720098"/>
            <a:ext cx="2765774" cy="2039784"/>
            <a:chOff x="-1604504" y="2147667"/>
            <a:chExt cx="3687215" cy="2719712"/>
          </a:xfrm>
        </p:grpSpPr>
        <p:cxnSp>
          <p:nvCxnSpPr>
            <p:cNvPr id="545" name="Google Shape;545;p52"/>
            <p:cNvCxnSpPr/>
            <p:nvPr/>
          </p:nvCxnSpPr>
          <p:spPr>
            <a:xfrm flipH="1">
              <a:off x="-1604504" y="2687623"/>
              <a:ext cx="2592288" cy="2179756"/>
            </a:xfrm>
            <a:prstGeom prst="straightConnector1">
              <a:avLst/>
            </a:prstGeom>
            <a:noFill/>
            <a:ln w="762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6" name="Google Shape;546;p52"/>
            <p:cNvCxnSpPr/>
            <p:nvPr/>
          </p:nvCxnSpPr>
          <p:spPr>
            <a:xfrm flipH="1">
              <a:off x="-509577" y="2147667"/>
              <a:ext cx="2592288" cy="2179756"/>
            </a:xfrm>
            <a:prstGeom prst="straightConnector1">
              <a:avLst/>
            </a:prstGeom>
            <a:noFill/>
            <a:ln w="127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47" name="Google Shape;547;p52"/>
          <p:cNvGrpSpPr/>
          <p:nvPr/>
        </p:nvGrpSpPr>
        <p:grpSpPr>
          <a:xfrm rot="-6060351">
            <a:off x="-1137387" y="1105043"/>
            <a:ext cx="2765424" cy="2040042"/>
            <a:chOff x="-1604504" y="2147667"/>
            <a:chExt cx="3687215" cy="2719712"/>
          </a:xfrm>
        </p:grpSpPr>
        <p:cxnSp>
          <p:nvCxnSpPr>
            <p:cNvPr id="548" name="Google Shape;548;p52"/>
            <p:cNvCxnSpPr/>
            <p:nvPr/>
          </p:nvCxnSpPr>
          <p:spPr>
            <a:xfrm flipH="1">
              <a:off x="-1604504" y="2687623"/>
              <a:ext cx="2592288" cy="2179756"/>
            </a:xfrm>
            <a:prstGeom prst="straightConnector1">
              <a:avLst/>
            </a:prstGeom>
            <a:noFill/>
            <a:ln w="762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9" name="Google Shape;549;p52"/>
            <p:cNvCxnSpPr/>
            <p:nvPr/>
          </p:nvCxnSpPr>
          <p:spPr>
            <a:xfrm flipH="1">
              <a:off x="-509577" y="2147667"/>
              <a:ext cx="2592288" cy="2179756"/>
            </a:xfrm>
            <a:prstGeom prst="straightConnector1">
              <a:avLst/>
            </a:prstGeom>
            <a:noFill/>
            <a:ln w="127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/>
        </p:nvSpPr>
        <p:spPr>
          <a:xfrm>
            <a:off x="1987585" y="3102947"/>
            <a:ext cx="1214675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endParaRPr sz="1100"/>
          </a:p>
        </p:txBody>
      </p:sp>
      <p:sp>
        <p:nvSpPr>
          <p:cNvPr id="202" name="Google Shape;202;p27"/>
          <p:cNvSpPr/>
          <p:nvPr/>
        </p:nvSpPr>
        <p:spPr>
          <a:xfrm rot="512173">
            <a:off x="2608720" y="2654198"/>
            <a:ext cx="236067" cy="20348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7"/>
          <p:cNvSpPr/>
          <p:nvPr/>
        </p:nvSpPr>
        <p:spPr>
          <a:xfrm rot="-1228243">
            <a:off x="2996928" y="2813972"/>
            <a:ext cx="118031" cy="101741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7"/>
          <p:cNvSpPr/>
          <p:nvPr/>
        </p:nvSpPr>
        <p:spPr>
          <a:xfrm rot="-1228243">
            <a:off x="2343628" y="2830804"/>
            <a:ext cx="158842" cy="116976"/>
          </a:xfrm>
          <a:prstGeom prst="triangle">
            <a:avLst>
              <a:gd name="adj" fmla="val 50000"/>
            </a:avLst>
          </a:prstGeom>
          <a:solidFill>
            <a:srgbClr val="262626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7"/>
          <p:cNvSpPr/>
          <p:nvPr/>
        </p:nvSpPr>
        <p:spPr>
          <a:xfrm rot="3761389">
            <a:off x="1966203" y="2597278"/>
            <a:ext cx="441756" cy="303015"/>
          </a:xfrm>
          <a:prstGeom prst="triangle">
            <a:avLst>
              <a:gd name="adj" fmla="val 50000"/>
            </a:avLst>
          </a:prstGeom>
          <a:solidFill>
            <a:srgbClr val="D9959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7"/>
          <p:cNvSpPr/>
          <p:nvPr/>
        </p:nvSpPr>
        <p:spPr>
          <a:xfrm rot="-1228243">
            <a:off x="2991390" y="2585385"/>
            <a:ext cx="158842" cy="116976"/>
          </a:xfrm>
          <a:prstGeom prst="triangle">
            <a:avLst>
              <a:gd name="adj" fmla="val 50000"/>
            </a:avLst>
          </a:prstGeom>
          <a:solidFill>
            <a:srgbClr val="262626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2218996" y="1555805"/>
            <a:ext cx="597838" cy="11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2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5530483" y="2271190"/>
            <a:ext cx="888822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2700" marR="0" lvl="0" indent="-127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目標</a:t>
            </a:r>
            <a:endParaRPr sz="1100"/>
          </a:p>
        </p:txBody>
      </p:sp>
      <p:cxnSp>
        <p:nvCxnSpPr>
          <p:cNvPr id="209" name="Google Shape;209;p27"/>
          <p:cNvCxnSpPr/>
          <p:nvPr/>
        </p:nvCxnSpPr>
        <p:spPr>
          <a:xfrm flipH="1">
            <a:off x="4550942" y="1978637"/>
            <a:ext cx="291575" cy="245142"/>
          </a:xfrm>
          <a:prstGeom prst="straightConnector1">
            <a:avLst/>
          </a:prstGeom>
          <a:noFill/>
          <a:ln w="127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p27"/>
          <p:cNvCxnSpPr/>
          <p:nvPr/>
        </p:nvCxnSpPr>
        <p:spPr>
          <a:xfrm flipH="1">
            <a:off x="6813088" y="2435548"/>
            <a:ext cx="490982" cy="40075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p27"/>
          <p:cNvCxnSpPr/>
          <p:nvPr/>
        </p:nvCxnSpPr>
        <p:spPr>
          <a:xfrm flipH="1">
            <a:off x="6603439" y="1978637"/>
            <a:ext cx="291575" cy="245142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212;p27"/>
          <p:cNvCxnSpPr/>
          <p:nvPr/>
        </p:nvCxnSpPr>
        <p:spPr>
          <a:xfrm flipH="1">
            <a:off x="5058678" y="2764114"/>
            <a:ext cx="490982" cy="40075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28"/>
          <p:cNvCxnSpPr/>
          <p:nvPr/>
        </p:nvCxnSpPr>
        <p:spPr>
          <a:xfrm flipH="1">
            <a:off x="-145788" y="162884"/>
            <a:ext cx="583151" cy="490284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" name="Google Shape;219;p28"/>
          <p:cNvCxnSpPr/>
          <p:nvPr/>
        </p:nvCxnSpPr>
        <p:spPr>
          <a:xfrm flipH="1">
            <a:off x="-43548" y="571223"/>
            <a:ext cx="291575" cy="245142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28"/>
          <p:cNvSpPr/>
          <p:nvPr/>
        </p:nvSpPr>
        <p:spPr>
          <a:xfrm>
            <a:off x="598471" y="458550"/>
            <a:ext cx="1019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TW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目標</a:t>
            </a:r>
            <a:endParaRPr sz="1100"/>
          </a:p>
        </p:txBody>
      </p:sp>
      <p:sp>
        <p:nvSpPr>
          <p:cNvPr id="221" name="Google Shape;221;p28"/>
          <p:cNvSpPr/>
          <p:nvPr/>
        </p:nvSpPr>
        <p:spPr>
          <a:xfrm>
            <a:off x="521023" y="408025"/>
            <a:ext cx="54013" cy="378042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521023" y="2139702"/>
            <a:ext cx="4432827" cy="1691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</a:t>
            </a:r>
            <a:r>
              <a:rPr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找出複擺中的各種物理量與時間的關係圖</a:t>
            </a:r>
            <a:endParaRPr sz="11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</a:t>
            </a:r>
            <a:r>
              <a:rPr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模擬複擺的真實運動情形</a:t>
            </a:r>
            <a:endParaRPr sz="11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4240" y="1752191"/>
            <a:ext cx="390525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/>
        </p:nvSpPr>
        <p:spPr>
          <a:xfrm>
            <a:off x="1987585" y="3102947"/>
            <a:ext cx="1214675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endParaRPr sz="1100"/>
          </a:p>
        </p:txBody>
      </p:sp>
      <p:sp>
        <p:nvSpPr>
          <p:cNvPr id="230" name="Google Shape;230;p29"/>
          <p:cNvSpPr/>
          <p:nvPr/>
        </p:nvSpPr>
        <p:spPr>
          <a:xfrm rot="512173">
            <a:off x="2608720" y="2654198"/>
            <a:ext cx="236067" cy="20348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9"/>
          <p:cNvSpPr/>
          <p:nvPr/>
        </p:nvSpPr>
        <p:spPr>
          <a:xfrm rot="-1228243">
            <a:off x="2996928" y="2813972"/>
            <a:ext cx="118031" cy="101741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9"/>
          <p:cNvSpPr/>
          <p:nvPr/>
        </p:nvSpPr>
        <p:spPr>
          <a:xfrm rot="-1228243">
            <a:off x="2343628" y="2830804"/>
            <a:ext cx="158842" cy="116976"/>
          </a:xfrm>
          <a:prstGeom prst="triangle">
            <a:avLst>
              <a:gd name="adj" fmla="val 50000"/>
            </a:avLst>
          </a:prstGeom>
          <a:solidFill>
            <a:srgbClr val="262626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9"/>
          <p:cNvSpPr/>
          <p:nvPr/>
        </p:nvSpPr>
        <p:spPr>
          <a:xfrm rot="3761389">
            <a:off x="1966203" y="2597278"/>
            <a:ext cx="441756" cy="303015"/>
          </a:xfrm>
          <a:prstGeom prst="triangle">
            <a:avLst>
              <a:gd name="adj" fmla="val 50000"/>
            </a:avLst>
          </a:prstGeom>
          <a:solidFill>
            <a:srgbClr val="D9959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9"/>
          <p:cNvSpPr/>
          <p:nvPr/>
        </p:nvSpPr>
        <p:spPr>
          <a:xfrm rot="-1228243">
            <a:off x="2991390" y="2585385"/>
            <a:ext cx="158842" cy="116976"/>
          </a:xfrm>
          <a:prstGeom prst="triangle">
            <a:avLst>
              <a:gd name="adj" fmla="val 50000"/>
            </a:avLst>
          </a:prstGeom>
          <a:solidFill>
            <a:srgbClr val="262626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2218996" y="1555805"/>
            <a:ext cx="597838" cy="11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2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5530483" y="2271190"/>
            <a:ext cx="888822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原理</a:t>
            </a:r>
            <a:endParaRPr sz="1100"/>
          </a:p>
        </p:txBody>
      </p:sp>
      <p:cxnSp>
        <p:nvCxnSpPr>
          <p:cNvPr id="237" name="Google Shape;237;p29"/>
          <p:cNvCxnSpPr/>
          <p:nvPr/>
        </p:nvCxnSpPr>
        <p:spPr>
          <a:xfrm flipH="1">
            <a:off x="4550942" y="1978637"/>
            <a:ext cx="291575" cy="245142"/>
          </a:xfrm>
          <a:prstGeom prst="straightConnector1">
            <a:avLst/>
          </a:prstGeom>
          <a:noFill/>
          <a:ln w="127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" name="Google Shape;238;p29"/>
          <p:cNvCxnSpPr/>
          <p:nvPr/>
        </p:nvCxnSpPr>
        <p:spPr>
          <a:xfrm flipH="1">
            <a:off x="6813088" y="2435548"/>
            <a:ext cx="490982" cy="40075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" name="Google Shape;239;p29"/>
          <p:cNvCxnSpPr/>
          <p:nvPr/>
        </p:nvCxnSpPr>
        <p:spPr>
          <a:xfrm flipH="1">
            <a:off x="6603439" y="1978637"/>
            <a:ext cx="291575" cy="245142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" name="Google Shape;240;p29"/>
          <p:cNvCxnSpPr/>
          <p:nvPr/>
        </p:nvCxnSpPr>
        <p:spPr>
          <a:xfrm flipH="1">
            <a:off x="5058678" y="2764114"/>
            <a:ext cx="490982" cy="40075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Google Shape;246;p30"/>
          <p:cNvCxnSpPr/>
          <p:nvPr/>
        </p:nvCxnSpPr>
        <p:spPr>
          <a:xfrm flipH="1">
            <a:off x="-145788" y="162884"/>
            <a:ext cx="583151" cy="490284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7" name="Google Shape;247;p30"/>
          <p:cNvCxnSpPr/>
          <p:nvPr/>
        </p:nvCxnSpPr>
        <p:spPr>
          <a:xfrm flipH="1">
            <a:off x="-43548" y="571223"/>
            <a:ext cx="291575" cy="245142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8" name="Google Shape;248;p30"/>
          <p:cNvSpPr/>
          <p:nvPr/>
        </p:nvSpPr>
        <p:spPr>
          <a:xfrm>
            <a:off x="598471" y="458550"/>
            <a:ext cx="1019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zh-TW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原理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0"/>
          <p:cNvSpPr/>
          <p:nvPr/>
        </p:nvSpPr>
        <p:spPr>
          <a:xfrm>
            <a:off x="521023" y="408025"/>
            <a:ext cx="54013" cy="378042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517275" y="1729600"/>
            <a:ext cx="5220000" cy="23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</a:t>
            </a:r>
            <a:r>
              <a:rPr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一根單擺連接在另一個單擺的尾部所構成的系統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</a:t>
            </a:r>
            <a:r>
              <a:rPr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高能量的雙擺的擺動軌跡表現出對於初始狀態的極端敏感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</a:t>
            </a:r>
            <a:r>
              <a:rPr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具有渾沌性質的簡單動力系統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8318" y="1815666"/>
            <a:ext cx="3412722" cy="2401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7" name="Google Shape;257;p31"/>
          <p:cNvCxnSpPr/>
          <p:nvPr/>
        </p:nvCxnSpPr>
        <p:spPr>
          <a:xfrm flipH="1">
            <a:off x="-145837" y="162884"/>
            <a:ext cx="583200" cy="49020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8" name="Google Shape;258;p31"/>
          <p:cNvCxnSpPr/>
          <p:nvPr/>
        </p:nvCxnSpPr>
        <p:spPr>
          <a:xfrm flipH="1">
            <a:off x="-43573" y="571223"/>
            <a:ext cx="291600" cy="2451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9" name="Google Shape;259;p31"/>
          <p:cNvSpPr/>
          <p:nvPr/>
        </p:nvSpPr>
        <p:spPr>
          <a:xfrm>
            <a:off x="598471" y="458550"/>
            <a:ext cx="1019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zh-TW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原理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1"/>
          <p:cNvSpPr/>
          <p:nvPr/>
        </p:nvSpPr>
        <p:spPr>
          <a:xfrm>
            <a:off x="521023" y="408025"/>
            <a:ext cx="54000" cy="3780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521025" y="1060050"/>
            <a:ext cx="52200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</a:t>
            </a:r>
            <a:r>
              <a:rPr lang="zh-TW">
                <a:solidFill>
                  <a:schemeClr val="dk1"/>
                </a:solidFill>
              </a:rPr>
              <a:t>複擺裝置圖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500" y="1013400"/>
            <a:ext cx="2795075" cy="37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1"/>
          <p:cNvPicPr preferRelativeResize="0"/>
          <p:nvPr/>
        </p:nvPicPr>
        <p:blipFill rotWithShape="1">
          <a:blip r:embed="rId4">
            <a:alphaModFix/>
          </a:blip>
          <a:srcRect b="76019"/>
          <a:stretch/>
        </p:blipFill>
        <p:spPr>
          <a:xfrm>
            <a:off x="762775" y="2878575"/>
            <a:ext cx="6477553" cy="2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501" y="3263375"/>
            <a:ext cx="1789125" cy="5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4625" y="3252650"/>
            <a:ext cx="1948456" cy="5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1"/>
          <p:cNvSpPr txBox="1"/>
          <p:nvPr/>
        </p:nvSpPr>
        <p:spPr>
          <a:xfrm>
            <a:off x="521025" y="1669650"/>
            <a:ext cx="52200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</a:t>
            </a:r>
            <a:r>
              <a:rPr lang="zh-TW">
                <a:solidFill>
                  <a:schemeClr val="dk1"/>
                </a:solidFill>
              </a:rPr>
              <a:t>m1小球的位置用(x1,y1)表示，m2小球的位置用(x2,y2)表示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67" name="Google Shape;267;p31"/>
          <p:cNvSpPr txBox="1"/>
          <p:nvPr/>
        </p:nvSpPr>
        <p:spPr>
          <a:xfrm>
            <a:off x="522275" y="2312250"/>
            <a:ext cx="52200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☞ </a:t>
            </a:r>
            <a:r>
              <a:rPr lang="zh-TW">
                <a:solidFill>
                  <a:schemeClr val="dk1"/>
                </a:solidFill>
              </a:rPr>
              <a:t>使用拉格朗日方程解出其運動的方程式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68" name="Google Shape;268;p31"/>
          <p:cNvSpPr txBox="1"/>
          <p:nvPr/>
        </p:nvSpPr>
        <p:spPr>
          <a:xfrm>
            <a:off x="513575" y="3750150"/>
            <a:ext cx="5220000" cy="3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☞ </a:t>
            </a:r>
            <a:r>
              <a:rPr lang="zh-TW">
                <a:solidFill>
                  <a:schemeClr val="dk1"/>
                </a:solidFill>
              </a:rPr>
              <a:t>整理出角加速度(以角度和角速度表之)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/>
        </p:nvSpPr>
        <p:spPr>
          <a:xfrm>
            <a:off x="1987585" y="3102947"/>
            <a:ext cx="1214675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endParaRPr sz="1100"/>
          </a:p>
        </p:txBody>
      </p:sp>
      <p:sp>
        <p:nvSpPr>
          <p:cNvPr id="275" name="Google Shape;275;p32"/>
          <p:cNvSpPr/>
          <p:nvPr/>
        </p:nvSpPr>
        <p:spPr>
          <a:xfrm rot="512173">
            <a:off x="2608720" y="2654198"/>
            <a:ext cx="236067" cy="20348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2"/>
          <p:cNvSpPr/>
          <p:nvPr/>
        </p:nvSpPr>
        <p:spPr>
          <a:xfrm rot="-1228243">
            <a:off x="2996928" y="2813972"/>
            <a:ext cx="118031" cy="101741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2"/>
          <p:cNvSpPr/>
          <p:nvPr/>
        </p:nvSpPr>
        <p:spPr>
          <a:xfrm rot="-1228243">
            <a:off x="2343628" y="2830804"/>
            <a:ext cx="158842" cy="116976"/>
          </a:xfrm>
          <a:prstGeom prst="triangle">
            <a:avLst>
              <a:gd name="adj" fmla="val 50000"/>
            </a:avLst>
          </a:prstGeom>
          <a:solidFill>
            <a:srgbClr val="262626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2"/>
          <p:cNvSpPr/>
          <p:nvPr/>
        </p:nvSpPr>
        <p:spPr>
          <a:xfrm rot="3761389">
            <a:off x="1966203" y="2597278"/>
            <a:ext cx="441756" cy="303015"/>
          </a:xfrm>
          <a:prstGeom prst="triangle">
            <a:avLst>
              <a:gd name="adj" fmla="val 50000"/>
            </a:avLst>
          </a:prstGeom>
          <a:solidFill>
            <a:srgbClr val="D9959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2"/>
          <p:cNvSpPr/>
          <p:nvPr/>
        </p:nvSpPr>
        <p:spPr>
          <a:xfrm rot="-1228243">
            <a:off x="2991390" y="2585385"/>
            <a:ext cx="158842" cy="116976"/>
          </a:xfrm>
          <a:prstGeom prst="triangle">
            <a:avLst>
              <a:gd name="adj" fmla="val 50000"/>
            </a:avLst>
          </a:prstGeom>
          <a:solidFill>
            <a:srgbClr val="262626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2218996" y="1555805"/>
            <a:ext cx="597838" cy="11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2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2"/>
          <p:cNvSpPr txBox="1"/>
          <p:nvPr/>
        </p:nvSpPr>
        <p:spPr>
          <a:xfrm>
            <a:off x="5104992" y="2241694"/>
            <a:ext cx="1639126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程式步驟</a:t>
            </a:r>
            <a:endParaRPr sz="1100"/>
          </a:p>
        </p:txBody>
      </p:sp>
      <p:cxnSp>
        <p:nvCxnSpPr>
          <p:cNvPr id="282" name="Google Shape;282;p32"/>
          <p:cNvCxnSpPr/>
          <p:nvPr/>
        </p:nvCxnSpPr>
        <p:spPr>
          <a:xfrm flipH="1">
            <a:off x="4550942" y="1978637"/>
            <a:ext cx="291575" cy="245142"/>
          </a:xfrm>
          <a:prstGeom prst="straightConnector1">
            <a:avLst/>
          </a:prstGeom>
          <a:noFill/>
          <a:ln w="127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3" name="Google Shape;283;p32"/>
          <p:cNvCxnSpPr/>
          <p:nvPr/>
        </p:nvCxnSpPr>
        <p:spPr>
          <a:xfrm flipH="1">
            <a:off x="6813088" y="2435548"/>
            <a:ext cx="490982" cy="40075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4" name="Google Shape;284;p32"/>
          <p:cNvCxnSpPr/>
          <p:nvPr/>
        </p:nvCxnSpPr>
        <p:spPr>
          <a:xfrm flipH="1">
            <a:off x="6603439" y="1978637"/>
            <a:ext cx="291575" cy="245142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5" name="Google Shape;285;p32"/>
          <p:cNvCxnSpPr/>
          <p:nvPr/>
        </p:nvCxnSpPr>
        <p:spPr>
          <a:xfrm flipH="1">
            <a:off x="5058678" y="2764114"/>
            <a:ext cx="490982" cy="40075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Google Shape;291;p33"/>
          <p:cNvCxnSpPr/>
          <p:nvPr/>
        </p:nvCxnSpPr>
        <p:spPr>
          <a:xfrm flipH="1">
            <a:off x="-145837" y="162884"/>
            <a:ext cx="583200" cy="49020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2" name="Google Shape;292;p33"/>
          <p:cNvCxnSpPr/>
          <p:nvPr/>
        </p:nvCxnSpPr>
        <p:spPr>
          <a:xfrm flipH="1">
            <a:off x="-43573" y="571223"/>
            <a:ext cx="291600" cy="2451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3" name="Google Shape;293;p33"/>
          <p:cNvSpPr/>
          <p:nvPr/>
        </p:nvSpPr>
        <p:spPr>
          <a:xfrm>
            <a:off x="598470" y="458550"/>
            <a:ext cx="1126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C00000"/>
                </a:solidFill>
              </a:rPr>
              <a:t>3</a:t>
            </a:r>
            <a:r>
              <a:rPr lang="zh-TW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zh-TW">
                <a:solidFill>
                  <a:schemeClr val="dk1"/>
                </a:solidFill>
              </a:rPr>
              <a:t>程式步驟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94" name="Google Shape;294;p33"/>
          <p:cNvSpPr/>
          <p:nvPr/>
        </p:nvSpPr>
        <p:spPr>
          <a:xfrm>
            <a:off x="521023" y="408025"/>
            <a:ext cx="54000" cy="3780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3"/>
          <p:cNvSpPr txBox="1"/>
          <p:nvPr/>
        </p:nvSpPr>
        <p:spPr>
          <a:xfrm>
            <a:off x="521025" y="1862788"/>
            <a:ext cx="5284500" cy="23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575025" y="1294600"/>
            <a:ext cx="80544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☞</a:t>
            </a:r>
            <a:r>
              <a:rPr lang="zh-TW" sz="1200" b="1">
                <a:solidFill>
                  <a:srgbClr val="24292E"/>
                </a:solidFill>
              </a:rPr>
              <a:t>Step1 設定</a:t>
            </a:r>
            <a:r>
              <a:rPr lang="zh-TW" sz="1200">
                <a:solidFill>
                  <a:srgbClr val="24292E"/>
                </a:solidFill>
              </a:rPr>
              <a:t/>
            </a:r>
            <a:br>
              <a:rPr lang="zh-TW" sz="1200">
                <a:solidFill>
                  <a:srgbClr val="24292E"/>
                </a:solidFill>
              </a:rPr>
            </a:br>
            <a:r>
              <a:rPr lang="zh-TW" sz="1200">
                <a:solidFill>
                  <a:srgbClr val="24292E"/>
                </a:solidFill>
              </a:rPr>
              <a:t>     設定複擺各物理量的表示法。</a:t>
            </a:r>
            <a:endParaRPr sz="1200">
              <a:solidFill>
                <a:srgbClr val="24292E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4292E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☞</a:t>
            </a:r>
            <a:r>
              <a:rPr lang="zh-TW" sz="1200" b="1">
                <a:solidFill>
                  <a:srgbClr val="24292E"/>
                </a:solidFill>
              </a:rPr>
              <a:t>Step2 公式</a:t>
            </a:r>
            <a:endParaRPr sz="1200" b="1">
              <a:solidFill>
                <a:srgbClr val="24292E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4292E"/>
                </a:solidFill>
              </a:rPr>
              <a:t>     使用拉格朗日運動方程式解出角度、位置的函數，與以此作為分析依據。</a:t>
            </a:r>
            <a:endParaRPr sz="1200">
              <a:solidFill>
                <a:srgbClr val="24292E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rgbClr val="24292E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☞</a:t>
            </a:r>
            <a:r>
              <a:rPr lang="zh-TW" sz="1200" b="1">
                <a:solidFill>
                  <a:srgbClr val="24292E"/>
                </a:solidFill>
              </a:rPr>
              <a:t>Step3 作圖</a:t>
            </a:r>
            <a:r>
              <a:rPr lang="zh-TW" sz="1200">
                <a:solidFill>
                  <a:srgbClr val="24292E"/>
                </a:solidFill>
              </a:rPr>
              <a:t/>
            </a:r>
            <a:br>
              <a:rPr lang="zh-TW" sz="1200">
                <a:solidFill>
                  <a:srgbClr val="24292E"/>
                </a:solidFill>
              </a:rPr>
            </a:br>
            <a:r>
              <a:rPr lang="zh-TW" sz="1200">
                <a:solidFill>
                  <a:srgbClr val="24292E"/>
                </a:solidFill>
              </a:rPr>
              <a:t>      將所得角度與位置函數進一步分析，作出角度對時間的關係圖、角速度對時間的關係圖、角速度對角度的</a:t>
            </a:r>
            <a:endParaRPr sz="1200">
              <a:solidFill>
                <a:srgbClr val="24292E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4292E"/>
                </a:solidFill>
              </a:rPr>
              <a:t>      關係    圖以及兩球的軌跡圖。</a:t>
            </a:r>
            <a:endParaRPr sz="1200">
              <a:solidFill>
                <a:srgbClr val="24292E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rgbClr val="24292E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☞</a:t>
            </a:r>
            <a:r>
              <a:rPr lang="zh-TW" sz="1200" b="1">
                <a:solidFill>
                  <a:srgbClr val="24292E"/>
                </a:solidFill>
              </a:rPr>
              <a:t>Step4 動畫</a:t>
            </a:r>
            <a:r>
              <a:rPr lang="zh-TW" sz="1200">
                <a:solidFill>
                  <a:srgbClr val="24292E"/>
                </a:solidFill>
              </a:rPr>
              <a:t/>
            </a:r>
            <a:br>
              <a:rPr lang="zh-TW" sz="1200">
                <a:solidFill>
                  <a:srgbClr val="24292E"/>
                </a:solidFill>
              </a:rPr>
            </a:br>
            <a:r>
              <a:rPr lang="zh-TW" sz="1200">
                <a:solidFill>
                  <a:srgbClr val="24292E"/>
                </a:solidFill>
              </a:rPr>
              <a:t>      利用所解得的函數，進一步作成動畫呈現。</a:t>
            </a:r>
            <a:endParaRPr sz="1200">
              <a:solidFill>
                <a:srgbClr val="24292E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如螢幕大小 (16:9)</PresentationFormat>
  <Paragraphs>129</Paragraphs>
  <Slides>28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31" baseType="lpstr">
      <vt:lpstr>Arial</vt:lpstr>
      <vt:lpstr>Simple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賴鱒鱒</cp:lastModifiedBy>
  <cp:revision>1</cp:revision>
  <dcterms:modified xsi:type="dcterms:W3CDTF">2019-06-15T09:27:53Z</dcterms:modified>
</cp:coreProperties>
</file>