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12e47508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12e47508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12e47508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12e47508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2b5082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2b5082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2b50820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2b50820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2b50820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2b50820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2b50820c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2b50820c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12e47508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12e47508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44ee38127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44ee38127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44ee3812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44ee3812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12e4750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12e4750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12e4750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12e4750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12e4750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12e4750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12e47508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12e47508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12e47508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12e47508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12e47508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12e47508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12e47508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12e47508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12e47508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12e47508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s229.stanford.edu/syllabus.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hyperlink" Target="https://towardsdatascience.com/unsupervised-learning-dimensionality-reduction-ddb4d55e0757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t/f9f694670e674ee2af94cd8ff506ed96" TargetMode="External"/><Relationship Id="rId4" Type="http://schemas.openxmlformats.org/officeDocument/2006/relationships/hyperlink" Target="https://docs.google.com/document/d/1VwQgYoxawaz657dMpI4OxzO_3fqpBTz9ZLkLVpvC0Cc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222"/>
              <a:t>AI Overview: Supervised v.s. Unsupervised Learning</a:t>
            </a:r>
            <a:endParaRPr sz="5222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21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/>
              <a:t>PHYS591000 Spring 2021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220"/>
          </a:p>
        </p:txBody>
      </p:sp>
      <p:sp>
        <p:nvSpPr>
          <p:cNvPr id="56" name="Google Shape;56;p13"/>
          <p:cNvSpPr txBox="1"/>
          <p:nvPr/>
        </p:nvSpPr>
        <p:spPr>
          <a:xfrm>
            <a:off x="1368950" y="4238075"/>
            <a:ext cx="65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Reference: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http://cs229.stanford.edu/syllabus.html</a:t>
            </a:r>
            <a:r>
              <a:rPr lang="zh-TW">
                <a:solidFill>
                  <a:schemeClr val="dk1"/>
                </a:solidFill>
              </a:rPr>
              <a:t> Course by Andrew Ng et. al.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Supervised Learning </a:t>
            </a:r>
            <a:endParaRPr sz="2820"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387450"/>
            <a:ext cx="85206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The right answer is given in the training data (‘labeled’)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E.g. Given the performance of the calorimeter, what is the true energy of a particle corresponding to a certain measured value. 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zh-TW" sz="2000"/>
            </a:br>
            <a:r>
              <a:rPr lang="zh-TW" sz="2000"/>
              <a:t>Regression: continuous estimation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zh-TW" sz="2000"/>
            </a:br>
            <a:endParaRPr sz="2000"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800" y="2736175"/>
            <a:ext cx="3437500" cy="23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Uns</a:t>
            </a:r>
            <a:r>
              <a:rPr lang="zh-TW" sz="2820"/>
              <a:t>upervised Learning </a:t>
            </a:r>
            <a:endParaRPr sz="2820"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387450"/>
            <a:ext cx="85206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The right answer is </a:t>
            </a:r>
            <a:r>
              <a:rPr b="1" lang="zh-TW" sz="2000"/>
              <a:t>not</a:t>
            </a:r>
            <a:r>
              <a:rPr lang="zh-TW" sz="2000"/>
              <a:t> given in the training data (‘unlabeled’)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E.g. Given the observation, divide the stars into different groups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zh-TW" sz="2000"/>
            </a:br>
            <a:r>
              <a:rPr lang="zh-TW" sz="2000"/>
              <a:t>Clustering: The groups are not </a:t>
            </a:r>
            <a:br>
              <a:rPr lang="zh-TW" sz="2000"/>
            </a:br>
            <a:r>
              <a:rPr lang="zh-TW" sz="2000"/>
              <a:t>known beforehand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zh-TW" sz="2000"/>
            </a:br>
            <a:endParaRPr sz="2000"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225" y="2656925"/>
            <a:ext cx="3394200" cy="22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Unsupervised Learning </a:t>
            </a:r>
            <a:endParaRPr sz="2820"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387450"/>
            <a:ext cx="85206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Unsupervised learning can help us find </a:t>
            </a:r>
            <a:r>
              <a:rPr lang="zh-TW" sz="2000"/>
              <a:t>the hidden structure of the data in order to get meaningful insight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Group them according to similarity (Clustering)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Simplify the data by using a lower dimensional (less complex) representation -&gt; </a:t>
            </a:r>
            <a:r>
              <a:rPr b="1" lang="zh-TW" sz="2000"/>
              <a:t>Dimensionality reduction</a:t>
            </a:r>
            <a:endParaRPr b="1" sz="2000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zh-TW" sz="2000"/>
            </a:br>
            <a:endParaRPr sz="2000"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Dimensionality Reduction</a:t>
            </a:r>
            <a:endParaRPr sz="2820"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387450"/>
            <a:ext cx="85206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Example: Principal Component Analysis (PCA)</a:t>
            </a:r>
            <a:endParaRPr sz="2000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zh-TW" sz="2000"/>
            </a:br>
            <a:endParaRPr sz="2000"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326" y="2114225"/>
            <a:ext cx="3109301" cy="275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Dimensionality Reduction</a:t>
            </a:r>
            <a:endParaRPr sz="2820"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387450"/>
            <a:ext cx="85206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Example: Principal Component Analysis (PCA)</a:t>
            </a:r>
            <a:endParaRPr sz="2000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zh-TW" sz="2000"/>
            </a:br>
            <a:endParaRPr sz="2000"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700" y="1973925"/>
            <a:ext cx="6240974" cy="286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3778650" y="4350875"/>
            <a:ext cx="433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4"/>
              </a:rPr>
              <a:t>https://towardsdatascience.com/unsupervised-learning-dimensionality-reduction-ddb4d55e0757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Dimensionality Reduction</a:t>
            </a:r>
            <a:endParaRPr sz="2820"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387450"/>
            <a:ext cx="85206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Example: Reduce 14 parameters (properties) of galaxies into</a:t>
            </a:r>
            <a:br>
              <a:rPr lang="zh-TW" sz="2000"/>
            </a:br>
            <a:r>
              <a:rPr lang="zh-TW" sz="2000"/>
              <a:t>three major ‘eigenvectors’</a:t>
            </a:r>
            <a:br>
              <a:rPr lang="zh-TW" sz="2000"/>
            </a:br>
            <a:endParaRPr sz="2000"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6868088" y="4324525"/>
            <a:ext cx="157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 arXiv:astro-ph/0610016</a:t>
            </a:r>
            <a:endParaRPr sz="1000"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2223550"/>
            <a:ext cx="5825774" cy="28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Summary</a:t>
            </a:r>
            <a:endParaRPr sz="2820"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387450"/>
            <a:ext cx="85206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Machine learning is the field of training machines to perform tasks</a:t>
            </a:r>
            <a:br>
              <a:rPr lang="zh-TW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Use independent data samples for training, testing, and validation.</a:t>
            </a:r>
            <a:br>
              <a:rPr lang="zh-TW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Depending on the tasks it can be (roughly) categorized into</a:t>
            </a:r>
            <a:br>
              <a:rPr lang="zh-TW" sz="2000"/>
            </a:b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Supervised learning (with labeled data): </a:t>
            </a:r>
            <a:br>
              <a:rPr lang="zh-TW" sz="2000"/>
            </a:br>
            <a:r>
              <a:rPr lang="zh-TW" sz="2000"/>
              <a:t>Classification, Regression </a:t>
            </a:r>
            <a:br>
              <a:rPr lang="zh-TW" sz="2000"/>
            </a:b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Unsupervised learning (with unlabeled data):</a:t>
            </a:r>
            <a:br>
              <a:rPr lang="zh-TW" sz="2000"/>
            </a:br>
            <a:r>
              <a:rPr lang="zh-TW" sz="2000"/>
              <a:t>Clustering, </a:t>
            </a:r>
            <a:r>
              <a:rPr lang="zh-TW" sz="2000" strike="sngStrike"/>
              <a:t>Dimensional</a:t>
            </a:r>
            <a:r>
              <a:rPr lang="zh-TW" sz="2000"/>
              <a:t> </a:t>
            </a:r>
            <a:r>
              <a:rPr b="1" lang="zh-TW" sz="2000"/>
              <a:t>Dimensionality</a:t>
            </a:r>
            <a:r>
              <a:rPr lang="zh-TW" sz="2000"/>
              <a:t> Reduction</a:t>
            </a:r>
            <a:br>
              <a:rPr lang="zh-TW" sz="2000"/>
            </a:br>
            <a:endParaRPr sz="2000"/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Pre-class Quiz</a:t>
            </a:r>
            <a:endParaRPr sz="2820"/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50" y="661277"/>
            <a:ext cx="5758124" cy="430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400450" y="4365200"/>
            <a:ext cx="253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J. Cisewski (CMU), Clustering and Classification in Astronomy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471800" y="270750"/>
            <a:ext cx="7694700" cy="25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In-class Quiz and Lab session:</a:t>
            </a:r>
            <a:r>
              <a:rPr lang="zh-TW" sz="1900">
                <a:solidFill>
                  <a:schemeClr val="dk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br>
              <a:rPr lang="zh-TW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Go to Slide 18 of this week’s slides.  Click on the URL below for the Whiteboard and links to notebooks for today!</a:t>
            </a:r>
            <a:br>
              <a:rPr lang="zh-TW" sz="1800">
                <a:solidFill>
                  <a:schemeClr val="dk2"/>
                </a:solidFill>
              </a:rPr>
            </a:br>
            <a:br>
              <a:rPr lang="zh-TW" sz="1800">
                <a:solidFill>
                  <a:schemeClr val="dk2"/>
                </a:solidFill>
              </a:rPr>
            </a:br>
            <a:r>
              <a:rPr lang="zh-TW" sz="1800">
                <a:solidFill>
                  <a:schemeClr val="dk2"/>
                </a:solidFill>
              </a:rPr>
              <a:t>In-class Whiteboard [</a:t>
            </a:r>
            <a:r>
              <a:rPr lang="zh-TW" sz="18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URL</a:t>
            </a:r>
            <a:r>
              <a:rPr lang="zh-TW" sz="1800">
                <a:solidFill>
                  <a:schemeClr val="dk2"/>
                </a:solidFill>
              </a:rPr>
              <a:t>]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Outline</a:t>
            </a:r>
            <a:endParaRPr sz="28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471900"/>
            <a:ext cx="8520600" cy="30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Artificial intelligence (AI) and machine learning</a:t>
            </a:r>
            <a:br>
              <a:rPr lang="zh-TW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Supervised learning</a:t>
            </a:r>
            <a:br>
              <a:rPr lang="zh-TW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Unsupervised learning</a:t>
            </a:r>
            <a:endParaRPr sz="20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Artificial Intelligence (AI)</a:t>
            </a:r>
            <a:endParaRPr sz="28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38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The science of training machines to perform human tasks	</a:t>
            </a:r>
            <a:br>
              <a:rPr lang="zh-TW" sz="2000"/>
            </a:b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Understand human speech</a:t>
            </a:r>
            <a:br>
              <a:rPr lang="zh-TW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Pattern/image recognition</a:t>
            </a:r>
            <a:br>
              <a:rPr lang="zh-TW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Play strategic games (e.g. GO, chess)</a:t>
            </a:r>
            <a:br>
              <a:rPr lang="zh-TW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Drive cars</a:t>
            </a:r>
            <a:br>
              <a:rPr lang="zh-TW" sz="1600"/>
            </a:b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An ‘old’ idea since 1950’s</a:t>
            </a:r>
            <a:endParaRPr sz="20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Machine Learning</a:t>
            </a:r>
            <a:endParaRPr sz="282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387525"/>
            <a:ext cx="85206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A</a:t>
            </a:r>
            <a:r>
              <a:rPr lang="zh-TW" sz="2000"/>
              <a:t> subfield of AI which trains machine how to learn from data </a:t>
            </a:r>
            <a:br>
              <a:rPr lang="zh-TW" sz="2000"/>
            </a:br>
            <a:r>
              <a:rPr i="1" lang="zh-TW" sz="2000"/>
              <a:t>without being explicitly programmed </a:t>
            </a:r>
            <a:r>
              <a:rPr lang="zh-TW" sz="2000"/>
              <a:t>	</a:t>
            </a:r>
            <a:br>
              <a:rPr lang="zh-TW" sz="2000"/>
            </a:b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8" name="Google Shape;78;p16"/>
          <p:cNvSpPr/>
          <p:nvPr/>
        </p:nvSpPr>
        <p:spPr>
          <a:xfrm rot="-1699051">
            <a:off x="827925" y="3211034"/>
            <a:ext cx="1667098" cy="626706"/>
          </a:xfrm>
          <a:prstGeom prst="chevron">
            <a:avLst>
              <a:gd fmla="val 479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Questions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 rot="-679472">
            <a:off x="2438134" y="2637006"/>
            <a:ext cx="1847061" cy="626591"/>
          </a:xfrm>
          <a:prstGeom prst="chevron">
            <a:avLst>
              <a:gd fmla="val 479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Collect Data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 rot="271143">
            <a:off x="4350155" y="2636864"/>
            <a:ext cx="2136041" cy="626857"/>
          </a:xfrm>
          <a:prstGeom prst="chevron">
            <a:avLst>
              <a:gd fmla="val 479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</a:t>
            </a:r>
            <a:r>
              <a:rPr lang="zh-TW"/>
              <a:t> Algorithms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rot="1817104">
            <a:off x="6389522" y="3355371"/>
            <a:ext cx="1772151" cy="627471"/>
          </a:xfrm>
          <a:prstGeom prst="chevron">
            <a:avLst>
              <a:gd fmla="val 479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Try on </a:t>
            </a:r>
            <a:r>
              <a:rPr lang="zh-TW"/>
              <a:t>new data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 rot="10282976">
            <a:off x="4414948" y="3983884"/>
            <a:ext cx="2186481" cy="626828"/>
          </a:xfrm>
          <a:prstGeom prst="chevron">
            <a:avLst>
              <a:gd fmla="val 479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 rot="-517117">
            <a:off x="4555294" y="4097249"/>
            <a:ext cx="1905821" cy="400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Performance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 rot="-10541877">
            <a:off x="2158512" y="4065562"/>
            <a:ext cx="2127595" cy="626672"/>
          </a:xfrm>
          <a:prstGeom prst="chevron">
            <a:avLst>
              <a:gd fmla="val 479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 rot="229060">
            <a:off x="2389477" y="4178800"/>
            <a:ext cx="1905929" cy="400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Improve/Retrain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How to learn from data</a:t>
            </a:r>
            <a:endParaRPr sz="282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38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We need </a:t>
            </a:r>
            <a:r>
              <a:rPr b="1" lang="zh-TW" sz="2000"/>
              <a:t>indepedent</a:t>
            </a:r>
            <a:r>
              <a:rPr lang="zh-TW" sz="2000"/>
              <a:t> data samples for training -&gt;  testing </a:t>
            </a:r>
            <a:br>
              <a:rPr lang="zh-TW" sz="2000"/>
            </a:br>
            <a:r>
              <a:rPr lang="zh-TW" sz="2000"/>
              <a:t>(-&gt; validation) -&gt; deployment </a:t>
            </a:r>
            <a:br>
              <a:rPr lang="zh-TW" sz="2000"/>
            </a:b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50" y="2242100"/>
            <a:ext cx="5545220" cy="26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319000" y="3862525"/>
            <a:ext cx="295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1200"/>
              <a:t>Courtesy of Prof. Kai-Feng Chen (NTU)</a:t>
            </a:r>
            <a:endParaRPr i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The ‘right’ questions to ask </a:t>
            </a:r>
            <a:endParaRPr sz="282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387450"/>
            <a:ext cx="85206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In this course we focus on questions in physics. For example,	</a:t>
            </a:r>
            <a:br>
              <a:rPr lang="zh-TW" sz="2000"/>
            </a:b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How to tell a signal event from a background event in particle experiments? </a:t>
            </a:r>
            <a:br>
              <a:rPr lang="zh-TW" sz="1600"/>
            </a:br>
            <a:br>
              <a:rPr lang="zh-TW" sz="1600"/>
            </a:br>
            <a:br>
              <a:rPr lang="zh-TW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What is the true energy of a particle given the measurement made?</a:t>
            </a:r>
            <a:br>
              <a:rPr lang="zh-TW" sz="1600"/>
            </a:br>
            <a:br>
              <a:rPr lang="zh-TW" sz="1600"/>
            </a:br>
            <a:br>
              <a:rPr lang="zh-TW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Which stars/objects belong to the same galaxy? What kind of galaxy?</a:t>
            </a:r>
            <a:br>
              <a:rPr lang="zh-TW" sz="1600"/>
            </a:br>
            <a:br>
              <a:rPr lang="zh-TW" sz="1600"/>
            </a:br>
            <a:endParaRPr sz="2000"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The ‘right’ questions to ask </a:t>
            </a:r>
            <a:endParaRPr sz="2820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387450"/>
            <a:ext cx="85206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In this course we focus on questions in physics. For example,	</a:t>
            </a:r>
            <a:br>
              <a:rPr lang="zh-TW" sz="2000"/>
            </a:b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How to tell a signal event from a background event in particle experiments? </a:t>
            </a:r>
            <a:br>
              <a:rPr lang="zh-TW" sz="1600"/>
            </a:br>
            <a:br>
              <a:rPr lang="zh-TW" sz="1600"/>
            </a:br>
            <a:r>
              <a:rPr lang="zh-TW" sz="1600"/>
              <a:t>-&gt; </a:t>
            </a:r>
            <a:r>
              <a:rPr b="1" lang="zh-TW" sz="1600"/>
              <a:t>Classification</a:t>
            </a:r>
            <a:br>
              <a:rPr lang="zh-TW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What is the true energy of a particle given the measurement made?</a:t>
            </a:r>
            <a:br>
              <a:rPr lang="zh-TW" sz="1600"/>
            </a:br>
            <a:br>
              <a:rPr lang="zh-TW" sz="1600"/>
            </a:br>
            <a:r>
              <a:rPr lang="zh-TW" sz="1600"/>
              <a:t>-&gt; </a:t>
            </a:r>
            <a:r>
              <a:rPr b="1" lang="zh-TW" sz="1600"/>
              <a:t>Regression</a:t>
            </a:r>
            <a:br>
              <a:rPr lang="zh-TW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Which stars/objects belong to the same galaxy? What kind of galaxy?</a:t>
            </a:r>
            <a:br>
              <a:rPr lang="zh-TW" sz="1600"/>
            </a:br>
            <a:br>
              <a:rPr lang="zh-TW" sz="1600"/>
            </a:br>
            <a:r>
              <a:rPr lang="zh-TW" sz="1600"/>
              <a:t>-&gt; </a:t>
            </a:r>
            <a:r>
              <a:rPr b="1" lang="zh-TW" sz="1600"/>
              <a:t>Clustering, Dimensionality Reduction</a:t>
            </a:r>
            <a:endParaRPr b="1" sz="2000"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The ‘right’ questions to ask </a:t>
            </a:r>
            <a:endParaRPr sz="2820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387450"/>
            <a:ext cx="85206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In this course we focus on questions in physics. For example,	</a:t>
            </a:r>
            <a:br>
              <a:rPr lang="zh-TW" sz="2000"/>
            </a:b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How to tell a signal event from a background event in particle experiments? </a:t>
            </a:r>
            <a:br>
              <a:rPr lang="zh-TW" sz="1600"/>
            </a:br>
            <a:br>
              <a:rPr lang="zh-TW" sz="1600"/>
            </a:br>
            <a:r>
              <a:rPr lang="zh-TW" sz="1600"/>
              <a:t>-&gt; </a:t>
            </a:r>
            <a:r>
              <a:rPr b="1" lang="zh-TW" sz="1600"/>
              <a:t>Classification                                           </a:t>
            </a:r>
            <a:r>
              <a:rPr b="1" lang="zh-TW" sz="1600">
                <a:solidFill>
                  <a:srgbClr val="0000FF"/>
                </a:solidFill>
              </a:rPr>
              <a:t>Supervised learning</a:t>
            </a:r>
            <a:br>
              <a:rPr lang="zh-TW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What is the true energy of a particle given the measurement made?</a:t>
            </a:r>
            <a:br>
              <a:rPr lang="zh-TW" sz="1600"/>
            </a:br>
            <a:br>
              <a:rPr lang="zh-TW" sz="1600"/>
            </a:br>
            <a:r>
              <a:rPr lang="zh-TW" sz="1600"/>
              <a:t>-&gt; </a:t>
            </a:r>
            <a:r>
              <a:rPr b="1" lang="zh-TW" sz="1600"/>
              <a:t>Regression                                               </a:t>
            </a:r>
            <a:r>
              <a:rPr b="1" lang="zh-TW" sz="1600">
                <a:solidFill>
                  <a:srgbClr val="0000FF"/>
                </a:solidFill>
              </a:rPr>
              <a:t>Supervised learning</a:t>
            </a:r>
            <a:br>
              <a:rPr lang="zh-TW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Which stars/objects belong to the same galaxy? What kind of galaxy?</a:t>
            </a:r>
            <a:br>
              <a:rPr lang="zh-TW" sz="1600"/>
            </a:br>
            <a:br>
              <a:rPr lang="zh-TW" sz="1600"/>
            </a:br>
            <a:r>
              <a:rPr lang="zh-TW" sz="1600"/>
              <a:t>-&gt; </a:t>
            </a:r>
            <a:r>
              <a:rPr b="1" lang="zh-TW" sz="1600"/>
              <a:t>Clustering, Dimensionality Reduction   </a:t>
            </a:r>
            <a:r>
              <a:rPr b="1" lang="zh-TW" sz="1600">
                <a:solidFill>
                  <a:srgbClr val="FF0000"/>
                </a:solidFill>
              </a:rPr>
              <a:t>Unsupervised learning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Supervised Learning</a:t>
            </a:r>
            <a:r>
              <a:rPr lang="zh-TW" sz="2820"/>
              <a:t> </a:t>
            </a:r>
            <a:endParaRPr sz="2820"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387450"/>
            <a:ext cx="85206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The right answer is given in the training data (‘labeled’)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E.g. Train a boosted decision tree (BDT) with data labeled as </a:t>
            </a:r>
            <a:br>
              <a:rPr lang="zh-TW" sz="2000"/>
            </a:br>
            <a:r>
              <a:rPr lang="zh-TW" sz="2000"/>
              <a:t>signal and background </a:t>
            </a:r>
            <a:br>
              <a:rPr lang="zh-TW" sz="2000"/>
            </a:br>
            <a:br>
              <a:rPr lang="zh-TW" sz="2000"/>
            </a:br>
            <a:r>
              <a:rPr lang="zh-TW" sz="2000"/>
              <a:t>Classification: Discrete (True/False,</a:t>
            </a:r>
            <a:br>
              <a:rPr lang="zh-TW" sz="2000"/>
            </a:br>
            <a:r>
              <a:rPr lang="zh-TW" sz="2000"/>
              <a:t>Type I/II/III, etc.) prediction </a:t>
            </a:r>
            <a:br>
              <a:rPr lang="zh-TW" sz="2000"/>
            </a:b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438" y="2571738"/>
            <a:ext cx="25431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