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0c712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0c712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9fd2433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9fd2433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a62d4dd9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a62d4dd9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a62d4dd9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a62d4dd9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a62d4dd9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a62d4dd9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a62d4dd9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a62d4dd9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9fd2433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9fd2433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9fd2433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9fd2433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a62d4dd9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a62d4dd9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9fd2433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9fd2433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9fd2433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9fd2433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5af20b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5af20b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9fd2433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9fd2433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9fd2433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9fd2433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a62d4dd9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a62d4dd9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a62d4dd9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a62d4dd9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a62d4dd9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a62d4dd9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a62d4dd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a62d4dd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a62d4dd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a62d4dd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a62d4dd9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a62d4dd9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a62d4dd9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a62d4dd9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9fd2433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9fd2433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2e475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2e475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a62d4dd9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a62d4dd9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a62d4dd9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a62d4dd9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9fd2433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9fd2433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8cd003463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c8cd003463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a62d4dd9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a62d4dd9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12e47508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12e47508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a37a313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a37a313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9fd2433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9fd2433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9fd243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9fd243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fd243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9fd243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62d4dd9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a62d4dd9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62d4dd9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62d4dd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62d4dd9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62d4dd9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62d4dd9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a62d4dd9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dico.cern.ch/event/61937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2"/>
              <a:t>Support Vector Machine, Decision Tree, and Neural Network</a:t>
            </a:r>
            <a:endParaRPr sz="42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/>
              <a:t>PHYS591000 Spring 2021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20"/>
          </a:p>
        </p:txBody>
      </p:sp>
      <p:sp>
        <p:nvSpPr>
          <p:cNvPr id="56" name="Google Shape;56;p13"/>
          <p:cNvSpPr txBox="1"/>
          <p:nvPr/>
        </p:nvSpPr>
        <p:spPr>
          <a:xfrm>
            <a:off x="1368950" y="4238075"/>
            <a:ext cx="65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https://indico.cern.ch/event/619370/</a:t>
            </a:r>
            <a:r>
              <a:rPr lang="en">
                <a:solidFill>
                  <a:schemeClr val="dk1"/>
                </a:solidFill>
              </a:rPr>
              <a:t> Lecture by Michael Kagan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11700" y="1387450"/>
            <a:ext cx="47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goal of SVM is to divide the categories with a gap (margin) </a:t>
            </a:r>
            <a:br>
              <a:rPr lang="en" sz="2000"/>
            </a:br>
            <a:r>
              <a:rPr lang="en" sz="2000"/>
              <a:t>as wide as possible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Support Vector Machine (SVM)</a:t>
            </a:r>
            <a:endParaRPr sz="2820"/>
          </a:p>
        </p:txBody>
      </p:sp>
      <p:pic>
        <p:nvPicPr>
          <p:cNvPr id="280" name="Google Shape;2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50" y="1531075"/>
            <a:ext cx="34671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6262600" y="1097438"/>
            <a:ext cx="29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Courtesy of Prof. Kai-Feng Chen (NTU)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Soft margin</a:t>
            </a:r>
            <a:endParaRPr sz="2820"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there are outliers (the highlighted</a:t>
            </a:r>
            <a:br>
              <a:rPr lang="en" sz="2000"/>
            </a:br>
            <a:r>
              <a:rPr lang="en" sz="2000"/>
              <a:t>blue dot), choosing the line with max </a:t>
            </a:r>
            <a:r>
              <a:rPr i="1" lang="en" sz="2000"/>
              <a:t>hard</a:t>
            </a:r>
            <a:br>
              <a:rPr lang="en" sz="2000"/>
            </a:br>
            <a:r>
              <a:rPr lang="en" sz="2000"/>
              <a:t>m</a:t>
            </a:r>
            <a:r>
              <a:rPr lang="en" sz="2000"/>
              <a:t>argin will classify the test sample (black)</a:t>
            </a:r>
            <a:br>
              <a:rPr lang="en" sz="2000"/>
            </a:br>
            <a:r>
              <a:rPr lang="en" sz="2000"/>
              <a:t>a</a:t>
            </a:r>
            <a:r>
              <a:rPr lang="en" sz="2000"/>
              <a:t>s background even though it is closer to</a:t>
            </a:r>
            <a:br>
              <a:rPr lang="en" sz="2000"/>
            </a:br>
            <a:r>
              <a:rPr i="1" lang="en" sz="2000"/>
              <a:t>m</a:t>
            </a:r>
            <a:r>
              <a:rPr i="1" lang="en" sz="2000"/>
              <a:t>ost</a:t>
            </a:r>
            <a:r>
              <a:rPr lang="en" sz="2000"/>
              <a:t> of the signal events. </a:t>
            </a:r>
            <a:endParaRPr sz="2000"/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7041838" y="162620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3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3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3"/>
          <p:cNvCxnSpPr/>
          <p:nvPr/>
        </p:nvCxnSpPr>
        <p:spPr>
          <a:xfrm flipH="1">
            <a:off x="6022625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3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308" name="Google Shape;308;p23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6387100" y="2454788"/>
            <a:ext cx="212700" cy="1995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6481900" y="35373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Test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Soft margin</a:t>
            </a:r>
            <a:endParaRPr sz="2820"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311700" y="1387450"/>
            <a:ext cx="49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we choose the line with max </a:t>
            </a:r>
            <a:r>
              <a:rPr b="1" lang="en" sz="2000"/>
              <a:t>s</a:t>
            </a:r>
            <a:r>
              <a:rPr b="1" lang="en" sz="2000"/>
              <a:t>oft margin</a:t>
            </a:r>
            <a:r>
              <a:rPr lang="en" sz="2000"/>
              <a:t> by allowing a little bit </a:t>
            </a:r>
            <a:r>
              <a:rPr lang="en" sz="2000"/>
              <a:t>m</a:t>
            </a:r>
            <a:r>
              <a:rPr lang="en" sz="2000"/>
              <a:t>isclassification, so that the model is </a:t>
            </a:r>
            <a:r>
              <a:rPr lang="en" sz="2000"/>
              <a:t>l</a:t>
            </a:r>
            <a:r>
              <a:rPr lang="en" sz="2000"/>
              <a:t>ess sensitive to outliers in the training data.</a:t>
            </a:r>
            <a:br>
              <a:rPr lang="en" sz="2000"/>
            </a:br>
            <a:endParaRPr sz="2000"/>
          </a:p>
        </p:txBody>
      </p:sp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7041838" y="162620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24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4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4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4"/>
          <p:cNvCxnSpPr/>
          <p:nvPr/>
        </p:nvCxnSpPr>
        <p:spPr>
          <a:xfrm flipH="1">
            <a:off x="6291072" y="1353550"/>
            <a:ext cx="1251900" cy="16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4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6387100" y="2454788"/>
            <a:ext cx="212700" cy="1995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6481900" y="35373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Test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Soft margin</a:t>
            </a:r>
            <a:endParaRPr sz="2820"/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311700" y="1387450"/>
            <a:ext cx="52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amount of misclassification can be represented by the distance </a:t>
            </a:r>
            <a:r>
              <a:rPr b="1" lang="en" sz="2000"/>
              <a:t>ξ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‘regularization’ term CΣ</a:t>
            </a:r>
            <a:r>
              <a:rPr baseline="-25000" lang="en" sz="2500"/>
              <a:t>i</a:t>
            </a:r>
            <a:r>
              <a:rPr b="1" lang="en" sz="2000"/>
              <a:t>ξ</a:t>
            </a:r>
            <a:r>
              <a:rPr baseline="-25000" lang="en" sz="2500"/>
              <a:t>i</a:t>
            </a:r>
            <a:r>
              <a:rPr lang="en" sz="2000"/>
              <a:t> can be added to the SVM fit. C is a hyperparameter to be determined.</a:t>
            </a:r>
            <a:endParaRPr sz="2000"/>
          </a:p>
        </p:txBody>
      </p:sp>
      <p:sp>
        <p:nvSpPr>
          <p:cNvPr id="346" name="Google Shape;3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7041838" y="162620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25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5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5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25"/>
          <p:cNvCxnSpPr/>
          <p:nvPr/>
        </p:nvCxnSpPr>
        <p:spPr>
          <a:xfrm flipH="1">
            <a:off x="6291072" y="1353550"/>
            <a:ext cx="1251900" cy="16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5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  <p:cxnSp>
        <p:nvCxnSpPr>
          <p:cNvPr id="367" name="Google Shape;367;p25"/>
          <p:cNvCxnSpPr/>
          <p:nvPr/>
        </p:nvCxnSpPr>
        <p:spPr>
          <a:xfrm flipH="1">
            <a:off x="6022625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5"/>
          <p:cNvCxnSpPr/>
          <p:nvPr/>
        </p:nvCxnSpPr>
        <p:spPr>
          <a:xfrm flipH="1">
            <a:off x="6532300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5"/>
          <p:cNvCxnSpPr/>
          <p:nvPr/>
        </p:nvCxnSpPr>
        <p:spPr>
          <a:xfrm>
            <a:off x="6938600" y="1807050"/>
            <a:ext cx="116100" cy="103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5"/>
          <p:cNvSpPr txBox="1"/>
          <p:nvPr/>
        </p:nvSpPr>
        <p:spPr>
          <a:xfrm>
            <a:off x="6648188" y="1251838"/>
            <a:ext cx="93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900FF"/>
                </a:solidFill>
              </a:rPr>
              <a:t> </a:t>
            </a:r>
            <a:r>
              <a:rPr b="1" lang="en" sz="2100">
                <a:solidFill>
                  <a:srgbClr val="9900FF"/>
                </a:solidFill>
              </a:rPr>
              <a:t>ξ</a:t>
            </a:r>
            <a:endParaRPr b="1" sz="21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SVM: </a:t>
            </a:r>
            <a:r>
              <a:rPr lang="en" sz="2820"/>
              <a:t>Nonlinear </a:t>
            </a:r>
            <a:r>
              <a:rPr lang="en" sz="2820"/>
              <a:t>kernel</a:t>
            </a:r>
            <a:endParaRPr sz="2820"/>
          </a:p>
        </p:txBody>
      </p:sp>
      <p:pic>
        <p:nvPicPr>
          <p:cNvPr id="376" name="Google Shape;3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1529125"/>
            <a:ext cx="7114951" cy="34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210175" y="1301475"/>
            <a:ext cx="6061200" cy="491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SVM can be used for non-linear separation</a:t>
            </a:r>
            <a:endParaRPr sz="1950"/>
          </a:p>
        </p:txBody>
      </p:sp>
      <p:sp>
        <p:nvSpPr>
          <p:cNvPr id="379" name="Google Shape;379;p26"/>
          <p:cNvSpPr txBox="1"/>
          <p:nvPr/>
        </p:nvSpPr>
        <p:spPr>
          <a:xfrm>
            <a:off x="6193800" y="1301463"/>
            <a:ext cx="29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Courtesy of Prof. Kai-Feng Chen (NTU)</a:t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311700" y="188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Part II: Decision Tree</a:t>
            </a:r>
            <a:endParaRPr sz="3220"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Decision Tree</a:t>
            </a:r>
            <a:endParaRPr sz="2820"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Ask a series of Y/N questions and separate the data based on the answers</a:t>
            </a:r>
            <a:endParaRPr sz="2000"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75" y="1968900"/>
            <a:ext cx="5689651" cy="29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7669050" y="4211625"/>
            <a:ext cx="13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M. Kagan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Decision Tree</a:t>
            </a:r>
            <a:endParaRPr sz="2820"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Ask a series of Y/N questions and separate the data based on the answers</a:t>
            </a:r>
            <a:endParaRPr sz="2000"/>
          </a:p>
        </p:txBody>
      </p:sp>
      <p:sp>
        <p:nvSpPr>
          <p:cNvPr id="401" name="Google Shape;4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75" y="1968900"/>
            <a:ext cx="5689651" cy="29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9"/>
          <p:cNvSpPr txBox="1"/>
          <p:nvPr/>
        </p:nvSpPr>
        <p:spPr>
          <a:xfrm>
            <a:off x="7669050" y="4211625"/>
            <a:ext cx="13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M. Kagan</a:t>
            </a:r>
            <a:endParaRPr i="1" sz="1200"/>
          </a:p>
        </p:txBody>
      </p:sp>
      <p:sp>
        <p:nvSpPr>
          <p:cNvPr id="404" name="Google Shape;404;p29"/>
          <p:cNvSpPr txBox="1"/>
          <p:nvPr/>
        </p:nvSpPr>
        <p:spPr>
          <a:xfrm>
            <a:off x="4655675" y="3364250"/>
            <a:ext cx="9303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node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2901825" y="1968900"/>
            <a:ext cx="93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root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1260775" y="4088325"/>
            <a:ext cx="93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leaf</a:t>
            </a:r>
            <a:endParaRPr sz="2000">
              <a:solidFill>
                <a:srgbClr val="38761D"/>
              </a:solidFill>
            </a:endParaRPr>
          </a:p>
        </p:txBody>
      </p:sp>
      <p:cxnSp>
        <p:nvCxnSpPr>
          <p:cNvPr id="407" name="Google Shape;407;p29"/>
          <p:cNvCxnSpPr/>
          <p:nvPr/>
        </p:nvCxnSpPr>
        <p:spPr>
          <a:xfrm flipH="1" rot="10800000">
            <a:off x="2007775" y="3891400"/>
            <a:ext cx="485100" cy="315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9"/>
          <p:cNvCxnSpPr/>
          <p:nvPr/>
        </p:nvCxnSpPr>
        <p:spPr>
          <a:xfrm>
            <a:off x="1973925" y="4478000"/>
            <a:ext cx="1128000" cy="1692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9"/>
          <p:cNvCxnSpPr/>
          <p:nvPr/>
        </p:nvCxnSpPr>
        <p:spPr>
          <a:xfrm>
            <a:off x="1928825" y="4353925"/>
            <a:ext cx="2380200" cy="192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Decision Tree</a:t>
            </a:r>
            <a:endParaRPr sz="2820"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train but prone to overfitting (in principle can keep splitting until every training event is correctly classified)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Should specify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Max Tree depth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Min samples used in a node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Max number of leaves</a:t>
            </a:r>
            <a:br>
              <a:rPr lang="en" sz="2000"/>
            </a:br>
            <a:r>
              <a:rPr lang="en" sz="2000"/>
              <a:t>...</a:t>
            </a:r>
            <a:br>
              <a:rPr lang="en" sz="2000"/>
            </a:br>
            <a:endParaRPr sz="2000"/>
          </a:p>
        </p:txBody>
      </p:sp>
      <p:sp>
        <p:nvSpPr>
          <p:cNvPr id="416" name="Google Shape;4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Ensembles of Decision Tree</a:t>
            </a:r>
            <a:endParaRPr sz="2820"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311700" y="1387450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make a decision tree flexible (easier to generalize) we can combine many trees and take the ‘average’ output:</a:t>
            </a:r>
            <a:br>
              <a:rPr lang="en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Forest (RF): Train a set of trees by randomly selecting features and samples. </a:t>
            </a:r>
            <a:br>
              <a:rPr lang="en" sz="2000"/>
            </a:br>
            <a:r>
              <a:rPr lang="en" sz="2000"/>
              <a:t>Outcome = the output which gets the most ‘votes’ by the trees</a:t>
            </a:r>
            <a:br>
              <a:rPr lang="en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Boosted Decision Trees (BDT): Train N models in sequence and give more weights to wrongly classified events each time.  </a:t>
            </a:r>
            <a:br>
              <a:rPr lang="en" sz="2000"/>
            </a:br>
            <a:r>
              <a:rPr lang="en" sz="2000"/>
              <a:t>Output = weighted votes from each model</a:t>
            </a:r>
            <a:endParaRPr sz="2000"/>
          </a:p>
        </p:txBody>
      </p:sp>
      <p:sp>
        <p:nvSpPr>
          <p:cNvPr id="423" name="Google Shape;4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Motivation: Non-linear classification/regression </a:t>
            </a:r>
            <a:endParaRPr sz="282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3446450" y="3000275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rot="10800000">
            <a:off x="3414250" y="1324750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5269525" y="29087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959150" y="29087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746450" y="29087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3750" y="29087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006888" y="29087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597250" y="18635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384550" y="18635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171850" y="18634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227875" y="2255975"/>
            <a:ext cx="2670900" cy="22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1031575" y="21964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44275" y="21964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456975" y="21964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669675" y="21964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18875" y="21964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06175" y="21964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086513" y="21964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93475" y="21964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893125" y="21964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329263" y="21964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6480025" y="1144613"/>
            <a:ext cx="2261100" cy="1872163"/>
            <a:chOff x="6480025" y="1144613"/>
            <a:chExt cx="2261100" cy="1872163"/>
          </a:xfrm>
        </p:grpSpPr>
        <p:sp>
          <p:nvSpPr>
            <p:cNvPr id="85" name="Google Shape;85;p14"/>
            <p:cNvSpPr/>
            <p:nvPr/>
          </p:nvSpPr>
          <p:spPr>
            <a:xfrm>
              <a:off x="7228213" y="2175013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285600" y="1905750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011550" y="1758900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740850" y="1227200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817525" y="2556750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987350" y="1636200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648188" y="1530738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737488" y="1916875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817525" y="1144613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397850" y="1363725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876200" y="2454763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637313" y="1906250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011538" y="1990850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349575" y="1636475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590950" y="2280263"/>
              <a:ext cx="212700" cy="1995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006550" y="1526938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878775" y="2182013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4"/>
            <p:cNvCxnSpPr/>
            <p:nvPr/>
          </p:nvCxnSpPr>
          <p:spPr>
            <a:xfrm flipH="1" rot="10800000">
              <a:off x="6480025" y="3000275"/>
              <a:ext cx="2261100" cy="16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>
              <a:off x="6480025" y="1324750"/>
              <a:ext cx="22500" cy="1692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7107688" y="1312013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82488" y="2236813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166600" y="2236813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397850" y="2654275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185150" y="2454750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692600" y="1530738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937250" y="1909238"/>
              <a:ext cx="212700" cy="199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311700" y="35122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LDA/linear hypothesis doesn’t seem to work...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694250" y="2908775"/>
            <a:ext cx="294300" cy="2496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4837350" y="2395975"/>
            <a:ext cx="81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4671750" y="2034625"/>
            <a:ext cx="3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?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/>
          <p:nvPr>
            <p:ph type="title"/>
          </p:nvPr>
        </p:nvSpPr>
        <p:spPr>
          <a:xfrm>
            <a:off x="311700" y="187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Part III: Neural Network</a:t>
            </a:r>
            <a:endParaRPr sz="3220"/>
          </a:p>
        </p:txBody>
      </p:sp>
      <p:sp>
        <p:nvSpPr>
          <p:cNvPr id="429" name="Google Shape;4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Neural Network</a:t>
            </a:r>
            <a:endParaRPr sz="2820"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311700" y="1387450"/>
            <a:ext cx="49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Artificial Neural Network (ANN), or just neural network (NN), is a model which tries to simulate the functions of biological neural networks.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circle on the plot is a ‘neuron’. Can have multiple neurons for a layer. Can have many hidden layers.</a:t>
            </a:r>
            <a:endParaRPr sz="2000"/>
          </a:p>
        </p:txBody>
      </p:sp>
      <p:sp>
        <p:nvSpPr>
          <p:cNvPr id="436" name="Google Shape;4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25" y="1157550"/>
            <a:ext cx="2629901" cy="35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3"/>
          <p:cNvSpPr txBox="1"/>
          <p:nvPr/>
        </p:nvSpPr>
        <p:spPr>
          <a:xfrm>
            <a:off x="7274350" y="4324525"/>
            <a:ext cx="17007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Source: Wikipedia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How does a neuron work?</a:t>
            </a:r>
            <a:endParaRPr sz="2820"/>
          </a:p>
        </p:txBody>
      </p:sp>
      <p:sp>
        <p:nvSpPr>
          <p:cNvPr id="444" name="Google Shape;444;p34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neuron works like a ‘switch’: its output is determined by summing over inputs with di</a:t>
            </a:r>
            <a:r>
              <a:rPr lang="en" sz="2000"/>
              <a:t>fferent </a:t>
            </a:r>
            <a:r>
              <a:rPr b="1" lang="en" sz="2000"/>
              <a:t>weights</a:t>
            </a:r>
            <a:r>
              <a:rPr lang="en" sz="2000"/>
              <a:t> (importance of each input), plus a </a:t>
            </a:r>
            <a:r>
              <a:rPr b="1" lang="en" sz="2000"/>
              <a:t>bias</a:t>
            </a:r>
            <a:r>
              <a:rPr lang="en" sz="2000"/>
              <a:t> (a ‘threshold’ value for this neuron)</a:t>
            </a:r>
            <a:endParaRPr sz="2000"/>
          </a:p>
        </p:txBody>
      </p:sp>
      <p:sp>
        <p:nvSpPr>
          <p:cNvPr id="445" name="Google Shape;44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3681736" y="3625735"/>
            <a:ext cx="4014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1363886" y="2992010"/>
            <a:ext cx="401400" cy="393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1363886" y="4410260"/>
            <a:ext cx="401400" cy="393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4"/>
          <p:cNvCxnSpPr/>
          <p:nvPr/>
        </p:nvCxnSpPr>
        <p:spPr>
          <a:xfrm>
            <a:off x="1815450" y="3243375"/>
            <a:ext cx="1240800" cy="49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4"/>
          <p:cNvCxnSpPr/>
          <p:nvPr/>
        </p:nvCxnSpPr>
        <p:spPr>
          <a:xfrm flipH="1" rot="10800000">
            <a:off x="1835261" y="4022785"/>
            <a:ext cx="1201200" cy="56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4"/>
          <p:cNvSpPr txBox="1"/>
          <p:nvPr/>
        </p:nvSpPr>
        <p:spPr>
          <a:xfrm>
            <a:off x="2266350" y="3059625"/>
            <a:ext cx="11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 sz="1600"/>
              <a:t>1 </a:t>
            </a:r>
            <a:r>
              <a:rPr b="1" lang="en" sz="1600"/>
              <a:t>*</a:t>
            </a:r>
            <a:r>
              <a:rPr b="1" lang="en" sz="1600">
                <a:solidFill>
                  <a:srgbClr val="0000FF"/>
                </a:solidFill>
              </a:rPr>
              <a:t> W</a:t>
            </a:r>
            <a:r>
              <a:rPr b="1" baseline="-25000" lang="en" sz="1600">
                <a:solidFill>
                  <a:srgbClr val="0000FF"/>
                </a:solidFill>
              </a:rPr>
              <a:t>1</a:t>
            </a:r>
            <a:endParaRPr b="1" baseline="-25000" sz="1600">
              <a:solidFill>
                <a:srgbClr val="0000FF"/>
              </a:solidFill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2091650" y="4497925"/>
            <a:ext cx="120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 sz="1600"/>
              <a:t>2</a:t>
            </a:r>
            <a:r>
              <a:rPr b="1" baseline="-25000" lang="en" sz="1600"/>
              <a:t> </a:t>
            </a:r>
            <a:r>
              <a:rPr b="1" lang="en" sz="1600"/>
              <a:t>* </a:t>
            </a:r>
            <a:r>
              <a:rPr b="1" lang="en" sz="1600">
                <a:solidFill>
                  <a:srgbClr val="0000FF"/>
                </a:solidFill>
              </a:rPr>
              <a:t>W</a:t>
            </a:r>
            <a:r>
              <a:rPr b="1" baseline="-25000" lang="en" sz="1600">
                <a:solidFill>
                  <a:srgbClr val="0000FF"/>
                </a:solidFill>
              </a:rPr>
              <a:t>2</a:t>
            </a:r>
            <a:endParaRPr b="1" baseline="-25000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53" name="Google Shape;453;p34"/>
          <p:cNvSpPr txBox="1"/>
          <p:nvPr/>
        </p:nvSpPr>
        <p:spPr>
          <a:xfrm>
            <a:off x="2643950" y="3591675"/>
            <a:ext cx="1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+ </a:t>
            </a:r>
            <a:r>
              <a:rPr b="1" lang="en" sz="1800">
                <a:solidFill>
                  <a:srgbClr val="FF0000"/>
                </a:solidFill>
              </a:rPr>
              <a:t>b</a:t>
            </a:r>
            <a:endParaRPr b="1" baseline="-25000" sz="1800">
              <a:solidFill>
                <a:srgbClr val="FF0000"/>
              </a:solidFill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5562825" y="2371650"/>
            <a:ext cx="1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1</a:t>
            </a:r>
            <a:r>
              <a:rPr b="1" lang="en">
                <a:solidFill>
                  <a:srgbClr val="0000FF"/>
                </a:solidFill>
              </a:rPr>
              <a:t>, W</a:t>
            </a:r>
            <a:r>
              <a:rPr b="1" baseline="-25000" lang="en">
                <a:solidFill>
                  <a:srgbClr val="0000FF"/>
                </a:solidFill>
              </a:rPr>
              <a:t>2</a:t>
            </a:r>
            <a:r>
              <a:rPr b="1" lang="en">
                <a:solidFill>
                  <a:srgbClr val="0000FF"/>
                </a:solidFill>
              </a:rPr>
              <a:t>: weights</a:t>
            </a:r>
            <a:endParaRPr/>
          </a:p>
        </p:txBody>
      </p:sp>
      <p:sp>
        <p:nvSpPr>
          <p:cNvPr id="455" name="Google Shape;455;p34"/>
          <p:cNvSpPr txBox="1"/>
          <p:nvPr/>
        </p:nvSpPr>
        <p:spPr>
          <a:xfrm>
            <a:off x="7283825" y="23716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</a:t>
            </a:r>
            <a:r>
              <a:rPr b="1" lang="en">
                <a:solidFill>
                  <a:srgbClr val="FF0000"/>
                </a:solidFill>
              </a:rPr>
              <a:t>: bias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How does a neuron work?</a:t>
            </a:r>
            <a:endParaRPr sz="2820"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311700" y="13874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 feeds into an </a:t>
            </a:r>
            <a:r>
              <a:rPr b="1" lang="en" sz="2000"/>
              <a:t>activation function</a:t>
            </a:r>
            <a:r>
              <a:rPr lang="en" sz="2000"/>
              <a:t> which makes the output behave like a ‘smoothed’ on/off</a:t>
            </a:r>
            <a:endParaRPr sz="2000"/>
          </a:p>
        </p:txBody>
      </p:sp>
      <p:sp>
        <p:nvSpPr>
          <p:cNvPr id="462" name="Google Shape;46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3681736" y="3625735"/>
            <a:ext cx="4014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1363886" y="2992010"/>
            <a:ext cx="401400" cy="393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1363886" y="4410260"/>
            <a:ext cx="401400" cy="393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35"/>
          <p:cNvCxnSpPr/>
          <p:nvPr/>
        </p:nvCxnSpPr>
        <p:spPr>
          <a:xfrm>
            <a:off x="1815450" y="3243375"/>
            <a:ext cx="1240800" cy="49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5"/>
          <p:cNvCxnSpPr/>
          <p:nvPr/>
        </p:nvCxnSpPr>
        <p:spPr>
          <a:xfrm flipH="1" rot="10800000">
            <a:off x="1835261" y="4022785"/>
            <a:ext cx="1201200" cy="56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5"/>
          <p:cNvSpPr txBox="1"/>
          <p:nvPr/>
        </p:nvSpPr>
        <p:spPr>
          <a:xfrm>
            <a:off x="2266350" y="3035325"/>
            <a:ext cx="11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 sz="1600"/>
              <a:t>1 </a:t>
            </a:r>
            <a:r>
              <a:rPr b="1" lang="en" sz="1600"/>
              <a:t>*</a:t>
            </a:r>
            <a:r>
              <a:rPr b="1" lang="en" sz="1600">
                <a:solidFill>
                  <a:srgbClr val="0000FF"/>
                </a:solidFill>
              </a:rPr>
              <a:t> W</a:t>
            </a:r>
            <a:r>
              <a:rPr b="1" baseline="-25000" lang="en" sz="1600">
                <a:solidFill>
                  <a:srgbClr val="0000FF"/>
                </a:solidFill>
              </a:rPr>
              <a:t>1</a:t>
            </a:r>
            <a:endParaRPr b="1" baseline="-25000" sz="1600">
              <a:solidFill>
                <a:srgbClr val="0000FF"/>
              </a:solidFill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2091650" y="4497925"/>
            <a:ext cx="120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 sz="1600"/>
              <a:t>2 </a:t>
            </a:r>
            <a:r>
              <a:rPr b="1" lang="en" sz="1600"/>
              <a:t>* </a:t>
            </a:r>
            <a:r>
              <a:rPr b="1" lang="en" sz="1600">
                <a:solidFill>
                  <a:srgbClr val="0000FF"/>
                </a:solidFill>
              </a:rPr>
              <a:t>W</a:t>
            </a:r>
            <a:r>
              <a:rPr b="1" baseline="-25000" lang="en" sz="1600">
                <a:solidFill>
                  <a:srgbClr val="0000FF"/>
                </a:solidFill>
              </a:rPr>
              <a:t>2</a:t>
            </a:r>
            <a:endParaRPr b="1" baseline="-25000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70" name="Google Shape;470;p35"/>
          <p:cNvSpPr txBox="1"/>
          <p:nvPr/>
        </p:nvSpPr>
        <p:spPr>
          <a:xfrm>
            <a:off x="2643950" y="3591675"/>
            <a:ext cx="1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+ </a:t>
            </a:r>
            <a:r>
              <a:rPr b="1" lang="en" sz="1800">
                <a:solidFill>
                  <a:srgbClr val="FF0000"/>
                </a:solidFill>
              </a:rPr>
              <a:t>b</a:t>
            </a:r>
            <a:endParaRPr b="1" baseline="-25000" sz="1800">
              <a:solidFill>
                <a:srgbClr val="FF0000"/>
              </a:solidFill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5540275" y="1971450"/>
            <a:ext cx="1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1</a:t>
            </a:r>
            <a:r>
              <a:rPr b="1" lang="en">
                <a:solidFill>
                  <a:srgbClr val="0000FF"/>
                </a:solidFill>
              </a:rPr>
              <a:t>, W</a:t>
            </a:r>
            <a:r>
              <a:rPr b="1" baseline="-25000" lang="en">
                <a:solidFill>
                  <a:srgbClr val="0000FF"/>
                </a:solidFill>
              </a:rPr>
              <a:t>2</a:t>
            </a:r>
            <a:r>
              <a:rPr b="1" lang="en">
                <a:solidFill>
                  <a:srgbClr val="0000FF"/>
                </a:solidFill>
              </a:rPr>
              <a:t>: weights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7272550" y="19714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b: bias</a:t>
            </a:r>
            <a:endParaRPr/>
          </a:p>
        </p:txBody>
      </p:sp>
      <p:pic>
        <p:nvPicPr>
          <p:cNvPr id="473" name="Google Shape;4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600" y="3035325"/>
            <a:ext cx="2357100" cy="15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5"/>
          <p:cNvPicPr preferRelativeResize="0"/>
          <p:nvPr/>
        </p:nvPicPr>
        <p:blipFill rotWithShape="1">
          <a:blip r:embed="rId4">
            <a:alphaModFix/>
          </a:blip>
          <a:srcRect b="0" l="-725" r="0" t="0"/>
          <a:stretch/>
        </p:blipFill>
        <p:spPr>
          <a:xfrm>
            <a:off x="2892225" y="2673975"/>
            <a:ext cx="1871093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800" y="2781674"/>
            <a:ext cx="1620306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5"/>
          <p:cNvSpPr txBox="1"/>
          <p:nvPr/>
        </p:nvSpPr>
        <p:spPr>
          <a:xfrm>
            <a:off x="4572000" y="3050775"/>
            <a:ext cx="548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σ(z)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477" name="Google Shape;477;p35"/>
          <p:cNvCxnSpPr/>
          <p:nvPr/>
        </p:nvCxnSpPr>
        <p:spPr>
          <a:xfrm>
            <a:off x="4897388" y="3001275"/>
            <a:ext cx="1737000" cy="2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5"/>
          <p:cNvSpPr txBox="1"/>
          <p:nvPr/>
        </p:nvSpPr>
        <p:spPr>
          <a:xfrm>
            <a:off x="5770500" y="4019325"/>
            <a:ext cx="20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Activation function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6634400" y="44195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endParaRPr/>
          </a:p>
        </p:txBody>
      </p:sp>
      <p:sp>
        <p:nvSpPr>
          <p:cNvPr id="480" name="Google Shape;480;p35"/>
          <p:cNvSpPr txBox="1"/>
          <p:nvPr/>
        </p:nvSpPr>
        <p:spPr>
          <a:xfrm>
            <a:off x="6636450" y="332537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‘On’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3938325" y="419167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‘Off’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Neural Network Information Flow</a:t>
            </a:r>
            <a:endParaRPr sz="2820"/>
          </a:p>
        </p:txBody>
      </p:sp>
      <p:sp>
        <p:nvSpPr>
          <p:cNvPr id="487" name="Google Shape;487;p36"/>
          <p:cNvSpPr txBox="1"/>
          <p:nvPr>
            <p:ph idx="1" type="body"/>
          </p:nvPr>
        </p:nvSpPr>
        <p:spPr>
          <a:xfrm>
            <a:off x="311700" y="1387450"/>
            <a:ext cx="49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NN processes the information only in one way (input → output without any loops) it is called </a:t>
            </a:r>
            <a:r>
              <a:rPr i="1" lang="en" sz="2000"/>
              <a:t>feedforward</a:t>
            </a:r>
            <a:r>
              <a:rPr lang="en" sz="2000"/>
              <a:t>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 on feedforward NN now. Later we’ll talk about RNN (recurrent NN) which is non-feedforward.</a:t>
            </a:r>
            <a:endParaRPr sz="2000"/>
          </a:p>
        </p:txBody>
      </p:sp>
      <p:sp>
        <p:nvSpPr>
          <p:cNvPr id="488" name="Google Shape;48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25" y="2153775"/>
            <a:ext cx="2111025" cy="28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/>
          <p:nvPr/>
        </p:nvSpPr>
        <p:spPr>
          <a:xfrm>
            <a:off x="7274350" y="4324525"/>
            <a:ext cx="17007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Source: Wikipedia</a:t>
            </a:r>
            <a:endParaRPr i="1" sz="1000">
              <a:solidFill>
                <a:srgbClr val="000000"/>
              </a:solidFill>
            </a:endParaRPr>
          </a:p>
        </p:txBody>
      </p:sp>
      <p:cxnSp>
        <p:nvCxnSpPr>
          <p:cNvPr id="491" name="Google Shape;491;p36"/>
          <p:cNvCxnSpPr/>
          <p:nvPr/>
        </p:nvCxnSpPr>
        <p:spPr>
          <a:xfrm flipH="1" rot="10800000">
            <a:off x="5537338" y="1985100"/>
            <a:ext cx="1771800" cy="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36"/>
          <p:cNvSpPr txBox="1"/>
          <p:nvPr/>
        </p:nvSpPr>
        <p:spPr>
          <a:xfrm>
            <a:off x="5537350" y="1520250"/>
            <a:ext cx="2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Flow of information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How to Train </a:t>
            </a:r>
            <a:r>
              <a:rPr lang="en" sz="2820"/>
              <a:t>Neural Network</a:t>
            </a:r>
            <a:endParaRPr sz="2820"/>
          </a:p>
        </p:txBody>
      </p:sp>
      <p:sp>
        <p:nvSpPr>
          <p:cNvPr id="498" name="Google Shape;498;p37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goal is find optimal weights (w</a:t>
            </a:r>
            <a:r>
              <a:rPr baseline="-25000" lang="en" sz="2200"/>
              <a:t>i</a:t>
            </a:r>
            <a:r>
              <a:rPr lang="en" sz="2000"/>
              <a:t>) and biases (b</a:t>
            </a:r>
            <a:r>
              <a:rPr baseline="-25000" lang="en" sz="2200"/>
              <a:t>j</a:t>
            </a:r>
            <a:r>
              <a:rPr lang="en" sz="2000"/>
              <a:t>) which minimize an objective function (loss function). A typical choice is the mean square error (MSE):</a:t>
            </a:r>
            <a:endParaRPr sz="2000"/>
          </a:p>
        </p:txBody>
      </p:sp>
      <p:sp>
        <p:nvSpPr>
          <p:cNvPr id="499" name="Google Shape;49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600" y="2688336"/>
            <a:ext cx="3752850" cy="7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7"/>
          <p:cNvSpPr txBox="1"/>
          <p:nvPr/>
        </p:nvSpPr>
        <p:spPr>
          <a:xfrm>
            <a:off x="2460900" y="3520440"/>
            <a:ext cx="2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data points</a:t>
            </a:r>
            <a:endParaRPr/>
          </a:p>
        </p:txBody>
      </p:sp>
      <p:sp>
        <p:nvSpPr>
          <p:cNvPr id="502" name="Google Shape;502;p37"/>
          <p:cNvSpPr txBox="1"/>
          <p:nvPr/>
        </p:nvSpPr>
        <p:spPr>
          <a:xfrm>
            <a:off x="3844050" y="3922776"/>
            <a:ext cx="27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output given input x</a:t>
            </a:r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5350025" y="3520440"/>
            <a:ext cx="2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value y for input x</a:t>
            </a:r>
            <a:endParaRPr/>
          </a:p>
        </p:txBody>
      </p:sp>
      <p:cxnSp>
        <p:nvCxnSpPr>
          <p:cNvPr id="504" name="Google Shape;504;p37"/>
          <p:cNvCxnSpPr/>
          <p:nvPr/>
        </p:nvCxnSpPr>
        <p:spPr>
          <a:xfrm>
            <a:off x="4105300" y="3319272"/>
            <a:ext cx="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7"/>
          <p:cNvCxnSpPr/>
          <p:nvPr/>
        </p:nvCxnSpPr>
        <p:spPr>
          <a:xfrm>
            <a:off x="4917900" y="3218688"/>
            <a:ext cx="114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7"/>
          <p:cNvCxnSpPr/>
          <p:nvPr/>
        </p:nvCxnSpPr>
        <p:spPr>
          <a:xfrm>
            <a:off x="5594675" y="3218688"/>
            <a:ext cx="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8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need to optimize a lot of </a:t>
            </a:r>
            <a:r>
              <a:rPr lang="en" sz="2000"/>
              <a:t>w</a:t>
            </a:r>
            <a:r>
              <a:rPr baseline="-25000" lang="en" sz="2200"/>
              <a:t>i</a:t>
            </a:r>
            <a:r>
              <a:rPr lang="en" sz="2000"/>
              <a:t> and b</a:t>
            </a:r>
            <a:r>
              <a:rPr baseline="-25000" lang="en" sz="2200"/>
              <a:t>j</a:t>
            </a:r>
            <a:r>
              <a:rPr lang="en" sz="2000"/>
              <a:t> we need a smart algorithm to do so, e.g. the method of </a:t>
            </a:r>
            <a:r>
              <a:rPr i="1" lang="en" sz="2000"/>
              <a:t>gradient descent</a:t>
            </a:r>
            <a:r>
              <a:rPr lang="en" sz="2000"/>
              <a:t>:</a:t>
            </a:r>
            <a:endParaRPr sz="2000"/>
          </a:p>
        </p:txBody>
      </p:sp>
      <p:sp>
        <p:nvSpPr>
          <p:cNvPr id="512" name="Google Shape;5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700" y="1909075"/>
            <a:ext cx="2807350" cy="30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825" y="2448075"/>
            <a:ext cx="23336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8"/>
          <p:cNvSpPr txBox="1"/>
          <p:nvPr/>
        </p:nvSpPr>
        <p:spPr>
          <a:xfrm>
            <a:off x="735150" y="2512750"/>
            <a:ext cx="280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Gradient of Loss (average over the input data)</a:t>
            </a:r>
            <a:endParaRPr sz="1600"/>
          </a:p>
        </p:txBody>
      </p:sp>
      <p:sp>
        <p:nvSpPr>
          <p:cNvPr id="516" name="Google Shape;5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How to Train Neural Network</a:t>
            </a:r>
            <a:endParaRPr sz="28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idx="1" type="body"/>
          </p:nvPr>
        </p:nvSpPr>
        <p:spPr>
          <a:xfrm>
            <a:off x="311700" y="13761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input data size is large the calculation is too slow. A common solution is to use a random subset of input data instead: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subset is called </a:t>
            </a:r>
            <a:r>
              <a:rPr b="1" lang="en" sz="2000"/>
              <a:t>mini-batch</a:t>
            </a:r>
            <a:r>
              <a:rPr lang="en" sz="2000"/>
              <a:t>. The method is called </a:t>
            </a:r>
            <a:r>
              <a:rPr b="1" lang="en" sz="2000"/>
              <a:t>stochastic gradient descent (SGD).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Epoch:  </a:t>
            </a:r>
            <a:r>
              <a:rPr lang="en" sz="2000"/>
              <a:t>One cycle through the </a:t>
            </a:r>
            <a:r>
              <a:rPr b="1" lang="en" sz="2000"/>
              <a:t>full</a:t>
            </a:r>
            <a:r>
              <a:rPr lang="en" sz="2000"/>
              <a:t> training dataset. Training a NN usually requires quite a few epochs.</a:t>
            </a:r>
            <a:endParaRPr sz="2000"/>
          </a:p>
        </p:txBody>
      </p:sp>
      <p:sp>
        <p:nvSpPr>
          <p:cNvPr id="522" name="Google Shape;5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39"/>
          <p:cNvSpPr txBox="1"/>
          <p:nvPr/>
        </p:nvSpPr>
        <p:spPr>
          <a:xfrm>
            <a:off x="1073525" y="2377375"/>
            <a:ext cx="349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Gradient of Loss approximated by average over a subset of input data</a:t>
            </a:r>
            <a:endParaRPr sz="1600"/>
          </a:p>
        </p:txBody>
      </p:sp>
      <p:pic>
        <p:nvPicPr>
          <p:cNvPr id="524" name="Google Shape;5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1363"/>
            <a:ext cx="2240875" cy="7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How to Train Neural Network</a:t>
            </a:r>
            <a:endParaRPr sz="28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Neural Network Parameters</a:t>
            </a:r>
            <a:endParaRPr sz="2820"/>
          </a:p>
        </p:txBody>
      </p:sp>
      <p:sp>
        <p:nvSpPr>
          <p:cNvPr id="531" name="Google Shape;531;p40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you train a NN you have to decide </a:t>
            </a:r>
            <a:br>
              <a:rPr lang="en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Number of hidden layers and </a:t>
            </a:r>
            <a:br>
              <a:rPr lang="en" sz="2000"/>
            </a:br>
            <a:r>
              <a:rPr lang="en" sz="2000"/>
              <a:t>number of neurons for each hidden layer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Which activation function to use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Which loss function to use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to minimize the loss function</a:t>
            </a:r>
            <a:br>
              <a:rPr lang="en" sz="2000"/>
            </a:br>
            <a:r>
              <a:rPr lang="en" sz="2000"/>
              <a:t>...</a:t>
            </a:r>
            <a:endParaRPr sz="2000"/>
          </a:p>
        </p:txBody>
      </p:sp>
      <p:sp>
        <p:nvSpPr>
          <p:cNvPr id="532" name="Google Shape;53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Activation Function</a:t>
            </a:r>
            <a:endParaRPr sz="2820"/>
          </a:p>
        </p:txBody>
      </p:sp>
      <p:sp>
        <p:nvSpPr>
          <p:cNvPr id="538" name="Google Shape;538;p41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common activation functions are the rectified linear unit (</a:t>
            </a:r>
            <a:r>
              <a:rPr b="1" lang="en" sz="2000"/>
              <a:t>ReLU</a:t>
            </a:r>
            <a:r>
              <a:rPr lang="en" sz="2000"/>
              <a:t>) function and </a:t>
            </a:r>
            <a:r>
              <a:rPr b="1" lang="en" sz="2000"/>
              <a:t>Softplus</a:t>
            </a:r>
            <a:r>
              <a:rPr lang="en" sz="2000"/>
              <a:t> function</a:t>
            </a:r>
            <a:endParaRPr sz="2000"/>
          </a:p>
        </p:txBody>
      </p:sp>
      <p:sp>
        <p:nvSpPr>
          <p:cNvPr id="539" name="Google Shape;5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00" y="2343363"/>
            <a:ext cx="3328165" cy="26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325" y="2300650"/>
            <a:ext cx="3733075" cy="27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525" y="3892675"/>
            <a:ext cx="173542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Outline</a:t>
            </a:r>
            <a:endParaRPr sz="2820"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11700" y="1471900"/>
            <a:ext cx="8520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fancier machine learning algorithms!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 I: Support Vector Machine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 II: Decision Tree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 III: Neural Network</a:t>
            </a:r>
            <a:br>
              <a:rPr lang="en" sz="2000"/>
            </a:br>
            <a:endParaRPr sz="20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Loss</a:t>
            </a:r>
            <a:r>
              <a:rPr lang="en" sz="2820"/>
              <a:t> Function</a:t>
            </a:r>
            <a:endParaRPr sz="2820"/>
          </a:p>
        </p:txBody>
      </p:sp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311688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with MSE can be slow since the gradient depends on the slope of the activation function:</a:t>
            </a:r>
            <a:endParaRPr sz="2000"/>
          </a:p>
        </p:txBody>
      </p:sp>
      <p:sp>
        <p:nvSpPr>
          <p:cNvPr id="549" name="Google Shape;5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00" y="2310900"/>
            <a:ext cx="2404575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286" y="2282530"/>
            <a:ext cx="2404575" cy="578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2" name="Google Shape;552;p42"/>
          <p:cNvCxnSpPr/>
          <p:nvPr/>
        </p:nvCxnSpPr>
        <p:spPr>
          <a:xfrm>
            <a:off x="3496675" y="2639425"/>
            <a:ext cx="43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53" name="Google Shape;55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7101" y="3069550"/>
            <a:ext cx="4918959" cy="15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2"/>
          <p:cNvSpPr txBox="1"/>
          <p:nvPr/>
        </p:nvSpPr>
        <p:spPr>
          <a:xfrm>
            <a:off x="6024600" y="4434538"/>
            <a:ext cx="29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Courtesy of Prof. Kai-Feng Chen (NTU)</a:t>
            </a:r>
            <a:endParaRPr i="1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Loss Function</a:t>
            </a:r>
            <a:endParaRPr sz="2820"/>
          </a:p>
        </p:txBody>
      </p:sp>
      <p:sp>
        <p:nvSpPr>
          <p:cNvPr id="560" name="Google Shape;560;p43"/>
          <p:cNvSpPr txBox="1"/>
          <p:nvPr>
            <p:ph idx="1" type="body"/>
          </p:nvPr>
        </p:nvSpPr>
        <p:spPr>
          <a:xfrm>
            <a:off x="311688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Another choice of loss functions is the (binary) cross entropy function</a:t>
            </a:r>
            <a:endParaRPr sz="2000"/>
          </a:p>
        </p:txBody>
      </p:sp>
      <p:sp>
        <p:nvSpPr>
          <p:cNvPr id="561" name="Google Shape;5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2" name="Google Shape;562;p43"/>
          <p:cNvCxnSpPr/>
          <p:nvPr/>
        </p:nvCxnSpPr>
        <p:spPr>
          <a:xfrm>
            <a:off x="924925" y="3142325"/>
            <a:ext cx="43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3"/>
          <p:cNvSpPr txBox="1"/>
          <p:nvPr/>
        </p:nvSpPr>
        <p:spPr>
          <a:xfrm>
            <a:off x="6024600" y="4434538"/>
            <a:ext cx="29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Courtesy of Prof. Kai-Feng Chen (NTU)</a:t>
            </a:r>
            <a:endParaRPr i="1" sz="1200"/>
          </a:p>
        </p:txBody>
      </p:sp>
      <p:pic>
        <p:nvPicPr>
          <p:cNvPr id="564" name="Google Shape;5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50" y="2003775"/>
            <a:ext cx="5644451" cy="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225" y="2855975"/>
            <a:ext cx="6784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650" y="2788163"/>
            <a:ext cx="1399291" cy="6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2423" y="2836860"/>
            <a:ext cx="2333125" cy="51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Solver choice </a:t>
            </a:r>
            <a:endParaRPr sz="2820"/>
          </a:p>
        </p:txBody>
      </p:sp>
      <p:sp>
        <p:nvSpPr>
          <p:cNvPr id="573" name="Google Shape;573;p44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SGD is an easy and useful algorithm for minimizing the loss function, but there can be problems like slow training.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other choices of ‘solvers’. E.g.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Adam: Increase the ‘step size’ (learning rate) when gradient becomes smaller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L-BFGS: Find the extremum using (quasi) Newton’s method </a:t>
            </a:r>
            <a:endParaRPr sz="2000"/>
          </a:p>
        </p:txBody>
      </p:sp>
      <p:sp>
        <p:nvSpPr>
          <p:cNvPr id="574" name="Google Shape;57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"/>
          <p:cNvSpPr txBox="1"/>
          <p:nvPr>
            <p:ph idx="1" type="body"/>
          </p:nvPr>
        </p:nvSpPr>
        <p:spPr>
          <a:xfrm>
            <a:off x="244025" y="1323400"/>
            <a:ext cx="51927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/>
              <a:t>As usual we need to be careful about overtraining (overfitting)</a:t>
            </a:r>
            <a:br>
              <a:rPr lang="en" sz="2000"/>
            </a:b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L1/L2 regularization: </a:t>
            </a:r>
            <a:r>
              <a:rPr lang="en" sz="2000"/>
              <a:t> Add extra term </a:t>
            </a:r>
            <a:r>
              <a:rPr b="1" lang="en" sz="2200">
                <a:solidFill>
                  <a:srgbClr val="434343"/>
                </a:solidFill>
              </a:rPr>
              <a:t>λ</a:t>
            </a:r>
            <a:r>
              <a:rPr lang="en" sz="2000"/>
              <a:t>Σ</a:t>
            </a:r>
            <a:r>
              <a:rPr lang="en" sz="1400"/>
              <a:t>i</a:t>
            </a:r>
            <a:r>
              <a:rPr lang="en" sz="2100"/>
              <a:t>|</a:t>
            </a:r>
            <a:r>
              <a:rPr b="1" lang="en" sz="2100"/>
              <a:t>W</a:t>
            </a:r>
            <a:r>
              <a:rPr b="1" lang="en" sz="1500"/>
              <a:t>i</a:t>
            </a:r>
            <a:r>
              <a:rPr lang="en" sz="2100"/>
              <a:t>| or </a:t>
            </a:r>
            <a:r>
              <a:rPr lang="en" sz="2000"/>
              <a:t> </a:t>
            </a:r>
            <a:r>
              <a:rPr b="1" lang="en" sz="2200">
                <a:solidFill>
                  <a:srgbClr val="434343"/>
                </a:solidFill>
              </a:rPr>
              <a:t>λ</a:t>
            </a:r>
            <a:r>
              <a:rPr lang="en" sz="2000"/>
              <a:t>Σ</a:t>
            </a:r>
            <a:r>
              <a:rPr lang="en" sz="1400"/>
              <a:t>i</a:t>
            </a:r>
            <a:r>
              <a:rPr b="1" lang="en" sz="2100"/>
              <a:t>W</a:t>
            </a:r>
            <a:r>
              <a:rPr b="1" lang="en" sz="1500"/>
              <a:t>i</a:t>
            </a:r>
            <a:r>
              <a:rPr b="1" baseline="30000" lang="en" sz="2200"/>
              <a:t>2</a:t>
            </a:r>
            <a:r>
              <a:rPr b="1" lang="en" sz="1500"/>
              <a:t> </a:t>
            </a:r>
            <a:r>
              <a:rPr lang="en" sz="2000"/>
              <a:t> to the loss function</a:t>
            </a:r>
            <a:br>
              <a:rPr lang="en" sz="2300"/>
            </a:br>
            <a:endParaRPr sz="2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80" name="Google Shape;5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45"/>
          <p:cNvSpPr txBox="1"/>
          <p:nvPr>
            <p:ph type="title"/>
          </p:nvPr>
        </p:nvSpPr>
        <p:spPr>
          <a:xfrm>
            <a:off x="311700" y="4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Regularization</a:t>
            </a:r>
            <a:endParaRPr sz="2820"/>
          </a:p>
        </p:txBody>
      </p:sp>
      <p:pic>
        <p:nvPicPr>
          <p:cNvPr id="582" name="Google Shape;5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150" y="1171250"/>
            <a:ext cx="3376550" cy="16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5"/>
          <p:cNvSpPr txBox="1"/>
          <p:nvPr/>
        </p:nvSpPr>
        <p:spPr>
          <a:xfrm>
            <a:off x="6910050" y="2865015"/>
            <a:ext cx="2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epochs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/>
          <p:nvPr>
            <p:ph idx="1" type="body"/>
          </p:nvPr>
        </p:nvSpPr>
        <p:spPr>
          <a:xfrm>
            <a:off x="244025" y="1323400"/>
            <a:ext cx="51927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/>
              <a:t>Many packages include the option of an ‘early stopping’: Stop training when the model stops improving, either after certain number of consecutive iterations, or with a </a:t>
            </a:r>
            <a:r>
              <a:rPr i="1" lang="en" sz="2000"/>
              <a:t>validation</a:t>
            </a:r>
            <a:r>
              <a:rPr lang="en" sz="2000"/>
              <a:t> sample. </a:t>
            </a:r>
            <a:br>
              <a:rPr lang="en" sz="2300"/>
            </a:br>
            <a:endParaRPr sz="2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89" name="Google Shape;5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6"/>
          <p:cNvSpPr txBox="1"/>
          <p:nvPr>
            <p:ph type="title"/>
          </p:nvPr>
        </p:nvSpPr>
        <p:spPr>
          <a:xfrm>
            <a:off x="311700" y="4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Early Stopping</a:t>
            </a:r>
            <a:endParaRPr sz="2820"/>
          </a:p>
        </p:txBody>
      </p:sp>
      <p:pic>
        <p:nvPicPr>
          <p:cNvPr id="591" name="Google Shape;5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25" y="1159975"/>
            <a:ext cx="2858928" cy="33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6"/>
          <p:cNvSpPr txBox="1"/>
          <p:nvPr/>
        </p:nvSpPr>
        <p:spPr>
          <a:xfrm>
            <a:off x="7316150" y="3833190"/>
            <a:ext cx="2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epochs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Summary</a:t>
            </a:r>
            <a:endParaRPr sz="2820"/>
          </a:p>
        </p:txBody>
      </p:sp>
      <p:sp>
        <p:nvSpPr>
          <p:cNvPr id="598" name="Google Shape;598;p47"/>
          <p:cNvSpPr txBox="1"/>
          <p:nvPr>
            <p:ph idx="1" type="body"/>
          </p:nvPr>
        </p:nvSpPr>
        <p:spPr>
          <a:xfrm>
            <a:off x="311700" y="138745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go beyond linear classification/regression there are many machine learning algorithms we can use, e.g. SVM, Decision Trees, NN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hyperparameters/methods to choose for each algorithm → need to tune/determine by validation.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000"/>
            </a:b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99" name="Google Shape;59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Addendum</a:t>
            </a:r>
            <a:endParaRPr sz="2820"/>
          </a:p>
        </p:txBody>
      </p:sp>
      <p:sp>
        <p:nvSpPr>
          <p:cNvPr id="605" name="Google Shape;605;p48"/>
          <p:cNvSpPr txBox="1"/>
          <p:nvPr>
            <p:ph idx="1" type="body"/>
          </p:nvPr>
        </p:nvSpPr>
        <p:spPr>
          <a:xfrm>
            <a:off x="311700" y="1387450"/>
            <a:ext cx="7527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(Backpropagation?)</a:t>
            </a:r>
            <a:endParaRPr sz="2000"/>
          </a:p>
        </p:txBody>
      </p:sp>
      <p:sp>
        <p:nvSpPr>
          <p:cNvPr id="606" name="Google Shape;60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Backup: Soft margin</a:t>
            </a:r>
            <a:endParaRPr sz="2820"/>
          </a:p>
        </p:txBody>
      </p:sp>
      <p:sp>
        <p:nvSpPr>
          <p:cNvPr id="612" name="Google Shape;612;p49"/>
          <p:cNvSpPr txBox="1"/>
          <p:nvPr>
            <p:ph idx="1" type="body"/>
          </p:nvPr>
        </p:nvSpPr>
        <p:spPr>
          <a:xfrm>
            <a:off x="405600" y="1192700"/>
            <a:ext cx="63510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E.g. The max soft margin is determined by</a:t>
            </a:r>
            <a:br>
              <a:rPr lang="en" sz="2000"/>
            </a:br>
            <a:r>
              <a:rPr lang="en" sz="2000"/>
              <a:t>                                  </a:t>
            </a:r>
            <a:br>
              <a:rPr lang="en" sz="2000"/>
            </a:br>
            <a:r>
              <a:rPr lang="en" sz="2000"/>
              <a:t>                                      </a:t>
            </a:r>
            <a:r>
              <a:rPr lang="en" sz="2000"/>
              <a:t>s</a:t>
            </a:r>
            <a:r>
              <a:rPr lang="en" sz="2000"/>
              <a:t>ubject to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 is a (regularization) hyperparameter </a:t>
            </a:r>
            <a:endParaRPr sz="2000"/>
          </a:p>
        </p:txBody>
      </p:sp>
      <p:sp>
        <p:nvSpPr>
          <p:cNvPr id="613" name="Google Shape;61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4" name="Google Shape;6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425" y="2714375"/>
            <a:ext cx="25622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9"/>
          <p:cNvSpPr txBox="1"/>
          <p:nvPr/>
        </p:nvSpPr>
        <p:spPr>
          <a:xfrm>
            <a:off x="3622200" y="2714375"/>
            <a:ext cx="23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black dots (y=1)</a:t>
            </a:r>
            <a:endParaRPr sz="1600"/>
          </a:p>
        </p:txBody>
      </p:sp>
      <p:sp>
        <p:nvSpPr>
          <p:cNvPr id="616" name="Google Shape;616;p49"/>
          <p:cNvSpPr txBox="1"/>
          <p:nvPr/>
        </p:nvSpPr>
        <p:spPr>
          <a:xfrm>
            <a:off x="3622200" y="3145475"/>
            <a:ext cx="20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white dots (y=-1)</a:t>
            </a:r>
            <a:endParaRPr/>
          </a:p>
        </p:txBody>
      </p:sp>
      <p:pic>
        <p:nvPicPr>
          <p:cNvPr id="617" name="Google Shape;6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950" y="1183075"/>
            <a:ext cx="2686299" cy="27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324" y="1883175"/>
            <a:ext cx="260241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190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Part I: Support Vector Machine</a:t>
            </a:r>
            <a:endParaRPr sz="3220"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Classification: which line?</a:t>
            </a:r>
            <a:endParaRPr sz="282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three lines can be used to classify </a:t>
            </a:r>
            <a:br>
              <a:rPr lang="en" sz="2000"/>
            </a:br>
            <a:r>
              <a:rPr lang="en" sz="2000"/>
              <a:t>s</a:t>
            </a:r>
            <a:r>
              <a:rPr lang="en" sz="2000"/>
              <a:t>ignal (red) and background (blue)</a:t>
            </a:r>
            <a:br>
              <a:rPr lang="en" sz="2000"/>
            </a:br>
            <a:r>
              <a:rPr lang="en" sz="2000"/>
              <a:t>e</a:t>
            </a:r>
            <a:r>
              <a:rPr lang="en" sz="2000"/>
              <a:t>vents. W</a:t>
            </a:r>
            <a:r>
              <a:rPr lang="en" sz="2000"/>
              <a:t>hich one to use?</a:t>
            </a:r>
            <a:endParaRPr sz="2000"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637313" y="190625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7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7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7"/>
          <p:cNvCxnSpPr/>
          <p:nvPr/>
        </p:nvCxnSpPr>
        <p:spPr>
          <a:xfrm flipH="1">
            <a:off x="6022625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 flipH="1">
            <a:off x="6532300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>
            <a:off x="6291072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Classification: which line?</a:t>
            </a:r>
            <a:endParaRPr sz="282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line will classify the test sample </a:t>
            </a:r>
            <a:br>
              <a:rPr lang="en" sz="2000"/>
            </a:br>
            <a:r>
              <a:rPr lang="en" sz="2000"/>
              <a:t>(black) as background, even though</a:t>
            </a:r>
            <a:br>
              <a:rPr lang="en" sz="2000"/>
            </a:br>
            <a:r>
              <a:rPr lang="en" sz="2000"/>
              <a:t>i</a:t>
            </a:r>
            <a:r>
              <a:rPr lang="en" sz="2000"/>
              <a:t>t is closer to the block of signals.</a:t>
            </a:r>
            <a:endParaRPr sz="2000"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637313" y="190625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8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18"/>
          <p:cNvCxnSpPr/>
          <p:nvPr/>
        </p:nvCxnSpPr>
        <p:spPr>
          <a:xfrm flipH="1">
            <a:off x="6022625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8"/>
          <p:cNvSpPr/>
          <p:nvPr/>
        </p:nvSpPr>
        <p:spPr>
          <a:xfrm>
            <a:off x="6387100" y="2454788"/>
            <a:ext cx="212700" cy="1995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6481900" y="35373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Test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Classification: which line?</a:t>
            </a:r>
            <a:endParaRPr sz="2820"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Similarly the test sample will be 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lassified as signal, despite being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loser to the background events.</a:t>
            </a:r>
            <a:endParaRPr sz="2000"/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637313" y="190625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19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9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19"/>
          <p:cNvCxnSpPr/>
          <p:nvPr/>
        </p:nvCxnSpPr>
        <p:spPr>
          <a:xfrm flipH="1">
            <a:off x="6532300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254550" y="1635613"/>
            <a:ext cx="212700" cy="1995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6481900" y="35373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Test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Classification: which line?</a:t>
            </a:r>
            <a:endParaRPr sz="2820"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Apparently this ‘central’ line is the best 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hoice: the one with max </a:t>
            </a:r>
            <a:r>
              <a:rPr b="1" lang="en" sz="2000"/>
              <a:t>margin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Margin: the shortest distance </a:t>
            </a:r>
            <a:br>
              <a:rPr lang="en" sz="2000"/>
            </a:br>
            <a:r>
              <a:rPr lang="en" sz="2000"/>
              <a:t>b</a:t>
            </a:r>
            <a:r>
              <a:rPr lang="en" sz="2000"/>
              <a:t>etween </a:t>
            </a:r>
            <a:r>
              <a:rPr lang="en" sz="2000"/>
              <a:t>t</a:t>
            </a:r>
            <a:r>
              <a:rPr lang="en" sz="2000"/>
              <a:t>he observations (dots) </a:t>
            </a:r>
            <a:br>
              <a:rPr lang="en" sz="2000"/>
            </a:br>
            <a:r>
              <a:rPr lang="en" sz="2000"/>
              <a:t>and the threshold (line)</a:t>
            </a:r>
            <a:br>
              <a:rPr lang="en" sz="2000"/>
            </a:br>
            <a:endParaRPr sz="2000"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7637313" y="190625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0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0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0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0"/>
          <p:cNvCxnSpPr/>
          <p:nvPr/>
        </p:nvCxnSpPr>
        <p:spPr>
          <a:xfrm flipH="1">
            <a:off x="6022625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0"/>
          <p:cNvCxnSpPr/>
          <p:nvPr/>
        </p:nvCxnSpPr>
        <p:spPr>
          <a:xfrm flipH="1">
            <a:off x="6532300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/>
          <p:nvPr/>
        </p:nvCxnSpPr>
        <p:spPr>
          <a:xfrm flipH="1">
            <a:off x="6291072" y="1353550"/>
            <a:ext cx="1251900" cy="16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0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Support Vector Machine (SVM)</a:t>
            </a:r>
            <a:endParaRPr sz="2820"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311700" y="13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max-margin hyperplane (when more </a:t>
            </a:r>
            <a:br>
              <a:rPr lang="en" sz="2000"/>
            </a:br>
            <a:r>
              <a:rPr lang="en" sz="2000"/>
              <a:t>f</a:t>
            </a:r>
            <a:r>
              <a:rPr lang="en" sz="2000"/>
              <a:t>eatures are used) is determined by the</a:t>
            </a:r>
            <a:br>
              <a:rPr lang="en" sz="2000"/>
            </a:br>
            <a:r>
              <a:rPr lang="en" sz="2000"/>
              <a:t>d</a:t>
            </a:r>
            <a:r>
              <a:rPr lang="en" sz="2000"/>
              <a:t>ata points which lie nearest to it.</a:t>
            </a:r>
            <a:br>
              <a:rPr lang="en" sz="2000"/>
            </a:br>
            <a:r>
              <a:rPr lang="en" sz="2000"/>
              <a:t>→ ‘Support vectors’</a:t>
            </a:r>
            <a:endParaRPr sz="2000"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349563" y="245301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349575" y="21561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7832325" y="2453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5960138" y="24335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5913288" y="2058275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387100" y="16261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6126000" y="1426700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7637313" y="1906250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637313" y="2640288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7041850" y="2280275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7590950" y="2280263"/>
            <a:ext cx="212700" cy="1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6532300" y="19092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1"/>
          <p:cNvCxnSpPr/>
          <p:nvPr/>
        </p:nvCxnSpPr>
        <p:spPr>
          <a:xfrm flipH="1" rot="10800000">
            <a:off x="5816500" y="3000300"/>
            <a:ext cx="2261100" cy="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1"/>
          <p:cNvCxnSpPr/>
          <p:nvPr/>
        </p:nvCxnSpPr>
        <p:spPr>
          <a:xfrm rot="10800000">
            <a:off x="5794000" y="1312025"/>
            <a:ext cx="22500" cy="1692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1"/>
          <p:cNvSpPr/>
          <p:nvPr/>
        </p:nvSpPr>
        <p:spPr>
          <a:xfrm>
            <a:off x="5864888" y="168301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6222800" y="2024063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6126000" y="1758888"/>
            <a:ext cx="212700" cy="19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1"/>
          <p:cNvCxnSpPr/>
          <p:nvPr/>
        </p:nvCxnSpPr>
        <p:spPr>
          <a:xfrm flipH="1">
            <a:off x="6022625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/>
          <p:nvPr/>
        </p:nvCxnSpPr>
        <p:spPr>
          <a:xfrm flipH="1">
            <a:off x="6532300" y="1353550"/>
            <a:ext cx="1251900" cy="164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1"/>
          <p:cNvCxnSpPr/>
          <p:nvPr/>
        </p:nvCxnSpPr>
        <p:spPr>
          <a:xfrm flipH="1">
            <a:off x="6291072" y="1353550"/>
            <a:ext cx="1251900" cy="16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1"/>
          <p:cNvSpPr txBox="1"/>
          <p:nvPr/>
        </p:nvSpPr>
        <p:spPr>
          <a:xfrm>
            <a:off x="5601350" y="3304925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Signal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7314075" y="33093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Background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