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ilPdAo2sODpkxF+YlJ7PAOiiYe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56EE8E-0DB3-4E12-B712-EA3AB125D936}">
  <a:tblStyle styleId="{8C56EE8E-0DB3-4E12-B712-EA3AB125D93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We are group 7 and today's topic is our final presentation of this course. Our topic is ML on higgs production. I'm 吳芯瑀 and my group member is wjj.</a:t>
            </a:r>
            <a:endParaRPr/>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SzPts val="1400"/>
              <a:buNone/>
            </a:pPr>
            <a:r>
              <a:t/>
            </a:r>
            <a:endParaRPr/>
          </a:p>
        </p:txBody>
      </p:sp>
      <p:sp>
        <p:nvSpPr>
          <p:cNvPr id="161" name="Google Shape;1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09478422b_2_2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rPr lang="en-US">
                <a:highlight>
                  <a:schemeClr val="lt1"/>
                </a:highlight>
              </a:rPr>
              <a:t>這次我們重新把數據 test,train 對半分</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因為想看看再train的data數量沒那麼多時，會不會造成精確度快速下降</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此時如果層樹還是7層,準確度依然在90%以上</a:t>
            </a:r>
            <a:endParaRPr>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US">
                <a:highlight>
                  <a:schemeClr val="lt1"/>
                </a:highlight>
              </a:rPr>
              <a:t>This time, we re-divided the data test and train in half.</a:t>
            </a:r>
            <a:endParaRPr>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US">
                <a:highlight>
                  <a:schemeClr val="lt1"/>
                </a:highlight>
              </a:rPr>
              <a:t>Because we want to see if the number of data in the train is not so much,whether  it will  cause a rapid decrease in accuracy or not</a:t>
            </a:r>
            <a:endParaRPr>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US">
                <a:highlight>
                  <a:schemeClr val="lt1"/>
                </a:highlight>
              </a:rPr>
              <a:t>At this time, if the layer tree is still 7 layers, the accuracy will still above 90%. </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而且即使決策樹只有3層，也已經讓準確度達到73%</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And even though the decision tree has only 3 levels, it is already 73% accurate.</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從混淆矩陣中，我們可以看到誤判出現在:</a:t>
            </a:r>
            <a:endParaRPr>
              <a:highlight>
                <a:schemeClr val="lt1"/>
              </a:highlight>
            </a:endParaRPr>
          </a:p>
          <a:p>
            <a:pPr indent="0" lvl="0" marL="0" rtl="0" algn="l">
              <a:spcBef>
                <a:spcPts val="0"/>
              </a:spcBef>
              <a:spcAft>
                <a:spcPts val="0"/>
              </a:spcAft>
              <a:buClr>
                <a:schemeClr val="dk1"/>
              </a:buClr>
              <a:buSzPts val="1200"/>
              <a:buFont typeface="Calibri"/>
              <a:buNone/>
            </a:pPr>
            <a:r>
              <a:rPr lang="en-US">
                <a:solidFill>
                  <a:srgbClr val="38761D"/>
                </a:solidFill>
                <a:highlight>
                  <a:schemeClr val="lt1"/>
                </a:highlight>
              </a:rPr>
              <a:t>把GGH ,VBF 看成 VH (綠)</a:t>
            </a:r>
            <a:r>
              <a:rPr lang="en-US">
                <a:highlight>
                  <a:schemeClr val="lt1"/>
                </a:highlight>
              </a:rPr>
              <a:t> 把</a:t>
            </a:r>
            <a:r>
              <a:rPr lang="en-US">
                <a:solidFill>
                  <a:srgbClr val="FF0000"/>
                </a:solidFill>
                <a:highlight>
                  <a:schemeClr val="lt1"/>
                </a:highlight>
              </a:rPr>
              <a:t>GGH ,VBF, VH 看成ttH (紅)</a:t>
            </a:r>
            <a:endParaRPr>
              <a:solidFill>
                <a:srgbClr val="FF0000"/>
              </a:solidFill>
              <a:highlight>
                <a:schemeClr val="lt1"/>
              </a:highlight>
            </a:endParaRPr>
          </a:p>
          <a:p>
            <a:pPr indent="0" lvl="0" marL="0" rtl="0" algn="l">
              <a:spcBef>
                <a:spcPts val="0"/>
              </a:spcBef>
              <a:spcAft>
                <a:spcPts val="0"/>
              </a:spcAft>
              <a:buClr>
                <a:schemeClr val="dk1"/>
              </a:buClr>
              <a:buSzPts val="1100"/>
              <a:buFont typeface="Arial"/>
              <a:buNone/>
            </a:pPr>
            <a:r>
              <a:rPr lang="en-US">
                <a:highlight>
                  <a:schemeClr val="lt1"/>
                </a:highlight>
              </a:rPr>
              <a:t>From the confusion matrix, we can see that the misjudgment appears in:</a:t>
            </a:r>
            <a:endParaRPr>
              <a:highlight>
                <a:schemeClr val="lt1"/>
              </a:highlight>
            </a:endParaRPr>
          </a:p>
          <a:p>
            <a:pPr indent="0" lvl="0" marL="0" rtl="0" algn="l">
              <a:spcBef>
                <a:spcPts val="0"/>
              </a:spcBef>
              <a:spcAft>
                <a:spcPts val="0"/>
              </a:spcAft>
              <a:buClr>
                <a:schemeClr val="dk1"/>
              </a:buClr>
              <a:buSzPts val="1100"/>
              <a:buFont typeface="Arial"/>
              <a:buNone/>
            </a:pPr>
            <a:r>
              <a:rPr lang="en-US">
                <a:highlight>
                  <a:schemeClr val="lt1"/>
                </a:highlight>
              </a:rPr>
              <a:t>We will see GGH ,VBF as VH (which Circle with a green line)</a:t>
            </a:r>
            <a:endParaRPr>
              <a:highlight>
                <a:schemeClr val="lt1"/>
              </a:highlight>
            </a:endParaRPr>
          </a:p>
          <a:p>
            <a:pPr indent="0" lvl="0" marL="0" rtl="0" algn="l">
              <a:spcBef>
                <a:spcPts val="0"/>
              </a:spcBef>
              <a:spcAft>
                <a:spcPts val="0"/>
              </a:spcAft>
              <a:buClr>
                <a:schemeClr val="dk1"/>
              </a:buClr>
              <a:buSzPts val="1100"/>
              <a:buFont typeface="Arial"/>
              <a:buNone/>
            </a:pPr>
            <a:r>
              <a:rPr lang="en-US">
                <a:highlight>
                  <a:schemeClr val="lt1"/>
                </a:highlight>
              </a:rPr>
              <a:t>We will see GGH ,VBF, VH as ttH (which Circle with a red line)</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從三層決策樹中 可以發現 她只考慮了一個feature (weight)</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From the three-level decision tree, we can find that it only considers one feature (which is weight)</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indeed,We can see that cause its difficulty in judging VH and ttH </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because the distribution of weight for two label is interlaced in the middle.</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t/>
            </a:r>
            <a:endParaRPr>
              <a:highlight>
                <a:schemeClr val="lt1"/>
              </a:highlight>
            </a:endParaRPr>
          </a:p>
        </p:txBody>
      </p:sp>
      <p:sp>
        <p:nvSpPr>
          <p:cNvPr id="274" name="Google Shape;274;ge09478422b_2_2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09478422b_2_3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rPr lang="en-US">
                <a:highlight>
                  <a:schemeClr val="lt1"/>
                </a:highlight>
              </a:rPr>
              <a:t>在一樣是將test,train資料對分的情況下</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現在我們在把weight拿掉 </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可以發現同樣是三層,決策樹的準確度降低了</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但也可以觀察到除了weight 之外,還有哪些feature可以有效的降低data的entropy</a:t>
            </a:r>
            <a:endParaRPr>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US">
                <a:highlight>
                  <a:schemeClr val="lt1"/>
                </a:highlight>
              </a:rPr>
              <a:t>In the same case of splitting test and train data</a:t>
            </a:r>
            <a:endParaRPr>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US">
                <a:highlight>
                  <a:schemeClr val="lt1"/>
                </a:highlight>
              </a:rPr>
              <a:t>Now we take away the weight</a:t>
            </a:r>
            <a:endParaRPr>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US">
                <a:highlight>
                  <a:schemeClr val="lt1"/>
                </a:highlight>
              </a:rPr>
              <a:t>We can find that the accuracy of the decision tree is reduced for the same three levels.</a:t>
            </a:r>
            <a:endParaRPr>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US">
                <a:highlight>
                  <a:schemeClr val="lt1"/>
                </a:highlight>
              </a:rPr>
              <a:t>However, we can also observe what other features can effectively reduce the entropy of data besides weight</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在這裡我們可以發現'</a:t>
            </a:r>
            <a:r>
              <a:rPr lang="en-US">
                <a:highlight>
                  <a:srgbClr val="FCE5CD"/>
                </a:highlight>
              </a:rPr>
              <a:t>DeltaEta</a:t>
            </a:r>
            <a:r>
              <a:rPr lang="en-US">
                <a:highlight>
                  <a:schemeClr val="lt1"/>
                </a:highlight>
              </a:rPr>
              <a:t>' , '</a:t>
            </a:r>
            <a:r>
              <a:rPr lang="en-US">
                <a:highlight>
                  <a:srgbClr val="FCE5CD"/>
                </a:highlight>
              </a:rPr>
              <a:t>non_higgs_leading_pt</a:t>
            </a:r>
            <a:r>
              <a:rPr lang="en-US">
                <a:highlight>
                  <a:schemeClr val="lt1"/>
                </a:highlight>
              </a:rPr>
              <a:t>' , '</a:t>
            </a:r>
            <a:r>
              <a:rPr lang="en-US">
                <a:highlight>
                  <a:srgbClr val="FCE5CD"/>
                </a:highlight>
              </a:rPr>
              <a:t>girth</a:t>
            </a:r>
            <a:r>
              <a:rPr lang="en-US">
                <a:highlight>
                  <a:schemeClr val="lt1"/>
                </a:highlight>
              </a:rPr>
              <a:t>' , '</a:t>
            </a:r>
            <a:r>
              <a:rPr lang="en-US">
                <a:highlight>
                  <a:srgbClr val="FCE5CD"/>
                </a:highlight>
              </a:rPr>
              <a:t>non_higgs_leading_m</a:t>
            </a:r>
            <a:r>
              <a:rPr lang="en-US">
                <a:highlight>
                  <a:schemeClr val="lt1"/>
                </a:highlight>
              </a:rPr>
              <a:t>',被優先選取以區分資料</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當我們再將決策樹多增加一層時，則會多出'</a:t>
            </a:r>
            <a:r>
              <a:rPr lang="en-US">
                <a:highlight>
                  <a:srgbClr val="D9EAD3"/>
                </a:highlight>
              </a:rPr>
              <a:t>mjj</a:t>
            </a:r>
            <a:r>
              <a:rPr lang="en-US">
                <a:highlight>
                  <a:schemeClr val="lt1"/>
                </a:highlight>
              </a:rPr>
              <a:t>' , '</a:t>
            </a:r>
            <a:r>
              <a:rPr lang="en-US">
                <a:highlight>
                  <a:srgbClr val="D9EAD3"/>
                </a:highlight>
              </a:rPr>
              <a:t>higgs_pt</a:t>
            </a:r>
            <a:r>
              <a:rPr lang="en-US">
                <a:highlight>
                  <a:schemeClr val="lt1"/>
                </a:highlight>
              </a:rPr>
              <a:t>'</a:t>
            </a:r>
            <a:endParaRPr>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US">
                <a:highlight>
                  <a:schemeClr val="lt1"/>
                </a:highlight>
              </a:rPr>
              <a:t>Here we can find '</a:t>
            </a:r>
            <a:r>
              <a:rPr lang="en-US">
                <a:highlight>
                  <a:srgbClr val="FCE5CD"/>
                </a:highlight>
              </a:rPr>
              <a:t>Delta Eta</a:t>
            </a:r>
            <a:r>
              <a:rPr lang="en-US">
                <a:highlight>
                  <a:schemeClr val="lt1"/>
                </a:highlight>
              </a:rPr>
              <a:t>' , '</a:t>
            </a:r>
            <a:r>
              <a:rPr lang="en-US">
                <a:highlight>
                  <a:srgbClr val="FCE5CD"/>
                </a:highlight>
              </a:rPr>
              <a:t>non_higgs_leading_pt</a:t>
            </a:r>
            <a:r>
              <a:rPr lang="en-US">
                <a:highlight>
                  <a:schemeClr val="lt1"/>
                </a:highlight>
              </a:rPr>
              <a:t>' , '</a:t>
            </a:r>
            <a:r>
              <a:rPr lang="en-US">
                <a:highlight>
                  <a:srgbClr val="FCE5CD"/>
                </a:highlight>
              </a:rPr>
              <a:t>girth</a:t>
            </a:r>
            <a:r>
              <a:rPr lang="en-US">
                <a:highlight>
                  <a:schemeClr val="lt1"/>
                </a:highlight>
              </a:rPr>
              <a:t>' , '</a:t>
            </a:r>
            <a:r>
              <a:rPr lang="en-US">
                <a:highlight>
                  <a:srgbClr val="FCE5CD"/>
                </a:highlight>
              </a:rPr>
              <a:t>non_higgs_leading_m</a:t>
            </a:r>
            <a:r>
              <a:rPr lang="en-US">
                <a:highlight>
                  <a:schemeClr val="lt1"/>
                </a:highlight>
              </a:rPr>
              <a:t>', are selected first to differentiate the data</a:t>
            </a:r>
            <a:endParaRPr>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US">
                <a:highlight>
                  <a:schemeClr val="lt1"/>
                </a:highlight>
              </a:rPr>
              <a:t>(</a:t>
            </a:r>
            <a:r>
              <a:rPr lang="en-US">
                <a:solidFill>
                  <a:srgbClr val="FF0000"/>
                </a:solidFill>
                <a:highlight>
                  <a:schemeClr val="lt1"/>
                </a:highlight>
              </a:rPr>
              <a:t>點一下</a:t>
            </a:r>
            <a:r>
              <a:rPr lang="en-US">
                <a:highlight>
                  <a:schemeClr val="lt1"/>
                </a:highlight>
              </a:rPr>
              <a:t>)When we add one more level to the decision tree, '</a:t>
            </a:r>
            <a:r>
              <a:rPr lang="en-US">
                <a:highlight>
                  <a:srgbClr val="D9EAD3"/>
                </a:highlight>
              </a:rPr>
              <a:t>mjj</a:t>
            </a:r>
            <a:r>
              <a:rPr lang="en-US">
                <a:highlight>
                  <a:schemeClr val="lt1"/>
                </a:highlight>
              </a:rPr>
              <a:t>' , '</a:t>
            </a:r>
            <a:r>
              <a:rPr lang="en-US">
                <a:highlight>
                  <a:srgbClr val="D9EAD3"/>
                </a:highlight>
              </a:rPr>
              <a:t>higgs_pt</a:t>
            </a:r>
            <a:r>
              <a:rPr lang="en-US">
                <a:highlight>
                  <a:schemeClr val="lt1"/>
                </a:highlight>
              </a:rPr>
              <a:t>' will be added.</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這些feature和當初 我們觀察high level feature 時，覺得可能有用的feature 大多吻合</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These features match most of the features that we thought might be useful when we first looked at high level features</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t/>
            </a:r>
            <a:endParaRPr>
              <a:highlight>
                <a:schemeClr val="lt1"/>
              </a:highlight>
            </a:endParaRPr>
          </a:p>
        </p:txBody>
      </p:sp>
      <p:sp>
        <p:nvSpPr>
          <p:cNvPr id="306" name="Google Shape;306;ge09478422b_2_3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09478422b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compare with DNN model, decision tree we made get better result. (?</a:t>
            </a:r>
            <a:endParaRPr/>
          </a:p>
        </p:txBody>
      </p:sp>
      <p:sp>
        <p:nvSpPr>
          <p:cNvPr id="334" name="Google Shape;334;ge09478422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ddd0f13275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jet shape which probes the radial distribution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lang="en-US">
                <a:solidFill>
                  <a:srgbClr val="2F415E"/>
                </a:solidFill>
                <a:highlight>
                  <a:srgbClr val="FFFFFF"/>
                </a:highlight>
              </a:rPr>
              <a:t>η=−ln [(tan(θ /2)]</a:t>
            </a:r>
            <a:endParaRPr b="1">
              <a:solidFill>
                <a:srgbClr val="2F415E"/>
              </a:solidFill>
              <a:highlight>
                <a:srgbClr val="FFFFFF"/>
              </a:highlight>
            </a:endParaRPr>
          </a:p>
          <a:p>
            <a:pPr indent="0" lvl="0" marL="0" rtl="0" algn="l">
              <a:lnSpc>
                <a:spcPct val="100000"/>
              </a:lnSpc>
              <a:spcBef>
                <a:spcPts val="0"/>
              </a:spcBef>
              <a:spcAft>
                <a:spcPts val="0"/>
              </a:spcAft>
              <a:buSzPts val="1400"/>
              <a:buNone/>
            </a:pPr>
            <a:r>
              <a:t/>
            </a:r>
            <a:endParaRPr b="1">
              <a:solidFill>
                <a:srgbClr val="2F415E"/>
              </a:solidFill>
              <a:highlight>
                <a:srgbClr val="FFFFFF"/>
              </a:highlight>
            </a:endParaRPr>
          </a:p>
          <a:p>
            <a:pPr indent="0" lvl="0" marL="0" rtl="0" algn="l">
              <a:lnSpc>
                <a:spcPct val="100000"/>
              </a:lnSpc>
              <a:spcBef>
                <a:spcPts val="0"/>
              </a:spcBef>
              <a:spcAft>
                <a:spcPts val="0"/>
              </a:spcAft>
              <a:buSzPts val="1400"/>
              <a:buNone/>
            </a:pPr>
            <a:r>
              <a:rPr lang="en-US">
                <a:solidFill>
                  <a:srgbClr val="333333"/>
                </a:solidFill>
                <a:highlight>
                  <a:srgbClr val="FFFFFF"/>
                </a:highlight>
              </a:rPr>
              <a:t>Besides, transversal momentum, </a:t>
            </a:r>
            <a:r>
              <a:rPr b="1" lang="en-US">
                <a:solidFill>
                  <a:srgbClr val="2F415E"/>
                </a:solidFill>
                <a:highlight>
                  <a:srgbClr val="FFFFFF"/>
                </a:highlight>
              </a:rPr>
              <a:t>pT</a:t>
            </a:r>
            <a:r>
              <a:rPr lang="en-US">
                <a:solidFill>
                  <a:srgbClr val="333333"/>
                </a:solidFill>
                <a:highlight>
                  <a:srgbClr val="FFFFFF"/>
                </a:highlight>
              </a:rPr>
              <a:t> , is calculated from transversal Energy, delivered on calorimeters</a:t>
            </a:r>
            <a:r>
              <a:rPr i="1" lang="en-US">
                <a:solidFill>
                  <a:srgbClr val="333333"/>
                </a:solidFill>
                <a:highlight>
                  <a:srgbClr val="FFFFFF"/>
                </a:highlight>
              </a:rPr>
              <a:t>.</a:t>
            </a:r>
            <a:endParaRPr b="1">
              <a:solidFill>
                <a:srgbClr val="2F415E"/>
              </a:solidFill>
              <a:highlight>
                <a:srgbClr val="FFFFFF"/>
              </a:highlight>
            </a:endParaRPr>
          </a:p>
          <a:p>
            <a:pPr indent="0" lvl="0" marL="0" rtl="0" algn="l">
              <a:lnSpc>
                <a:spcPct val="100000"/>
              </a:lnSpc>
              <a:spcBef>
                <a:spcPts val="0"/>
              </a:spcBef>
              <a:spcAft>
                <a:spcPts val="0"/>
              </a:spcAft>
              <a:buSzPts val="1400"/>
              <a:buNone/>
            </a:pPr>
            <a:r>
              <a:t/>
            </a:r>
            <a:endParaRPr b="1">
              <a:solidFill>
                <a:srgbClr val="2F415E"/>
              </a:solidFill>
              <a:highlight>
                <a:srgbClr val="FFFFFF"/>
              </a:highlight>
            </a:endParaRPr>
          </a:p>
          <a:p>
            <a:pPr indent="0" lvl="0" marL="0" rtl="0" algn="l">
              <a:lnSpc>
                <a:spcPct val="100000"/>
              </a:lnSpc>
              <a:spcBef>
                <a:spcPts val="0"/>
              </a:spcBef>
              <a:spcAft>
                <a:spcPts val="0"/>
              </a:spcAft>
              <a:buSzPts val="1400"/>
              <a:buNone/>
            </a:pPr>
            <a:r>
              <a:t/>
            </a:r>
            <a:endParaRPr b="1">
              <a:solidFill>
                <a:srgbClr val="2F415E"/>
              </a:solidFill>
              <a:highlight>
                <a:srgbClr val="FFFFFF"/>
              </a:highlight>
            </a:endParaRPr>
          </a:p>
          <a:p>
            <a:pPr indent="0" lvl="0" marL="0" rtl="0" algn="l">
              <a:lnSpc>
                <a:spcPct val="100000"/>
              </a:lnSpc>
              <a:spcBef>
                <a:spcPts val="0"/>
              </a:spcBef>
              <a:spcAft>
                <a:spcPts val="0"/>
              </a:spcAft>
              <a:buSzPts val="1400"/>
              <a:buNone/>
            </a:pPr>
            <a:r>
              <a:rPr b="1" lang="en-US">
                <a:solidFill>
                  <a:srgbClr val="2F415E"/>
                </a:solidFill>
                <a:highlight>
                  <a:srgbClr val="FFFFFF"/>
                </a:highlight>
              </a:rPr>
              <a:t>https://indico.cern.ch/event/170556/contributions/1430595/attachments/211988/297161/pic2012_duchovni.pdf</a:t>
            </a:r>
            <a:endParaRPr b="1">
              <a:solidFill>
                <a:srgbClr val="2F415E"/>
              </a:solidFill>
              <a:highlight>
                <a:srgbClr val="FFFFFF"/>
              </a:highlight>
            </a:endParaRPr>
          </a:p>
        </p:txBody>
      </p:sp>
      <p:sp>
        <p:nvSpPr>
          <p:cNvPr id="358" name="Google Shape;358;gddd0f13275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500"/>
              </a:spcAft>
              <a:buSzPts val="1400"/>
              <a:buNone/>
            </a:pPr>
            <a:r>
              <a:rPr lang="en-US">
                <a:highlight>
                  <a:schemeClr val="lt1"/>
                </a:highlight>
              </a:rPr>
              <a:t>first, I'll review on our preliminary report. It will shows physics and data structure. And next is model architecture and results, we try DNN and decision tree in this case. We will take focus on decision tree model. Finally, it is the summary and reference.</a:t>
            </a:r>
            <a:endParaRPr>
              <a:highlight>
                <a:schemeClr val="lt1"/>
              </a:highlight>
            </a:endParaRPr>
          </a:p>
        </p:txBody>
      </p:sp>
      <p:sp>
        <p:nvSpPr>
          <p:cNvPr id="168" name="Google Shape;16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e20339f04_2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Start from physics behind the data, we can see that </a:t>
            </a:r>
            <a:r>
              <a:rPr lang="en-US" sz="1100">
                <a:solidFill>
                  <a:srgbClr val="292929"/>
                </a:solidFill>
                <a:highlight>
                  <a:schemeClr val="lt1"/>
                </a:highlight>
                <a:latin typeface="Arial"/>
                <a:ea typeface="Arial"/>
                <a:cs typeface="Arial"/>
                <a:sym typeface="Arial"/>
              </a:rPr>
              <a:t>they are produce from 4 different modes, as figures show. Since it was discovered, we have to find the technique to distinguish them.</a:t>
            </a:r>
            <a:endParaRPr sz="1100">
              <a:solidFill>
                <a:srgbClr val="292929"/>
              </a:solidFill>
              <a:highlight>
                <a:schemeClr val="lt1"/>
              </a:highlight>
              <a:latin typeface="Arial"/>
              <a:ea typeface="Arial"/>
              <a:cs typeface="Arial"/>
              <a:sym typeface="Arial"/>
            </a:endParaRPr>
          </a:p>
          <a:p>
            <a:pPr indent="0" lvl="0" marL="0" rtl="0" algn="l">
              <a:spcBef>
                <a:spcPts val="0"/>
              </a:spcBef>
              <a:spcAft>
                <a:spcPts val="0"/>
              </a:spcAft>
              <a:buSzPts val="1100"/>
              <a:buNone/>
            </a:pPr>
            <a:r>
              <a:rPr lang="en-US" sz="1100">
                <a:solidFill>
                  <a:srgbClr val="292929"/>
                </a:solidFill>
                <a:highlight>
                  <a:schemeClr val="lt1"/>
                </a:highlight>
                <a:latin typeface="Arial"/>
                <a:ea typeface="Arial"/>
                <a:cs typeface="Arial"/>
                <a:sym typeface="Arial"/>
              </a:rPr>
              <a:t>If gg → H could be clearly separated from the other Higgs production modes, the sensitivity to BSM would be enhanced.</a:t>
            </a:r>
            <a:endParaRPr sz="1100">
              <a:solidFill>
                <a:srgbClr val="292929"/>
              </a:solidFill>
              <a:highlight>
                <a:schemeClr val="lt1"/>
              </a:highlight>
              <a:latin typeface="Arial"/>
              <a:ea typeface="Arial"/>
              <a:cs typeface="Arial"/>
              <a:sym typeface="Arial"/>
            </a:endParaRPr>
          </a:p>
          <a:p>
            <a:pPr indent="0" lvl="0" marL="0" rtl="0" algn="l">
              <a:spcBef>
                <a:spcPts val="0"/>
              </a:spcBef>
              <a:spcAft>
                <a:spcPts val="0"/>
              </a:spcAft>
              <a:buSzPts val="1200"/>
              <a:buNone/>
            </a:pPr>
            <a:r>
              <a:rPr lang="en-US">
                <a:latin typeface="Arial"/>
                <a:ea typeface="Arial"/>
                <a:cs typeface="Arial"/>
                <a:sym typeface="Arial"/>
              </a:rPr>
              <a:t>We have three major groups of data which are </a:t>
            </a:r>
            <a:r>
              <a:rPr lang="en-US">
                <a:solidFill>
                  <a:srgbClr val="3D85C6"/>
                </a:solidFill>
                <a:latin typeface="Arial"/>
                <a:ea typeface="Arial"/>
                <a:cs typeface="Arial"/>
                <a:sym typeface="Arial"/>
              </a:rPr>
              <a:t>Low Level Features</a:t>
            </a:r>
            <a:r>
              <a:rPr lang="en-US">
                <a:latin typeface="Arial"/>
                <a:ea typeface="Arial"/>
                <a:cs typeface="Arial"/>
                <a:sym typeface="Arial"/>
              </a:rPr>
              <a:t>,</a:t>
            </a:r>
            <a:r>
              <a:rPr lang="en-US">
                <a:solidFill>
                  <a:srgbClr val="E06666"/>
                </a:solidFill>
                <a:latin typeface="Arial"/>
                <a:ea typeface="Arial"/>
                <a:cs typeface="Arial"/>
                <a:sym typeface="Arial"/>
              </a:rPr>
              <a:t>High Level Features</a:t>
            </a:r>
            <a:r>
              <a:rPr lang="en-US">
                <a:latin typeface="Arial"/>
                <a:ea typeface="Arial"/>
                <a:cs typeface="Arial"/>
                <a:sym typeface="Arial"/>
              </a:rPr>
              <a:t> and </a:t>
            </a:r>
            <a:r>
              <a:rPr lang="en-US">
                <a:solidFill>
                  <a:srgbClr val="6AA84F"/>
                </a:solidFill>
                <a:latin typeface="Arial"/>
                <a:ea typeface="Arial"/>
                <a:cs typeface="Arial"/>
                <a:sym typeface="Arial"/>
              </a:rPr>
              <a:t>jet image</a:t>
            </a:r>
            <a:r>
              <a:rPr lang="en-US">
                <a:latin typeface="Arial"/>
                <a:ea typeface="Arial"/>
                <a:cs typeface="Arial"/>
                <a:sym typeface="Arial"/>
              </a:rPr>
              <a:t>. </a:t>
            </a:r>
            <a:endParaRPr>
              <a:latin typeface="Arial"/>
              <a:ea typeface="Arial"/>
              <a:cs typeface="Arial"/>
              <a:sym typeface="Arial"/>
            </a:endParaRPr>
          </a:p>
          <a:p>
            <a:pPr indent="0" lvl="0" marL="0" rtl="0" algn="l">
              <a:spcBef>
                <a:spcPts val="0"/>
              </a:spcBef>
              <a:spcAft>
                <a:spcPts val="0"/>
              </a:spcAft>
              <a:buSzPts val="1200"/>
              <a:buNone/>
            </a:pPr>
            <a:r>
              <a:rPr lang="en-US">
                <a:latin typeface="Arial"/>
                <a:ea typeface="Arial"/>
                <a:cs typeface="Arial"/>
                <a:sym typeface="Arial"/>
              </a:rPr>
              <a:t>We take focus on High level features to train the model. </a:t>
            </a:r>
            <a:endParaRPr>
              <a:latin typeface="Arial"/>
              <a:ea typeface="Arial"/>
              <a:cs typeface="Arial"/>
              <a:sym typeface="Arial"/>
            </a:endParaRPr>
          </a:p>
          <a:p>
            <a:pPr indent="0" lvl="0" marL="0" rtl="0" algn="l">
              <a:spcBef>
                <a:spcPts val="0"/>
              </a:spcBef>
              <a:spcAft>
                <a:spcPts val="0"/>
              </a:spcAft>
              <a:buClr>
                <a:schemeClr val="dk1"/>
              </a:buClr>
              <a:buSzPts val="1200"/>
              <a:buFont typeface="Calibri"/>
              <a:buNone/>
            </a:pPr>
            <a:r>
              <a:rPr lang="en-US">
                <a:latin typeface="Arial"/>
                <a:ea typeface="Arial"/>
                <a:cs typeface="Arial"/>
                <a:sym typeface="Arial"/>
              </a:rPr>
              <a:t>High level features include invariant mass of leading jet, non-leading jet and two leading jet, the pseudorapidity, eta difference, </a:t>
            </a:r>
            <a:endParaRPr>
              <a:latin typeface="Arial"/>
              <a:ea typeface="Arial"/>
              <a:cs typeface="Arial"/>
              <a:sym typeface="Arial"/>
            </a:endParaRPr>
          </a:p>
          <a:p>
            <a:pPr indent="0" lvl="0" marL="0" rtl="0" algn="l">
              <a:spcBef>
                <a:spcPts val="0"/>
              </a:spcBef>
              <a:spcAft>
                <a:spcPts val="0"/>
              </a:spcAft>
              <a:buSzPts val="1200"/>
              <a:buNone/>
            </a:pPr>
            <a:r>
              <a:t/>
            </a:r>
            <a:endParaRPr>
              <a:latin typeface="Arial"/>
              <a:ea typeface="Arial"/>
              <a:cs typeface="Arial"/>
              <a:sym typeface="Arial"/>
            </a:endParaRPr>
          </a:p>
          <a:p>
            <a:pPr indent="0" lvl="0" marL="0" rtl="0" algn="l">
              <a:spcBef>
                <a:spcPts val="0"/>
              </a:spcBef>
              <a:spcAft>
                <a:spcPts val="0"/>
              </a:spcAft>
              <a:buSzPts val="1200"/>
              <a:buNone/>
            </a:pPr>
            <a:r>
              <a:t/>
            </a:r>
            <a:endParaRPr>
              <a:latin typeface="Arial"/>
              <a:ea typeface="Arial"/>
              <a:cs typeface="Arial"/>
              <a:sym typeface="Arial"/>
            </a:endParaRPr>
          </a:p>
          <a:p>
            <a:pPr indent="0" lvl="0" marL="0" rtl="0" algn="l">
              <a:spcBef>
                <a:spcPts val="0"/>
              </a:spcBef>
              <a:spcAft>
                <a:spcPts val="0"/>
              </a:spcAft>
              <a:buClr>
                <a:schemeClr val="dk1"/>
              </a:buClr>
              <a:buSzPts val="1200"/>
              <a:buFont typeface="Calibri"/>
              <a:buNone/>
            </a:pPr>
            <a:r>
              <a:rPr lang="en-US">
                <a:latin typeface="Arial"/>
                <a:ea typeface="Arial"/>
                <a:cs typeface="Arial"/>
                <a:sym typeface="Arial"/>
              </a:rPr>
              <a:t>pseudorapidity: </a:t>
            </a:r>
            <a:r>
              <a:rPr lang="en-US" sz="1400">
                <a:solidFill>
                  <a:srgbClr val="888888"/>
                </a:solidFill>
              </a:rPr>
              <a:t>Describe the direction of particle motion, and the angle of the incident particle beam</a:t>
            </a:r>
            <a:endParaRPr>
              <a:latin typeface="Arial"/>
              <a:ea typeface="Arial"/>
              <a:cs typeface="Arial"/>
              <a:sym typeface="Arial"/>
            </a:endParaRPr>
          </a:p>
          <a:p>
            <a:pPr indent="0" lvl="0" marL="0" rtl="0" algn="l">
              <a:spcBef>
                <a:spcPts val="0"/>
              </a:spcBef>
              <a:spcAft>
                <a:spcPts val="0"/>
              </a:spcAft>
              <a:buSzPts val="1200"/>
              <a:buNone/>
            </a:pPr>
            <a:r>
              <a:t/>
            </a:r>
            <a:endParaRPr>
              <a:latin typeface="Arial"/>
              <a:ea typeface="Arial"/>
              <a:cs typeface="Arial"/>
              <a:sym typeface="Arial"/>
            </a:endParaRPr>
          </a:p>
          <a:p>
            <a:pPr indent="0" lvl="0" marL="0" rtl="0" algn="l">
              <a:spcBef>
                <a:spcPts val="0"/>
              </a:spcBef>
              <a:spcAft>
                <a:spcPts val="0"/>
              </a:spcAft>
              <a:buSzPts val="1200"/>
              <a:buNone/>
            </a:pPr>
            <a:r>
              <a:t/>
            </a:r>
            <a:endParaRPr>
              <a:latin typeface="Arial"/>
              <a:ea typeface="Arial"/>
              <a:cs typeface="Arial"/>
              <a:sym typeface="Arial"/>
            </a:endParaRPr>
          </a:p>
          <a:p>
            <a:pPr indent="0" lvl="0" marL="0" rtl="0" algn="l">
              <a:spcBef>
                <a:spcPts val="0"/>
              </a:spcBef>
              <a:spcAft>
                <a:spcPts val="0"/>
              </a:spcAft>
              <a:buSzPts val="1200"/>
              <a:buNone/>
            </a:pPr>
            <a:r>
              <a:rPr lang="en-US">
                <a:latin typeface="Arial"/>
                <a:ea typeface="Arial"/>
                <a:cs typeface="Arial"/>
                <a:sym typeface="Arial"/>
              </a:rPr>
              <a:t>(BsM)</a:t>
            </a:r>
            <a:endParaRPr>
              <a:latin typeface="Arial"/>
              <a:ea typeface="Arial"/>
              <a:cs typeface="Arial"/>
              <a:sym typeface="Arial"/>
            </a:endParaRPr>
          </a:p>
          <a:p>
            <a:pPr indent="0" lvl="0" marL="0" rtl="0" algn="l">
              <a:spcBef>
                <a:spcPts val="0"/>
              </a:spcBef>
              <a:spcAft>
                <a:spcPts val="0"/>
              </a:spcAft>
              <a:buSzPts val="1200"/>
              <a:buNone/>
            </a:pPr>
            <a:r>
              <a:t/>
            </a:r>
            <a:endParaRPr>
              <a:latin typeface="Arial"/>
              <a:ea typeface="Arial"/>
              <a:cs typeface="Arial"/>
              <a:sym typeface="Arial"/>
            </a:endParaRPr>
          </a:p>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a:p>
            <a:pPr indent="0" lvl="0" marL="0" rtl="0" algn="l">
              <a:spcBef>
                <a:spcPts val="0"/>
              </a:spcBef>
              <a:spcAft>
                <a:spcPts val="0"/>
              </a:spcAft>
              <a:buSzPts val="1100"/>
              <a:buNone/>
            </a:pPr>
            <a:r>
              <a:rPr lang="en-US">
                <a:solidFill>
                  <a:srgbClr val="3D85C6"/>
                </a:solidFill>
                <a:latin typeface="Arial"/>
                <a:ea typeface="Arial"/>
                <a:cs typeface="Arial"/>
                <a:sym typeface="Arial"/>
              </a:rPr>
              <a:t>The low level feature</a:t>
            </a:r>
            <a:r>
              <a:rPr lang="en-US">
                <a:latin typeface="Arial"/>
                <a:ea typeface="Arial"/>
                <a:cs typeface="Arial"/>
                <a:sym typeface="Arial"/>
              </a:rPr>
              <a:t> is a more primitive physical quantity that contains the momentum, the direction of particle motion (the angle with the incident particle beam)</a:t>
            </a:r>
            <a:endParaRPr>
              <a:latin typeface="Arial"/>
              <a:ea typeface="Arial"/>
              <a:cs typeface="Arial"/>
              <a:sym typeface="Arial"/>
            </a:endParaRPr>
          </a:p>
          <a:p>
            <a:pPr indent="0" lvl="0" marL="0" rtl="0" algn="l">
              <a:spcBef>
                <a:spcPts val="0"/>
              </a:spcBef>
              <a:spcAft>
                <a:spcPts val="0"/>
              </a:spcAft>
              <a:buSzPts val="1100"/>
              <a:buNone/>
            </a:pPr>
            <a:r>
              <a:rPr lang="en-US">
                <a:latin typeface="Arial"/>
                <a:ea typeface="Arial"/>
                <a:cs typeface="Arial"/>
                <a:sym typeface="Arial"/>
              </a:rPr>
              <a:t>Then </a:t>
            </a:r>
            <a:r>
              <a:rPr lang="en-US">
                <a:solidFill>
                  <a:srgbClr val="E06666"/>
                </a:solidFill>
                <a:latin typeface="Arial"/>
                <a:ea typeface="Arial"/>
                <a:cs typeface="Arial"/>
                <a:sym typeface="Arial"/>
              </a:rPr>
              <a:t>the high level feature</a:t>
            </a:r>
            <a:r>
              <a:rPr lang="en-US">
                <a:latin typeface="Arial"/>
                <a:ea typeface="Arial"/>
                <a:cs typeface="Arial"/>
                <a:sym typeface="Arial"/>
              </a:rPr>
              <a:t> is obtained by taking the low level feature and doing the calculation.</a:t>
            </a:r>
            <a:endParaRPr>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a:latin typeface="Arial"/>
                <a:ea typeface="Arial"/>
                <a:cs typeface="Arial"/>
                <a:sym typeface="Arial"/>
              </a:rPr>
              <a:t>The third part of data is leading non-Higgs jet images. Images show the eta and phi of jets.</a:t>
            </a:r>
            <a:endParaRPr sz="1100">
              <a:solidFill>
                <a:srgbClr val="292929"/>
              </a:solidFill>
              <a:highlight>
                <a:schemeClr val="lt1"/>
              </a:highlight>
              <a:latin typeface="Arial"/>
              <a:ea typeface="Arial"/>
              <a:cs typeface="Arial"/>
              <a:sym typeface="Arial"/>
            </a:endParaRPr>
          </a:p>
          <a:p>
            <a:pPr indent="0" lvl="0" marL="0" rtl="0" algn="l">
              <a:lnSpc>
                <a:spcPct val="100000"/>
              </a:lnSpc>
              <a:spcBef>
                <a:spcPts val="0"/>
              </a:spcBef>
              <a:spcAft>
                <a:spcPts val="0"/>
              </a:spcAft>
              <a:buSzPts val="1400"/>
              <a:buNone/>
            </a:pPr>
            <a:r>
              <a:t/>
            </a:r>
            <a:endParaRPr sz="1100">
              <a:solidFill>
                <a:srgbClr val="292929"/>
              </a:solidFill>
              <a:highlight>
                <a:schemeClr val="lt1"/>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solidFill>
                <a:srgbClr val="292929"/>
              </a:solidFill>
              <a:highlight>
                <a:schemeClr val="lt1"/>
              </a:highlight>
              <a:latin typeface="Arial"/>
              <a:ea typeface="Arial"/>
              <a:cs typeface="Arial"/>
              <a:sym typeface="Arial"/>
            </a:endParaRPr>
          </a:p>
          <a:p>
            <a:pPr indent="0" lvl="0" marL="0" rtl="0" algn="l">
              <a:spcBef>
                <a:spcPts val="0"/>
              </a:spcBef>
              <a:spcAft>
                <a:spcPts val="0"/>
              </a:spcAft>
              <a:buClr>
                <a:schemeClr val="dk1"/>
              </a:buClr>
              <a:buSzPts val="1400"/>
              <a:buFont typeface="Arial"/>
              <a:buNone/>
            </a:pPr>
            <a:r>
              <a:t/>
            </a:r>
            <a:endParaRPr sz="1100">
              <a:solidFill>
                <a:srgbClr val="292929"/>
              </a:solidFill>
              <a:highlight>
                <a:schemeClr val="lt1"/>
              </a:highlight>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76" name="Google Shape;176;gde20339f04_2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09478422b_3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e09478422b_3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In DNN model part, we use all high level features to train the model. The first hidden layer consists of 256 nodes and decrease in follow up layers. Activation function of six hidden layer is ReLU. Our optimizer is adam and loss function is cross entropy.</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softmax: multi-classification </a:t>
            </a:r>
            <a:endParaRPr/>
          </a:p>
        </p:txBody>
      </p:sp>
      <p:sp>
        <p:nvSpPr>
          <p:cNvPr id="195" name="Google Shape;195;ge09478422b_3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09478422b_3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e09478422b_3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Here is our result. </a:t>
            </a:r>
            <a:endParaRPr/>
          </a:p>
          <a:p>
            <a:pPr indent="0" lvl="0" marL="0" rtl="0" algn="l">
              <a:spcBef>
                <a:spcPts val="0"/>
              </a:spcBef>
              <a:spcAft>
                <a:spcPts val="0"/>
              </a:spcAft>
              <a:buClr>
                <a:schemeClr val="dk1"/>
              </a:buClr>
              <a:buSzPts val="1200"/>
              <a:buFont typeface="Calibri"/>
              <a:buNone/>
            </a:pPr>
            <a:r>
              <a:rPr lang="en-US"/>
              <a:t>We made the ROC curve and confusion matrix. I</a:t>
            </a:r>
            <a:r>
              <a:rPr lang="en-US"/>
              <a:t>t is useful to present the effectiveness of the methods using the ROC curves. Our AUC value is 0.92. See the figure right hand side, the horizontal axis is real label and vertical axis is prediction. We can see VBF, VH, ttH have better results while GGH only get 0.672. Besides, our total test accuracy is 0.78. Since we don't so much about the model, we just try different function and get this the best result. it still has to be improved. </a:t>
            </a:r>
            <a:endParaRPr/>
          </a:p>
          <a:p>
            <a:pPr indent="0" lvl="0" marL="0" rtl="0" algn="l">
              <a:spcBef>
                <a:spcPts val="0"/>
              </a:spcBef>
              <a:spcAft>
                <a:spcPts val="0"/>
              </a:spcAft>
              <a:buClr>
                <a:schemeClr val="dk1"/>
              </a:buClr>
              <a:buSzPts val="1200"/>
              <a:buFont typeface="Calibri"/>
              <a:buNone/>
            </a:pPr>
            <a:r>
              <a:rPr lang="en-US"/>
              <a:t>Next part 鄔玟潔 will show the detail of the decision tree and get the summary. </a:t>
            </a:r>
            <a:endParaRPr/>
          </a:p>
        </p:txBody>
      </p:sp>
      <p:sp>
        <p:nvSpPr>
          <p:cNvPr id="204" name="Google Shape;204;ge09478422b_3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09478422b_2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e09478422b_2_1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rPr lang="en-US" sz="1400"/>
              <a:t>In the last report, we mentioned that : </a:t>
            </a:r>
            <a:endParaRPr sz="1400"/>
          </a:p>
          <a:p>
            <a:pPr indent="0" lvl="0" marL="0" rtl="0" algn="l">
              <a:lnSpc>
                <a:spcPct val="100000"/>
              </a:lnSpc>
              <a:spcBef>
                <a:spcPts val="0"/>
              </a:spcBef>
              <a:spcAft>
                <a:spcPts val="0"/>
              </a:spcAft>
              <a:buClr>
                <a:schemeClr val="dk1"/>
              </a:buClr>
              <a:buSzPts val="1200"/>
              <a:buFont typeface="Calibri"/>
              <a:buNone/>
            </a:pPr>
            <a:r>
              <a:rPr lang="en-US" sz="1400"/>
              <a:t>We can observe that the distribution range of same features </a:t>
            </a:r>
            <a:r>
              <a:rPr lang="en-US" sz="1400"/>
              <a:t>which</a:t>
            </a:r>
            <a:r>
              <a:rPr lang="en-US" sz="1400"/>
              <a:t> can be distinguished into different categories</a:t>
            </a:r>
            <a:endParaRPr sz="1400"/>
          </a:p>
          <a:p>
            <a:pPr indent="0" lvl="0" marL="0" rtl="0" algn="l">
              <a:lnSpc>
                <a:spcPct val="100000"/>
              </a:lnSpc>
              <a:spcBef>
                <a:spcPts val="0"/>
              </a:spcBef>
              <a:spcAft>
                <a:spcPts val="0"/>
              </a:spcAft>
              <a:buClr>
                <a:schemeClr val="dk1"/>
              </a:buClr>
              <a:buSzPts val="1200"/>
              <a:buFont typeface="Calibri"/>
              <a:buNone/>
            </a:pPr>
            <a:r>
              <a:rPr lang="en-US" sz="1400"/>
              <a:t>so maybe we can use </a:t>
            </a:r>
            <a:r>
              <a:rPr b="1" lang="en-US" sz="1400"/>
              <a:t>decision tree</a:t>
            </a:r>
            <a:r>
              <a:rPr lang="en-US" sz="1400"/>
              <a:t> to identify each </a:t>
            </a:r>
            <a:r>
              <a:rPr lang="en-US" sz="1400">
                <a:solidFill>
                  <a:srgbClr val="202122"/>
                </a:solidFill>
                <a:highlight>
                  <a:schemeClr val="lt1"/>
                </a:highlight>
                <a:latin typeface="Arial"/>
                <a:ea typeface="Arial"/>
                <a:cs typeface="Arial"/>
                <a:sym typeface="Arial"/>
              </a:rPr>
              <a:t>production modes</a:t>
            </a:r>
            <a:endParaRPr sz="1400">
              <a:solidFill>
                <a:srgbClr val="202122"/>
              </a:solidFill>
              <a:highlight>
                <a:schemeClr val="lt1"/>
              </a:highlight>
              <a:latin typeface="Arial"/>
              <a:ea typeface="Arial"/>
              <a:cs typeface="Arial"/>
              <a:sym typeface="Arial"/>
            </a:endParaRPr>
          </a:p>
          <a:p>
            <a:pPr indent="0" lvl="0" marL="0" rtl="0" algn="l">
              <a:lnSpc>
                <a:spcPct val="100000"/>
              </a:lnSpc>
              <a:spcBef>
                <a:spcPts val="0"/>
              </a:spcBef>
              <a:spcAft>
                <a:spcPts val="0"/>
              </a:spcAft>
              <a:buClr>
                <a:schemeClr val="dk1"/>
              </a:buClr>
              <a:buSzPts val="1200"/>
              <a:buFont typeface="Calibri"/>
              <a:buNone/>
            </a:pPr>
            <a:r>
              <a:t/>
            </a:r>
            <a:endParaRPr/>
          </a:p>
        </p:txBody>
      </p:sp>
      <p:sp>
        <p:nvSpPr>
          <p:cNvPr id="219" name="Google Shape;219;ge09478422b_2_1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dbcd96f2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rPr lang="en-US">
                <a:highlight>
                  <a:schemeClr val="lt1"/>
                </a:highlight>
              </a:rPr>
              <a:t>so now,</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我們在paper中發現有使用類似決策樹的改良版,</a:t>
            </a:r>
            <a:r>
              <a:rPr lang="en-US">
                <a:highlight>
                  <a:schemeClr val="lt1"/>
                </a:highlight>
              </a:rPr>
              <a:t>課堂上也曾教過決策樹，</a:t>
            </a:r>
            <a:r>
              <a:rPr lang="en-US">
                <a:highlight>
                  <a:schemeClr val="lt1"/>
                </a:highlight>
              </a:rPr>
              <a:t>因此我們一開始先從最簡單的版本開始</a:t>
            </a:r>
            <a:endParaRPr>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US">
                <a:highlight>
                  <a:schemeClr val="lt1"/>
                </a:highlight>
              </a:rPr>
              <a:t>Base on we found a modified version of a similar decision tree in the paper, and we have also taught a simple version of the decision tree in class. So we start with the simplest version at first.</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rgbClr val="FCE5CD"/>
                </a:highlight>
              </a:rPr>
              <a:t>決策樹的優點</a:t>
            </a:r>
            <a:endParaRPr>
              <a:highlight>
                <a:srgbClr val="FCE5CD"/>
              </a:highlight>
            </a:endParaRPr>
          </a:p>
          <a:p>
            <a:pPr indent="0" lvl="0" marL="0" rtl="0" algn="l">
              <a:lnSpc>
                <a:spcPct val="100000"/>
              </a:lnSpc>
              <a:spcBef>
                <a:spcPts val="0"/>
              </a:spcBef>
              <a:spcAft>
                <a:spcPts val="0"/>
              </a:spcAft>
              <a:buClr>
                <a:schemeClr val="dk1"/>
              </a:buClr>
              <a:buSzPts val="1200"/>
              <a:buFont typeface="Calibri"/>
              <a:buNone/>
            </a:pPr>
            <a:r>
              <a:rPr lang="en-US" sz="1100">
                <a:solidFill>
                  <a:srgbClr val="525252"/>
                </a:solidFill>
                <a:highlight>
                  <a:srgbClr val="FFFFF9"/>
                </a:highlight>
                <a:latin typeface="Arial"/>
                <a:ea typeface="Arial"/>
                <a:cs typeface="Arial"/>
                <a:sym typeface="Arial"/>
              </a:rPr>
              <a:t>決策樹在資料探勘領域中，是非常受歡迎的一種分類方法，原因是其可用簡單規則將欲分析的資料進行分類，而且不需要經過龐大的運算</a:t>
            </a:r>
            <a:endParaRPr sz="1100">
              <a:solidFill>
                <a:srgbClr val="525252"/>
              </a:solidFill>
              <a:highlight>
                <a:srgbClr val="FFFFF9"/>
              </a:highlight>
              <a:latin typeface="Arial"/>
              <a:ea typeface="Arial"/>
              <a:cs typeface="Arial"/>
              <a:sym typeface="Arial"/>
            </a:endParaRPr>
          </a:p>
          <a:p>
            <a:pPr indent="0" lvl="0" marL="0" rtl="0" algn="l">
              <a:lnSpc>
                <a:spcPct val="100000"/>
              </a:lnSpc>
              <a:spcBef>
                <a:spcPts val="0"/>
              </a:spcBef>
              <a:spcAft>
                <a:spcPts val="0"/>
              </a:spcAft>
              <a:buClr>
                <a:schemeClr val="dk1"/>
              </a:buClr>
              <a:buSzPts val="1200"/>
              <a:buFont typeface="Calibri"/>
              <a:buNone/>
            </a:pPr>
            <a:r>
              <a:t/>
            </a:r>
            <a:endParaRPr sz="1100">
              <a:solidFill>
                <a:srgbClr val="525252"/>
              </a:solidFill>
              <a:highlight>
                <a:srgbClr val="FFFFF9"/>
              </a:highlight>
              <a:latin typeface="Arial"/>
              <a:ea typeface="Arial"/>
              <a:cs typeface="Arial"/>
              <a:sym typeface="Arial"/>
            </a:endParaRPr>
          </a:p>
          <a:p>
            <a:pPr indent="0" lvl="0" marL="0" rtl="0" algn="l">
              <a:lnSpc>
                <a:spcPct val="100000"/>
              </a:lnSpc>
              <a:spcBef>
                <a:spcPts val="0"/>
              </a:spcBef>
              <a:spcAft>
                <a:spcPts val="0"/>
              </a:spcAft>
              <a:buClr>
                <a:schemeClr val="dk1"/>
              </a:buClr>
              <a:buSzPts val="1200"/>
              <a:buFont typeface="Calibri"/>
              <a:buNone/>
            </a:pPr>
            <a:r>
              <a:rPr lang="en-US" sz="1100">
                <a:solidFill>
                  <a:srgbClr val="525252"/>
                </a:solidFill>
                <a:highlight>
                  <a:srgbClr val="FFFFF9"/>
                </a:highlight>
                <a:latin typeface="Arial"/>
                <a:ea typeface="Arial"/>
                <a:cs typeface="Arial"/>
                <a:sym typeface="Arial"/>
              </a:rPr>
              <a:t>Decision trees are a very popular classification method in the field of data exploration because they can classify the data to be analyzed by simple rules and do not require extensive computation. </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rgbClr val="FCE5CD"/>
                </a:highlight>
              </a:rPr>
              <a:t>適合用在哪裡</a:t>
            </a:r>
            <a:endParaRPr>
              <a:highlight>
                <a:srgbClr val="FCE5CD"/>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But When there are too many categories to be analyzed, the error rate may increase significantly. </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Before deciding to use a decision tree,we need to evaluate our own data</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can’t have too many label ,and also Sample distribution should be balanced</a:t>
            </a:r>
            <a:endParaRPr sz="1100">
              <a:solidFill>
                <a:srgbClr val="525252"/>
              </a:solidFill>
              <a:highlight>
                <a:srgbClr val="FFFFF9"/>
              </a:highlight>
              <a:latin typeface="Arial"/>
              <a:ea typeface="Arial"/>
              <a:cs typeface="Arial"/>
              <a:sym typeface="Arial"/>
            </a:endParaRPr>
          </a:p>
          <a:p>
            <a:pPr indent="0" lvl="0" marL="0" rtl="0" algn="l">
              <a:lnSpc>
                <a:spcPct val="100000"/>
              </a:lnSpc>
              <a:spcBef>
                <a:spcPts val="0"/>
              </a:spcBef>
              <a:spcAft>
                <a:spcPts val="0"/>
              </a:spcAft>
              <a:buClr>
                <a:schemeClr val="dk1"/>
              </a:buClr>
              <a:buSzPts val="1200"/>
              <a:buFont typeface="Calibri"/>
              <a:buNone/>
            </a:pPr>
            <a:r>
              <a:t/>
            </a:r>
            <a:endParaRPr sz="1050">
              <a:solidFill>
                <a:srgbClr val="333333"/>
              </a:solidFill>
              <a:highlight>
                <a:srgbClr val="F3F5F9"/>
              </a:highlight>
              <a:latin typeface="Microsoft Yahei"/>
              <a:ea typeface="Microsoft Yahei"/>
              <a:cs typeface="Microsoft Yahei"/>
              <a:sym typeface="Microsoft Yahei"/>
            </a:endParaRPr>
          </a:p>
          <a:p>
            <a:pPr indent="0" lvl="0" marL="0" rtl="0" algn="l">
              <a:lnSpc>
                <a:spcPct val="100000"/>
              </a:lnSpc>
              <a:spcBef>
                <a:spcPts val="0"/>
              </a:spcBef>
              <a:spcAft>
                <a:spcPts val="0"/>
              </a:spcAft>
              <a:buClr>
                <a:schemeClr val="dk1"/>
              </a:buClr>
              <a:buSzPts val="1200"/>
              <a:buFont typeface="Calibri"/>
              <a:buNone/>
            </a:pPr>
            <a:r>
              <a:t/>
            </a:r>
            <a:endParaRPr sz="1050">
              <a:solidFill>
                <a:srgbClr val="333333"/>
              </a:solidFill>
              <a:highlight>
                <a:srgbClr val="F3F5F9"/>
              </a:highlight>
              <a:latin typeface="Microsoft Yahei"/>
              <a:ea typeface="Microsoft Yahei"/>
              <a:cs typeface="Microsoft Yahei"/>
              <a:sym typeface="Microsoft Yahei"/>
            </a:endParaRPr>
          </a:p>
          <a:p>
            <a:pPr indent="0" lvl="0" marL="0" rtl="0" algn="l">
              <a:lnSpc>
                <a:spcPct val="100000"/>
              </a:lnSpc>
              <a:spcBef>
                <a:spcPts val="0"/>
              </a:spcBef>
              <a:spcAft>
                <a:spcPts val="0"/>
              </a:spcAft>
              <a:buClr>
                <a:schemeClr val="dk1"/>
              </a:buClr>
              <a:buSzPts val="1200"/>
              <a:buFont typeface="Calibri"/>
              <a:buNone/>
            </a:pPr>
            <a:r>
              <a:t/>
            </a:r>
            <a:endParaRPr sz="1050">
              <a:solidFill>
                <a:srgbClr val="333333"/>
              </a:solidFill>
              <a:highlight>
                <a:srgbClr val="F3F5F9"/>
              </a:highlight>
              <a:latin typeface="Microsoft Yahei"/>
              <a:ea typeface="Microsoft Yahei"/>
              <a:cs typeface="Microsoft Yahei"/>
              <a:sym typeface="Microsoft Yahei"/>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在資料處理方面，我們重新將test data 和 train data 混合後，重新以3:7的比例分配</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並且檢查分配後的資料中,所有label是足夠均勻的 </a:t>
            </a:r>
            <a:endParaRPr>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US">
                <a:highlight>
                  <a:schemeClr val="lt1"/>
                </a:highlight>
              </a:rPr>
              <a:t>In terms of data processing, we re-mixed the test data and train data and re-allocated them in a ratio of 3 to 7.</a:t>
            </a:r>
            <a:endParaRPr>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US">
                <a:highlight>
                  <a:schemeClr val="lt1"/>
                </a:highlight>
              </a:rPr>
              <a:t>And check that all labels are uniform enough in both test data and train data. </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t/>
            </a:r>
            <a:endParaRPr>
              <a:highlight>
                <a:schemeClr val="lt1"/>
              </a:highlight>
            </a:endParaRPr>
          </a:p>
        </p:txBody>
      </p:sp>
      <p:sp>
        <p:nvSpPr>
          <p:cNvPr id="231" name="Google Shape;231;gddbcd96f2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28134b780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rPr lang="en-US">
                <a:highlight>
                  <a:schemeClr val="lt1"/>
                </a:highlight>
              </a:rPr>
              <a:t>so now,</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我們在paper中發現有使用類似決策樹的改良版,課堂上也曾教過決策樹，因此我們一開始先從最簡單的版本開始</a:t>
            </a:r>
            <a:endParaRPr>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US">
                <a:highlight>
                  <a:schemeClr val="lt1"/>
                </a:highlight>
              </a:rPr>
              <a:t>Base on we found a modified version of a similar decision tree in the paper, and we have also taught a simple version of the decision tree in class. So we start with the simplest version at first.</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rgbClr val="FCE5CD"/>
                </a:highlight>
              </a:rPr>
              <a:t>決策樹的優點</a:t>
            </a:r>
            <a:endParaRPr>
              <a:highlight>
                <a:srgbClr val="FCE5CD"/>
              </a:highlight>
            </a:endParaRPr>
          </a:p>
          <a:p>
            <a:pPr indent="0" lvl="0" marL="0" rtl="0" algn="l">
              <a:lnSpc>
                <a:spcPct val="100000"/>
              </a:lnSpc>
              <a:spcBef>
                <a:spcPts val="0"/>
              </a:spcBef>
              <a:spcAft>
                <a:spcPts val="0"/>
              </a:spcAft>
              <a:buClr>
                <a:schemeClr val="dk1"/>
              </a:buClr>
              <a:buSzPts val="1200"/>
              <a:buFont typeface="Calibri"/>
              <a:buNone/>
            </a:pPr>
            <a:r>
              <a:rPr lang="en-US" sz="1100">
                <a:solidFill>
                  <a:srgbClr val="525252"/>
                </a:solidFill>
                <a:highlight>
                  <a:srgbClr val="FFFFF9"/>
                </a:highlight>
                <a:latin typeface="Arial"/>
                <a:ea typeface="Arial"/>
                <a:cs typeface="Arial"/>
                <a:sym typeface="Arial"/>
              </a:rPr>
              <a:t>決策樹在資料探勘領域中，是非常受歡迎的一種分類方法，原因是其可用簡單規則將欲分析的資料進行分類，而且不需要經過龐大的運算Decision trees are a very popular classification method in the field of data exploration because they can classify the data to be analyzed by simple rules and do not require extensive computation. </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rgbClr val="FCE5CD"/>
                </a:highlight>
              </a:rPr>
              <a:t>適合用在哪裡</a:t>
            </a:r>
            <a:endParaRPr>
              <a:highlight>
                <a:srgbClr val="FCE5CD"/>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But When there are too many categories to be analyzed, the error rate may increase significantly. </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Before deciding to use a decision tree,we need to evaluate our own data</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can’t have too many label ,and also Sample distribution should be balanced</a:t>
            </a:r>
            <a:endParaRPr sz="1100">
              <a:solidFill>
                <a:srgbClr val="525252"/>
              </a:solidFill>
              <a:highlight>
                <a:srgbClr val="FFFFF9"/>
              </a:highlight>
              <a:latin typeface="Arial"/>
              <a:ea typeface="Arial"/>
              <a:cs typeface="Arial"/>
              <a:sym typeface="Arial"/>
            </a:endParaRPr>
          </a:p>
          <a:p>
            <a:pPr indent="0" lvl="0" marL="0" rtl="0" algn="l">
              <a:lnSpc>
                <a:spcPct val="100000"/>
              </a:lnSpc>
              <a:spcBef>
                <a:spcPts val="0"/>
              </a:spcBef>
              <a:spcAft>
                <a:spcPts val="0"/>
              </a:spcAft>
              <a:buClr>
                <a:schemeClr val="dk1"/>
              </a:buClr>
              <a:buSzPts val="1200"/>
              <a:buFont typeface="Calibri"/>
              <a:buNone/>
            </a:pPr>
            <a:r>
              <a:t/>
            </a:r>
            <a:endParaRPr sz="1050">
              <a:solidFill>
                <a:srgbClr val="333333"/>
              </a:solidFill>
              <a:highlight>
                <a:srgbClr val="F3F5F9"/>
              </a:highlight>
              <a:latin typeface="Microsoft Yahei"/>
              <a:ea typeface="Microsoft Yahei"/>
              <a:cs typeface="Microsoft Yahei"/>
              <a:sym typeface="Microsoft Yahei"/>
            </a:endParaRPr>
          </a:p>
          <a:p>
            <a:pPr indent="0" lvl="0" marL="0" rtl="0" algn="l">
              <a:lnSpc>
                <a:spcPct val="100000"/>
              </a:lnSpc>
              <a:spcBef>
                <a:spcPts val="0"/>
              </a:spcBef>
              <a:spcAft>
                <a:spcPts val="0"/>
              </a:spcAft>
              <a:buClr>
                <a:schemeClr val="dk1"/>
              </a:buClr>
              <a:buSzPts val="1200"/>
              <a:buFont typeface="Calibri"/>
              <a:buNone/>
            </a:pPr>
            <a:r>
              <a:t/>
            </a:r>
            <a:endParaRPr sz="1050">
              <a:solidFill>
                <a:srgbClr val="333333"/>
              </a:solidFill>
              <a:highlight>
                <a:srgbClr val="F3F5F9"/>
              </a:highlight>
              <a:latin typeface="Microsoft Yahei"/>
              <a:ea typeface="Microsoft Yahei"/>
              <a:cs typeface="Microsoft Yahei"/>
              <a:sym typeface="Microsoft Yahei"/>
            </a:endParaRPr>
          </a:p>
          <a:p>
            <a:pPr indent="0" lvl="0" marL="0" rtl="0" algn="l">
              <a:lnSpc>
                <a:spcPct val="100000"/>
              </a:lnSpc>
              <a:spcBef>
                <a:spcPts val="0"/>
              </a:spcBef>
              <a:spcAft>
                <a:spcPts val="0"/>
              </a:spcAft>
              <a:buClr>
                <a:schemeClr val="dk1"/>
              </a:buClr>
              <a:buSzPts val="1200"/>
              <a:buFont typeface="Calibri"/>
              <a:buNone/>
            </a:pPr>
            <a:r>
              <a:t/>
            </a:r>
            <a:endParaRPr sz="1050">
              <a:solidFill>
                <a:srgbClr val="333333"/>
              </a:solidFill>
              <a:highlight>
                <a:srgbClr val="F3F5F9"/>
              </a:highlight>
              <a:latin typeface="Microsoft Yahei"/>
              <a:ea typeface="Microsoft Yahei"/>
              <a:cs typeface="Microsoft Yahei"/>
              <a:sym typeface="Microsoft Yahei"/>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在資料處理方面，我們重新將test data 和 train data 混合後，重新以3:7的比例分配</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並且檢查分配後的資料中,所有label是足夠均勻的 </a:t>
            </a:r>
            <a:endParaRPr>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US">
                <a:highlight>
                  <a:schemeClr val="lt1"/>
                </a:highlight>
              </a:rPr>
              <a:t>In terms of data processing, we re-mixed the test data and train data and re-allocated them in a ratio of 3 to 7.</a:t>
            </a:r>
            <a:endParaRPr>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US">
                <a:highlight>
                  <a:schemeClr val="lt1"/>
                </a:highlight>
              </a:rPr>
              <a:t>And check that all labels are uniform enough in both test data and train data. </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t/>
            </a:r>
            <a:endParaRPr>
              <a:highlight>
                <a:schemeClr val="lt1"/>
              </a:highlight>
            </a:endParaRPr>
          </a:p>
        </p:txBody>
      </p:sp>
      <p:sp>
        <p:nvSpPr>
          <p:cNvPr id="245" name="Google Shape;245;ge28134b780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09478422b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rPr lang="en-US">
                <a:highlight>
                  <a:schemeClr val="lt1"/>
                </a:highlight>
              </a:rPr>
              <a:t>我們發現當決策樹的層樹到達7~9層時，其準確度就已經非常高,可以到98%</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除了將VH 誤判為ttH</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rPr lang="en-US">
                <a:highlight>
                  <a:schemeClr val="lt1"/>
                </a:highlight>
              </a:rPr>
              <a:t>整體而言 看起來似乎有很好的分類功能</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t/>
            </a:r>
            <a:endParaRPr>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US">
                <a:highlight>
                  <a:schemeClr val="lt1"/>
                </a:highlight>
              </a:rPr>
              <a:t>We found that the accuracy of the decision tree is already very high when it reaches 5 levels, which can reach 91%.</a:t>
            </a:r>
            <a:endParaRPr>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US">
                <a:highlight>
                  <a:schemeClr val="lt1"/>
                </a:highlight>
              </a:rPr>
              <a:t>Except for misclassifying VH as ttH, it seems to have a good classification function overall.</a:t>
            </a:r>
            <a:endParaRPr>
              <a:highlight>
                <a:schemeClr val="lt1"/>
              </a:highlight>
            </a:endParaRPr>
          </a:p>
          <a:p>
            <a:pPr indent="0" lvl="0" marL="0" rtl="0" algn="l">
              <a:lnSpc>
                <a:spcPct val="100000"/>
              </a:lnSpc>
              <a:spcBef>
                <a:spcPts val="0"/>
              </a:spcBef>
              <a:spcAft>
                <a:spcPts val="0"/>
              </a:spcAft>
              <a:buClr>
                <a:schemeClr val="dk1"/>
              </a:buClr>
              <a:buSzPts val="1200"/>
              <a:buFont typeface="Calibri"/>
              <a:buNone/>
            </a:pPr>
            <a:r>
              <a:t/>
            </a:r>
            <a:endParaRPr>
              <a:highlight>
                <a:schemeClr val="lt1"/>
              </a:highlight>
            </a:endParaRPr>
          </a:p>
        </p:txBody>
      </p:sp>
      <p:sp>
        <p:nvSpPr>
          <p:cNvPr id="261" name="Google Shape;261;ge09478422b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90" name="Shape 90"/>
        <p:cNvGrpSpPr/>
        <p:nvPr/>
      </p:nvGrpSpPr>
      <p:grpSpPr>
        <a:xfrm>
          <a:off x="0" y="0"/>
          <a:ext cx="0" cy="0"/>
          <a:chOff x="0" y="0"/>
          <a:chExt cx="0" cy="0"/>
        </a:xfrm>
      </p:grpSpPr>
      <p:sp>
        <p:nvSpPr>
          <p:cNvPr id="91" name="Google Shape;91;ge09478422b_2_20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ge09478422b_2_20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93" name="Google Shape;93;ge09478422b_2_20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ge09478422b_2_20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ge09478422b_2_20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96" name="Shape 96"/>
        <p:cNvGrpSpPr/>
        <p:nvPr/>
      </p:nvGrpSpPr>
      <p:grpSpPr>
        <a:xfrm>
          <a:off x="0" y="0"/>
          <a:ext cx="0" cy="0"/>
          <a:chOff x="0" y="0"/>
          <a:chExt cx="0" cy="0"/>
        </a:xfrm>
      </p:grpSpPr>
      <p:sp>
        <p:nvSpPr>
          <p:cNvPr id="97" name="Google Shape;97;ge09478422b_2_2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ge09478422b_2_21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9" name="Google Shape;99;ge09478422b_2_2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0" name="Google Shape;100;ge09478422b_2_2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ge09478422b_2_2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102" name="Shape 102"/>
        <p:cNvGrpSpPr/>
        <p:nvPr/>
      </p:nvGrpSpPr>
      <p:grpSpPr>
        <a:xfrm>
          <a:off x="0" y="0"/>
          <a:ext cx="0" cy="0"/>
          <a:chOff x="0" y="0"/>
          <a:chExt cx="0" cy="0"/>
        </a:xfrm>
      </p:grpSpPr>
      <p:sp>
        <p:nvSpPr>
          <p:cNvPr id="103" name="Google Shape;103;ge09478422b_2_218"/>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ge09478422b_2_218"/>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05" name="Google Shape;105;ge09478422b_2_2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ge09478422b_2_2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ge09478422b_2_2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108" name="Shape 108"/>
        <p:cNvGrpSpPr/>
        <p:nvPr/>
      </p:nvGrpSpPr>
      <p:grpSpPr>
        <a:xfrm>
          <a:off x="0" y="0"/>
          <a:ext cx="0" cy="0"/>
          <a:chOff x="0" y="0"/>
          <a:chExt cx="0" cy="0"/>
        </a:xfrm>
      </p:grpSpPr>
      <p:sp>
        <p:nvSpPr>
          <p:cNvPr id="109" name="Google Shape;109;ge09478422b_2_2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ge09478422b_2_224"/>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1" name="Google Shape;111;ge09478422b_2_224"/>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2" name="Google Shape;112;ge09478422b_2_2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ge09478422b_2_2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ge09478422b_2_2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115" name="Shape 115"/>
        <p:cNvGrpSpPr/>
        <p:nvPr/>
      </p:nvGrpSpPr>
      <p:grpSpPr>
        <a:xfrm>
          <a:off x="0" y="0"/>
          <a:ext cx="0" cy="0"/>
          <a:chOff x="0" y="0"/>
          <a:chExt cx="0" cy="0"/>
        </a:xfrm>
      </p:grpSpPr>
      <p:sp>
        <p:nvSpPr>
          <p:cNvPr id="116" name="Google Shape;116;ge09478422b_2_23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ge09478422b_2_23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18" name="Google Shape;118;ge09478422b_2_23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9" name="Google Shape;119;ge09478422b_2_23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0" name="Google Shape;120;ge09478422b_2_23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1" name="Google Shape;121;ge09478422b_2_2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ge09478422b_2_2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ge09478422b_2_2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124" name="Shape 124"/>
        <p:cNvGrpSpPr/>
        <p:nvPr/>
      </p:nvGrpSpPr>
      <p:grpSpPr>
        <a:xfrm>
          <a:off x="0" y="0"/>
          <a:ext cx="0" cy="0"/>
          <a:chOff x="0" y="0"/>
          <a:chExt cx="0" cy="0"/>
        </a:xfrm>
      </p:grpSpPr>
      <p:sp>
        <p:nvSpPr>
          <p:cNvPr id="125" name="Google Shape;125;ge09478422b_2_2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ge09478422b_2_24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ge09478422b_2_24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ge09478422b_2_2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29" name="Shape 129"/>
        <p:cNvGrpSpPr/>
        <p:nvPr/>
      </p:nvGrpSpPr>
      <p:grpSpPr>
        <a:xfrm>
          <a:off x="0" y="0"/>
          <a:ext cx="0" cy="0"/>
          <a:chOff x="0" y="0"/>
          <a:chExt cx="0" cy="0"/>
        </a:xfrm>
      </p:grpSpPr>
      <p:sp>
        <p:nvSpPr>
          <p:cNvPr id="130" name="Google Shape;130;ge09478422b_2_24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ge09478422b_2_24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ge09478422b_2_2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內容" type="objTx">
  <p:cSld name="OBJECT_WITH_CAPTION_TEXT">
    <p:spTree>
      <p:nvGrpSpPr>
        <p:cNvPr id="133" name="Shape 133"/>
        <p:cNvGrpSpPr/>
        <p:nvPr/>
      </p:nvGrpSpPr>
      <p:grpSpPr>
        <a:xfrm>
          <a:off x="0" y="0"/>
          <a:ext cx="0" cy="0"/>
          <a:chOff x="0" y="0"/>
          <a:chExt cx="0" cy="0"/>
        </a:xfrm>
      </p:grpSpPr>
      <p:sp>
        <p:nvSpPr>
          <p:cNvPr id="134" name="Google Shape;134;ge09478422b_2_24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ge09478422b_2_24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36" name="Google Shape;136;ge09478422b_2_24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37" name="Google Shape;137;ge09478422b_2_24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ge09478422b_2_24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ge09478422b_2_2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圖片" type="picTx">
  <p:cSld name="PICTURE_WITH_CAPTION_TEXT">
    <p:spTree>
      <p:nvGrpSpPr>
        <p:cNvPr id="140" name="Shape 140"/>
        <p:cNvGrpSpPr/>
        <p:nvPr/>
      </p:nvGrpSpPr>
      <p:grpSpPr>
        <a:xfrm>
          <a:off x="0" y="0"/>
          <a:ext cx="0" cy="0"/>
          <a:chOff x="0" y="0"/>
          <a:chExt cx="0" cy="0"/>
        </a:xfrm>
      </p:grpSpPr>
      <p:sp>
        <p:nvSpPr>
          <p:cNvPr id="141" name="Google Shape;141;ge09478422b_2_25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ge09478422b_2_256"/>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3" name="Google Shape;143;ge09478422b_2_256"/>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4" name="Google Shape;144;ge09478422b_2_25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ge09478422b_2_25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ge09478422b_2_25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147" name="Shape 147"/>
        <p:cNvGrpSpPr/>
        <p:nvPr/>
      </p:nvGrpSpPr>
      <p:grpSpPr>
        <a:xfrm>
          <a:off x="0" y="0"/>
          <a:ext cx="0" cy="0"/>
          <a:chOff x="0" y="0"/>
          <a:chExt cx="0" cy="0"/>
        </a:xfrm>
      </p:grpSpPr>
      <p:sp>
        <p:nvSpPr>
          <p:cNvPr id="148" name="Google Shape;148;ge09478422b_2_26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ge09478422b_2_26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0" name="Google Shape;150;ge09478422b_2_26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ge09478422b_2_26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2" name="Google Shape;152;ge09478422b_2_26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153" name="Shape 153"/>
        <p:cNvGrpSpPr/>
        <p:nvPr/>
      </p:nvGrpSpPr>
      <p:grpSpPr>
        <a:xfrm>
          <a:off x="0" y="0"/>
          <a:ext cx="0" cy="0"/>
          <a:chOff x="0" y="0"/>
          <a:chExt cx="0" cy="0"/>
        </a:xfrm>
      </p:grpSpPr>
      <p:sp>
        <p:nvSpPr>
          <p:cNvPr id="154" name="Google Shape;154;ge09478422b_2_269"/>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ge09478422b_2_269"/>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6" name="Google Shape;156;ge09478422b_2_26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ge09478422b_2_26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ge09478422b_2_26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內容"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圖片"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ge09478422b_2_20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ge09478422b_2_20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ge09478422b_2_20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ge09478422b_2_20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9" name="Google Shape;89;ge09478422b_2_20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5.png"/><Relationship Id="rId11" Type="http://schemas.openxmlformats.org/officeDocument/2006/relationships/image" Target="../media/image24.png"/><Relationship Id="rId10" Type="http://schemas.openxmlformats.org/officeDocument/2006/relationships/image" Target="../media/image23.png"/><Relationship Id="rId9" Type="http://schemas.openxmlformats.org/officeDocument/2006/relationships/image" Target="../media/image13.png"/><Relationship Id="rId5" Type="http://schemas.openxmlformats.org/officeDocument/2006/relationships/image" Target="../media/image22.png"/><Relationship Id="rId6" Type="http://schemas.openxmlformats.org/officeDocument/2006/relationships/image" Target="../media/image20.png"/><Relationship Id="rId7" Type="http://schemas.openxmlformats.org/officeDocument/2006/relationships/image" Target="../media/image17.png"/><Relationship Id="rId8"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6.png"/><Relationship Id="rId9" Type="http://schemas.openxmlformats.org/officeDocument/2006/relationships/image" Target="../media/image31.png"/><Relationship Id="rId5" Type="http://schemas.openxmlformats.org/officeDocument/2006/relationships/image" Target="../media/image17.png"/><Relationship Id="rId6" Type="http://schemas.openxmlformats.org/officeDocument/2006/relationships/image" Target="../media/image29.png"/><Relationship Id="rId7" Type="http://schemas.openxmlformats.org/officeDocument/2006/relationships/image" Target="../media/image28.png"/><Relationship Id="rId8"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hyperlink" Target="https://en.wikipedia.org/wiki/Pseudorapidity" TargetMode="External"/><Relationship Id="rId5" Type="http://schemas.openxmlformats.org/officeDocument/2006/relationships/hyperlink" Target="https://en.wikipedia.org/wiki/Higgs_bos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32.png"/><Relationship Id="rId5"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hyperlink" Target="https://arxiv.org/abs/2009.059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1.png"/><Relationship Id="rId9" Type="http://schemas.openxmlformats.org/officeDocument/2006/relationships/image" Target="../media/image12.png"/><Relationship Id="rId5" Type="http://schemas.openxmlformats.org/officeDocument/2006/relationships/image" Target="../media/image26.png"/><Relationship Id="rId6" Type="http://schemas.openxmlformats.org/officeDocument/2006/relationships/image" Target="../media/image15.png"/><Relationship Id="rId7" Type="http://schemas.openxmlformats.org/officeDocument/2006/relationships/image" Target="../media/image19.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
          <p:cNvSpPr txBox="1"/>
          <p:nvPr>
            <p:ph type="ctrTitle"/>
          </p:nvPr>
        </p:nvSpPr>
        <p:spPr>
          <a:xfrm>
            <a:off x="1181528" y="648038"/>
            <a:ext cx="9828900" cy="3606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02122"/>
              </a:buClr>
              <a:buSzPts val="6000"/>
              <a:buFont typeface="Calibri"/>
              <a:buNone/>
            </a:pPr>
            <a:br>
              <a:rPr b="1" i="0" lang="en-US" sz="6000">
                <a:solidFill>
                  <a:srgbClr val="202122"/>
                </a:solidFill>
              </a:rPr>
            </a:br>
            <a:r>
              <a:rPr b="1" i="0" lang="en-US" sz="6000">
                <a:solidFill>
                  <a:srgbClr val="202122"/>
                </a:solidFill>
              </a:rPr>
              <a:t>Higgs Production</a:t>
            </a:r>
            <a:endParaRPr b="1" i="0" sz="6000">
              <a:solidFill>
                <a:srgbClr val="202122"/>
              </a:solidFill>
            </a:endParaRPr>
          </a:p>
          <a:p>
            <a:pPr indent="0" lvl="0" marL="0" rtl="0" algn="ctr">
              <a:lnSpc>
                <a:spcPct val="90000"/>
              </a:lnSpc>
              <a:spcBef>
                <a:spcPts val="0"/>
              </a:spcBef>
              <a:spcAft>
                <a:spcPts val="0"/>
              </a:spcAft>
              <a:buClr>
                <a:srgbClr val="202122"/>
              </a:buClr>
              <a:buSzPts val="6000"/>
              <a:buFont typeface="Calibri"/>
              <a:buNone/>
            </a:pPr>
            <a:r>
              <a:t/>
            </a:r>
            <a:endParaRPr sz="1200">
              <a:solidFill>
                <a:srgbClr val="202122"/>
              </a:solidFill>
            </a:endParaRPr>
          </a:p>
          <a:p>
            <a:pPr indent="0" lvl="0" marL="0" rtl="0" algn="ctr">
              <a:lnSpc>
                <a:spcPct val="90000"/>
              </a:lnSpc>
              <a:spcBef>
                <a:spcPts val="0"/>
              </a:spcBef>
              <a:spcAft>
                <a:spcPts val="0"/>
              </a:spcAft>
              <a:buClr>
                <a:srgbClr val="202122"/>
              </a:buClr>
              <a:buSzPts val="6000"/>
              <a:buFont typeface="Calibri"/>
              <a:buNone/>
            </a:pPr>
            <a:r>
              <a:rPr lang="en-US" sz="3600">
                <a:solidFill>
                  <a:srgbClr val="202122"/>
                </a:solidFill>
              </a:rPr>
              <a:t>final</a:t>
            </a:r>
            <a:r>
              <a:rPr lang="en-US" sz="3600">
                <a:solidFill>
                  <a:srgbClr val="202122"/>
                </a:solidFill>
              </a:rPr>
              <a:t> report</a:t>
            </a:r>
            <a:br>
              <a:rPr b="1" i="0" lang="en-US" sz="6000">
                <a:solidFill>
                  <a:srgbClr val="202122"/>
                </a:solidFill>
              </a:rPr>
            </a:br>
            <a:endParaRPr/>
          </a:p>
        </p:txBody>
      </p:sp>
      <p:sp>
        <p:nvSpPr>
          <p:cNvPr id="164" name="Google Shape;164;p1"/>
          <p:cNvSpPr txBox="1"/>
          <p:nvPr>
            <p:ph idx="1" type="subTitle"/>
          </p:nvPr>
        </p:nvSpPr>
        <p:spPr>
          <a:xfrm>
            <a:off x="1524000" y="3938075"/>
            <a:ext cx="9144000" cy="2641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None/>
            </a:pPr>
            <a:r>
              <a:rPr lang="en-US" sz="2000"/>
              <a:t>Group 7</a:t>
            </a:r>
            <a:endParaRPr sz="2000"/>
          </a:p>
          <a:p>
            <a:pPr indent="0" lvl="0" marL="0" rtl="0" algn="ctr">
              <a:lnSpc>
                <a:spcPct val="90000"/>
              </a:lnSpc>
              <a:spcBef>
                <a:spcPts val="0"/>
              </a:spcBef>
              <a:spcAft>
                <a:spcPts val="0"/>
              </a:spcAft>
              <a:buClr>
                <a:schemeClr val="dk1"/>
              </a:buClr>
              <a:buSzPts val="2800"/>
              <a:buNone/>
            </a:pPr>
            <a:r>
              <a:rPr lang="en-US" sz="2000">
                <a:latin typeface="Calibri"/>
                <a:ea typeface="Calibri"/>
                <a:cs typeface="Calibri"/>
                <a:sym typeface="Calibri"/>
              </a:rPr>
              <a:t>106022219</a:t>
            </a:r>
            <a:r>
              <a:rPr lang="en-US" sz="2000"/>
              <a:t>    </a:t>
            </a:r>
            <a:r>
              <a:rPr lang="en-US" sz="2000">
                <a:latin typeface="Calibri"/>
                <a:ea typeface="Calibri"/>
                <a:cs typeface="Calibri"/>
                <a:sym typeface="Calibri"/>
              </a:rPr>
              <a:t>Wen Chieh Wu</a:t>
            </a:r>
            <a:endParaRPr sz="2000"/>
          </a:p>
          <a:p>
            <a:pPr indent="0" lvl="0" marL="0" rtl="0" algn="ctr">
              <a:lnSpc>
                <a:spcPct val="90000"/>
              </a:lnSpc>
              <a:spcBef>
                <a:spcPts val="1001"/>
              </a:spcBef>
              <a:spcAft>
                <a:spcPts val="0"/>
              </a:spcAft>
              <a:buClr>
                <a:schemeClr val="dk1"/>
              </a:buClr>
              <a:buSzPts val="2800"/>
              <a:buNone/>
            </a:pPr>
            <a:r>
              <a:rPr lang="en-US" sz="2000">
                <a:latin typeface="Calibri"/>
                <a:ea typeface="Calibri"/>
                <a:cs typeface="Calibri"/>
                <a:sym typeface="Calibri"/>
              </a:rPr>
              <a:t>106022231</a:t>
            </a:r>
            <a:r>
              <a:rPr lang="en-US" sz="2000"/>
              <a:t>          </a:t>
            </a:r>
            <a:r>
              <a:rPr lang="en-US" sz="2000">
                <a:latin typeface="Calibri"/>
                <a:ea typeface="Calibri"/>
                <a:cs typeface="Calibri"/>
                <a:sym typeface="Calibri"/>
              </a:rPr>
              <a:t> Hsin Yu Wu     </a:t>
            </a:r>
            <a:endParaRPr sz="2000"/>
          </a:p>
          <a:p>
            <a:pPr indent="0" lvl="0" marL="0" rtl="0" algn="ctr">
              <a:lnSpc>
                <a:spcPct val="90000"/>
              </a:lnSpc>
              <a:spcBef>
                <a:spcPts val="1001"/>
              </a:spcBef>
              <a:spcAft>
                <a:spcPts val="0"/>
              </a:spcAft>
              <a:buClr>
                <a:schemeClr val="dk1"/>
              </a:buClr>
              <a:buSzPts val="2800"/>
              <a:buNone/>
            </a:pPr>
            <a:r>
              <a:t/>
            </a:r>
            <a:endParaRPr sz="2000">
              <a:latin typeface="Calibri"/>
              <a:ea typeface="Calibri"/>
              <a:cs typeface="Calibri"/>
              <a:sym typeface="Calibri"/>
            </a:endParaRPr>
          </a:p>
          <a:p>
            <a:pPr indent="0" lvl="0" marL="0" rtl="0" algn="ctr">
              <a:lnSpc>
                <a:spcPct val="90000"/>
              </a:lnSpc>
              <a:spcBef>
                <a:spcPts val="1001"/>
              </a:spcBef>
              <a:spcAft>
                <a:spcPts val="0"/>
              </a:spcAft>
              <a:buClr>
                <a:schemeClr val="dk1"/>
              </a:buClr>
              <a:buSzPts val="2800"/>
              <a:buNone/>
            </a:pPr>
            <a:r>
              <a:rPr lang="en-US" sz="2000">
                <a:latin typeface="Calibri"/>
                <a:ea typeface="Calibri"/>
                <a:cs typeface="Calibri"/>
                <a:sym typeface="Calibri"/>
              </a:rPr>
              <a:t>202</a:t>
            </a:r>
            <a:r>
              <a:rPr lang="en-US" sz="2000"/>
              <a:t>1</a:t>
            </a:r>
            <a:r>
              <a:rPr lang="en-US" sz="2000">
                <a:latin typeface="Calibri"/>
                <a:ea typeface="Calibri"/>
                <a:cs typeface="Calibri"/>
                <a:sym typeface="Calibri"/>
              </a:rPr>
              <a:t>/06/</a:t>
            </a:r>
            <a:r>
              <a:rPr lang="en-US" sz="2000"/>
              <a:t>16</a:t>
            </a:r>
            <a:endParaRPr sz="2000"/>
          </a:p>
          <a:p>
            <a:pPr indent="0" lvl="0" marL="0" rtl="0" algn="ctr">
              <a:lnSpc>
                <a:spcPct val="90000"/>
              </a:lnSpc>
              <a:spcBef>
                <a:spcPts val="1000"/>
              </a:spcBef>
              <a:spcAft>
                <a:spcPts val="0"/>
              </a:spcAft>
              <a:buClr>
                <a:schemeClr val="dk1"/>
              </a:buClr>
              <a:buSzPts val="2400"/>
              <a:buNone/>
            </a:pPr>
            <a:r>
              <a:t/>
            </a:r>
            <a:endParaRPr sz="2000"/>
          </a:p>
        </p:txBody>
      </p:sp>
      <p:sp>
        <p:nvSpPr>
          <p:cNvPr id="165" name="Google Shape;165;p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ge09478422b_2_298"/>
          <p:cNvPicPr preferRelativeResize="0"/>
          <p:nvPr/>
        </p:nvPicPr>
        <p:blipFill rotWithShape="1">
          <a:blip r:embed="rId3">
            <a:alphaModFix/>
          </a:blip>
          <a:srcRect b="0" l="0" r="0" t="50000"/>
          <a:stretch/>
        </p:blipFill>
        <p:spPr>
          <a:xfrm>
            <a:off x="5552575" y="696"/>
            <a:ext cx="1081829" cy="156833"/>
          </a:xfrm>
          <a:custGeom>
            <a:rect b="b" l="l" r="r" t="t"/>
            <a:pathLst>
              <a:path extrusionOk="0" h="1792380" w="4121253">
                <a:moveTo>
                  <a:pt x="0" y="0"/>
                </a:moveTo>
                <a:lnTo>
                  <a:pt x="4121253" y="0"/>
                </a:lnTo>
                <a:lnTo>
                  <a:pt x="4121253" y="1792380"/>
                </a:lnTo>
                <a:lnTo>
                  <a:pt x="0" y="1792380"/>
                </a:lnTo>
                <a:close/>
              </a:path>
            </a:pathLst>
          </a:custGeom>
          <a:noFill/>
          <a:ln>
            <a:noFill/>
          </a:ln>
        </p:spPr>
      </p:pic>
      <p:sp>
        <p:nvSpPr>
          <p:cNvPr id="277" name="Google Shape;277;ge09478422b_2_298"/>
          <p:cNvSpPr/>
          <p:nvPr/>
        </p:nvSpPr>
        <p:spPr>
          <a:xfrm>
            <a:off x="4150050" y="219375"/>
            <a:ext cx="40218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rgbClr val="7F7F7F"/>
                </a:solidFill>
                <a:latin typeface="Microsoft Yahei"/>
                <a:ea typeface="Microsoft Yahei"/>
                <a:cs typeface="Microsoft Yahei"/>
                <a:sym typeface="Microsoft Yahei"/>
              </a:rPr>
              <a:t>Decision tree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8" name="Google Shape;278;ge09478422b_2_298"/>
          <p:cNvPicPr preferRelativeResize="0"/>
          <p:nvPr/>
        </p:nvPicPr>
        <p:blipFill>
          <a:blip r:embed="rId4">
            <a:alphaModFix/>
          </a:blip>
          <a:stretch>
            <a:fillRect/>
          </a:stretch>
        </p:blipFill>
        <p:spPr>
          <a:xfrm>
            <a:off x="3235425" y="3106875"/>
            <a:ext cx="8933798" cy="3683875"/>
          </a:xfrm>
          <a:prstGeom prst="rect">
            <a:avLst/>
          </a:prstGeom>
          <a:noFill/>
          <a:ln>
            <a:noFill/>
          </a:ln>
        </p:spPr>
      </p:pic>
      <p:pic>
        <p:nvPicPr>
          <p:cNvPr id="279" name="Google Shape;279;ge09478422b_2_298"/>
          <p:cNvPicPr preferRelativeResize="0"/>
          <p:nvPr/>
        </p:nvPicPr>
        <p:blipFill>
          <a:blip r:embed="rId5">
            <a:alphaModFix/>
          </a:blip>
          <a:stretch>
            <a:fillRect/>
          </a:stretch>
        </p:blipFill>
        <p:spPr>
          <a:xfrm>
            <a:off x="256038" y="3062288"/>
            <a:ext cx="2809875" cy="733425"/>
          </a:xfrm>
          <a:prstGeom prst="rect">
            <a:avLst/>
          </a:prstGeom>
          <a:noFill/>
          <a:ln>
            <a:noFill/>
          </a:ln>
        </p:spPr>
      </p:pic>
      <p:pic>
        <p:nvPicPr>
          <p:cNvPr id="280" name="Google Shape;280;ge09478422b_2_298"/>
          <p:cNvPicPr preferRelativeResize="0"/>
          <p:nvPr/>
        </p:nvPicPr>
        <p:blipFill>
          <a:blip r:embed="rId6">
            <a:alphaModFix/>
          </a:blip>
          <a:stretch>
            <a:fillRect/>
          </a:stretch>
        </p:blipFill>
        <p:spPr>
          <a:xfrm>
            <a:off x="86550" y="3840300"/>
            <a:ext cx="3148875" cy="2950449"/>
          </a:xfrm>
          <a:prstGeom prst="rect">
            <a:avLst/>
          </a:prstGeom>
          <a:noFill/>
          <a:ln>
            <a:noFill/>
          </a:ln>
        </p:spPr>
      </p:pic>
      <p:pic>
        <p:nvPicPr>
          <p:cNvPr id="281" name="Google Shape;281;ge09478422b_2_298"/>
          <p:cNvPicPr preferRelativeResize="0"/>
          <p:nvPr/>
        </p:nvPicPr>
        <p:blipFill>
          <a:blip r:embed="rId7">
            <a:alphaModFix/>
          </a:blip>
          <a:stretch>
            <a:fillRect/>
          </a:stretch>
        </p:blipFill>
        <p:spPr>
          <a:xfrm>
            <a:off x="189375" y="1369450"/>
            <a:ext cx="2943225" cy="638175"/>
          </a:xfrm>
          <a:prstGeom prst="rect">
            <a:avLst/>
          </a:prstGeom>
          <a:noFill/>
          <a:ln>
            <a:noFill/>
          </a:ln>
        </p:spPr>
      </p:pic>
      <p:cxnSp>
        <p:nvCxnSpPr>
          <p:cNvPr id="282" name="Google Shape;282;ge09478422b_2_298"/>
          <p:cNvCxnSpPr>
            <a:stCxn id="281" idx="3"/>
            <a:endCxn id="283" idx="1"/>
          </p:cNvCxnSpPr>
          <p:nvPr/>
        </p:nvCxnSpPr>
        <p:spPr>
          <a:xfrm flipH="1" rot="10800000">
            <a:off x="3132600" y="969738"/>
            <a:ext cx="535200" cy="718800"/>
          </a:xfrm>
          <a:prstGeom prst="straightConnector1">
            <a:avLst/>
          </a:prstGeom>
          <a:noFill/>
          <a:ln cap="flat" cmpd="sng" w="28575">
            <a:solidFill>
              <a:schemeClr val="dk2"/>
            </a:solidFill>
            <a:prstDash val="solid"/>
            <a:round/>
            <a:headEnd len="med" w="med" type="none"/>
            <a:tailEnd len="med" w="med" type="triangle"/>
          </a:ln>
        </p:spPr>
      </p:cxnSp>
      <p:cxnSp>
        <p:nvCxnSpPr>
          <p:cNvPr id="284" name="Google Shape;284;ge09478422b_2_298"/>
          <p:cNvCxnSpPr>
            <a:stCxn id="281" idx="3"/>
            <a:endCxn id="285" idx="1"/>
          </p:cNvCxnSpPr>
          <p:nvPr/>
        </p:nvCxnSpPr>
        <p:spPr>
          <a:xfrm>
            <a:off x="3132600" y="1688538"/>
            <a:ext cx="535200" cy="718800"/>
          </a:xfrm>
          <a:prstGeom prst="straightConnector1">
            <a:avLst/>
          </a:prstGeom>
          <a:noFill/>
          <a:ln cap="flat" cmpd="sng" w="28575">
            <a:solidFill>
              <a:schemeClr val="dk2"/>
            </a:solidFill>
            <a:prstDash val="solid"/>
            <a:round/>
            <a:headEnd len="med" w="med" type="none"/>
            <a:tailEnd len="med" w="med" type="triangle"/>
          </a:ln>
        </p:spPr>
      </p:cxnSp>
      <p:pic>
        <p:nvPicPr>
          <p:cNvPr id="285" name="Google Shape;285;ge09478422b_2_298"/>
          <p:cNvPicPr preferRelativeResize="0"/>
          <p:nvPr/>
        </p:nvPicPr>
        <p:blipFill>
          <a:blip r:embed="rId8">
            <a:alphaModFix/>
          </a:blip>
          <a:stretch>
            <a:fillRect/>
          </a:stretch>
        </p:blipFill>
        <p:spPr>
          <a:xfrm>
            <a:off x="3667737" y="1778813"/>
            <a:ext cx="1276350" cy="1257300"/>
          </a:xfrm>
          <a:prstGeom prst="rect">
            <a:avLst/>
          </a:prstGeom>
          <a:noFill/>
          <a:ln>
            <a:noFill/>
          </a:ln>
        </p:spPr>
      </p:pic>
      <p:pic>
        <p:nvPicPr>
          <p:cNvPr id="283" name="Google Shape;283;ge09478422b_2_298"/>
          <p:cNvPicPr preferRelativeResize="0"/>
          <p:nvPr/>
        </p:nvPicPr>
        <p:blipFill>
          <a:blip r:embed="rId9">
            <a:alphaModFix/>
          </a:blip>
          <a:stretch>
            <a:fillRect/>
          </a:stretch>
        </p:blipFill>
        <p:spPr>
          <a:xfrm>
            <a:off x="3667737" y="340963"/>
            <a:ext cx="1276350" cy="1257300"/>
          </a:xfrm>
          <a:prstGeom prst="rect">
            <a:avLst/>
          </a:prstGeom>
          <a:noFill/>
          <a:ln>
            <a:noFill/>
          </a:ln>
        </p:spPr>
      </p:pic>
      <p:sp>
        <p:nvSpPr>
          <p:cNvPr id="286" name="Google Shape;286;ge09478422b_2_298"/>
          <p:cNvSpPr/>
          <p:nvPr/>
        </p:nvSpPr>
        <p:spPr>
          <a:xfrm>
            <a:off x="1515600" y="5860325"/>
            <a:ext cx="567000" cy="5670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e09478422b_2_298"/>
          <p:cNvSpPr/>
          <p:nvPr/>
        </p:nvSpPr>
        <p:spPr>
          <a:xfrm>
            <a:off x="1487025" y="4154500"/>
            <a:ext cx="567000" cy="5670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e09478422b_2_298"/>
          <p:cNvSpPr/>
          <p:nvPr/>
        </p:nvSpPr>
        <p:spPr>
          <a:xfrm>
            <a:off x="2082725" y="4154500"/>
            <a:ext cx="567000" cy="16968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e09478422b_2_298"/>
          <p:cNvSpPr/>
          <p:nvPr/>
        </p:nvSpPr>
        <p:spPr>
          <a:xfrm>
            <a:off x="7937650" y="3145513"/>
            <a:ext cx="807000" cy="4146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e09478422b_2_298"/>
          <p:cNvSpPr/>
          <p:nvPr/>
        </p:nvSpPr>
        <p:spPr>
          <a:xfrm>
            <a:off x="6742550" y="4106863"/>
            <a:ext cx="807000" cy="4146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e09478422b_2_298"/>
          <p:cNvSpPr/>
          <p:nvPr/>
        </p:nvSpPr>
        <p:spPr>
          <a:xfrm>
            <a:off x="9128275" y="4106863"/>
            <a:ext cx="807000" cy="4146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e09478422b_2_298"/>
          <p:cNvSpPr/>
          <p:nvPr/>
        </p:nvSpPr>
        <p:spPr>
          <a:xfrm>
            <a:off x="9042550" y="5108213"/>
            <a:ext cx="807000" cy="4146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e09478422b_2_298"/>
          <p:cNvSpPr/>
          <p:nvPr/>
        </p:nvSpPr>
        <p:spPr>
          <a:xfrm>
            <a:off x="4944075" y="5108213"/>
            <a:ext cx="807000" cy="4146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4" name="Google Shape;294;ge09478422b_2_298"/>
          <p:cNvPicPr preferRelativeResize="0"/>
          <p:nvPr/>
        </p:nvPicPr>
        <p:blipFill>
          <a:blip r:embed="rId10">
            <a:alphaModFix/>
          </a:blip>
          <a:stretch>
            <a:fillRect/>
          </a:stretch>
        </p:blipFill>
        <p:spPr>
          <a:xfrm>
            <a:off x="9128275" y="287500"/>
            <a:ext cx="2728120" cy="2802075"/>
          </a:xfrm>
          <a:prstGeom prst="rect">
            <a:avLst/>
          </a:prstGeom>
          <a:noFill/>
          <a:ln>
            <a:noFill/>
          </a:ln>
        </p:spPr>
      </p:pic>
      <p:sp>
        <p:nvSpPr>
          <p:cNvPr id="295" name="Google Shape;295;ge09478422b_2_298"/>
          <p:cNvSpPr txBox="1"/>
          <p:nvPr/>
        </p:nvSpPr>
        <p:spPr>
          <a:xfrm>
            <a:off x="7560600" y="2806225"/>
            <a:ext cx="963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weight</a:t>
            </a:r>
            <a:endParaRPr sz="1700">
              <a:latin typeface="Calibri"/>
              <a:ea typeface="Calibri"/>
              <a:cs typeface="Calibri"/>
              <a:sym typeface="Calibri"/>
            </a:endParaRPr>
          </a:p>
        </p:txBody>
      </p:sp>
      <p:sp>
        <p:nvSpPr>
          <p:cNvPr id="296" name="Google Shape;296;ge09478422b_2_298"/>
          <p:cNvSpPr txBox="1"/>
          <p:nvPr/>
        </p:nvSpPr>
        <p:spPr>
          <a:xfrm>
            <a:off x="6376775" y="3708100"/>
            <a:ext cx="963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weight</a:t>
            </a:r>
            <a:endParaRPr sz="1700">
              <a:latin typeface="Calibri"/>
              <a:ea typeface="Calibri"/>
              <a:cs typeface="Calibri"/>
              <a:sym typeface="Calibri"/>
            </a:endParaRPr>
          </a:p>
        </p:txBody>
      </p:sp>
      <p:sp>
        <p:nvSpPr>
          <p:cNvPr id="297" name="Google Shape;297;ge09478422b_2_298"/>
          <p:cNvSpPr txBox="1"/>
          <p:nvPr/>
        </p:nvSpPr>
        <p:spPr>
          <a:xfrm>
            <a:off x="4682025" y="4725613"/>
            <a:ext cx="963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weight</a:t>
            </a:r>
            <a:endParaRPr sz="1700">
              <a:latin typeface="Calibri"/>
              <a:ea typeface="Calibri"/>
              <a:cs typeface="Calibri"/>
              <a:sym typeface="Calibri"/>
            </a:endParaRPr>
          </a:p>
        </p:txBody>
      </p:sp>
      <p:sp>
        <p:nvSpPr>
          <p:cNvPr id="298" name="Google Shape;298;ge09478422b_2_298"/>
          <p:cNvSpPr txBox="1"/>
          <p:nvPr/>
        </p:nvSpPr>
        <p:spPr>
          <a:xfrm>
            <a:off x="9648775" y="3795725"/>
            <a:ext cx="963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weight</a:t>
            </a:r>
            <a:endParaRPr sz="1700">
              <a:latin typeface="Calibri"/>
              <a:ea typeface="Calibri"/>
              <a:cs typeface="Calibri"/>
              <a:sym typeface="Calibri"/>
            </a:endParaRPr>
          </a:p>
        </p:txBody>
      </p:sp>
      <p:sp>
        <p:nvSpPr>
          <p:cNvPr id="299" name="Google Shape;299;ge09478422b_2_298"/>
          <p:cNvSpPr txBox="1"/>
          <p:nvPr/>
        </p:nvSpPr>
        <p:spPr>
          <a:xfrm>
            <a:off x="9724975" y="4855900"/>
            <a:ext cx="963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weight</a:t>
            </a:r>
            <a:endParaRPr sz="1700">
              <a:latin typeface="Calibri"/>
              <a:ea typeface="Calibri"/>
              <a:cs typeface="Calibri"/>
              <a:sym typeface="Calibri"/>
            </a:endParaRPr>
          </a:p>
        </p:txBody>
      </p:sp>
      <p:sp>
        <p:nvSpPr>
          <p:cNvPr id="300" name="Google Shape;300;ge09478422b_2_29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01" name="Google Shape;301;ge09478422b_2_298"/>
          <p:cNvPicPr preferRelativeResize="0"/>
          <p:nvPr/>
        </p:nvPicPr>
        <p:blipFill>
          <a:blip r:embed="rId11">
            <a:alphaModFix/>
          </a:blip>
          <a:stretch>
            <a:fillRect/>
          </a:stretch>
        </p:blipFill>
        <p:spPr>
          <a:xfrm>
            <a:off x="1132362" y="597650"/>
            <a:ext cx="1933575" cy="400050"/>
          </a:xfrm>
          <a:prstGeom prst="rect">
            <a:avLst/>
          </a:prstGeom>
          <a:noFill/>
          <a:ln>
            <a:noFill/>
          </a:ln>
        </p:spPr>
      </p:pic>
      <p:sp>
        <p:nvSpPr>
          <p:cNvPr id="302" name="Google Shape;302;ge09478422b_2_298"/>
          <p:cNvSpPr txBox="1"/>
          <p:nvPr/>
        </p:nvSpPr>
        <p:spPr>
          <a:xfrm>
            <a:off x="1350513" y="219375"/>
            <a:ext cx="1715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max_depth = 7</a:t>
            </a:r>
            <a:endParaRPr sz="1700">
              <a:latin typeface="Calibri"/>
              <a:ea typeface="Calibri"/>
              <a:cs typeface="Calibri"/>
              <a:sym typeface="Calibri"/>
            </a:endParaRPr>
          </a:p>
        </p:txBody>
      </p:sp>
      <p:sp>
        <p:nvSpPr>
          <p:cNvPr id="303" name="Google Shape;303;ge09478422b_2_298"/>
          <p:cNvSpPr txBox="1"/>
          <p:nvPr/>
        </p:nvSpPr>
        <p:spPr>
          <a:xfrm>
            <a:off x="1350513" y="2511625"/>
            <a:ext cx="1715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max_depth = 3</a:t>
            </a:r>
            <a:endParaRPr sz="17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ge09478422b_2_329"/>
          <p:cNvPicPr preferRelativeResize="0"/>
          <p:nvPr/>
        </p:nvPicPr>
        <p:blipFill>
          <a:blip r:embed="rId3">
            <a:alphaModFix/>
          </a:blip>
          <a:stretch>
            <a:fillRect/>
          </a:stretch>
        </p:blipFill>
        <p:spPr>
          <a:xfrm>
            <a:off x="189375" y="3816575"/>
            <a:ext cx="3046050" cy="2899981"/>
          </a:xfrm>
          <a:prstGeom prst="rect">
            <a:avLst/>
          </a:prstGeom>
          <a:noFill/>
          <a:ln>
            <a:noFill/>
          </a:ln>
        </p:spPr>
      </p:pic>
      <p:pic>
        <p:nvPicPr>
          <p:cNvPr id="309" name="Google Shape;309;ge09478422b_2_329"/>
          <p:cNvPicPr preferRelativeResize="0"/>
          <p:nvPr/>
        </p:nvPicPr>
        <p:blipFill rotWithShape="1">
          <a:blip r:embed="rId4">
            <a:alphaModFix/>
          </a:blip>
          <a:srcRect b="0" l="0" r="0" t="50000"/>
          <a:stretch/>
        </p:blipFill>
        <p:spPr>
          <a:xfrm>
            <a:off x="5552575" y="696"/>
            <a:ext cx="1081829" cy="156833"/>
          </a:xfrm>
          <a:custGeom>
            <a:rect b="b" l="l" r="r" t="t"/>
            <a:pathLst>
              <a:path extrusionOk="0" h="1792380" w="4121253">
                <a:moveTo>
                  <a:pt x="0" y="0"/>
                </a:moveTo>
                <a:lnTo>
                  <a:pt x="4121253" y="0"/>
                </a:lnTo>
                <a:lnTo>
                  <a:pt x="4121253" y="1792380"/>
                </a:lnTo>
                <a:lnTo>
                  <a:pt x="0" y="1792380"/>
                </a:lnTo>
                <a:close/>
              </a:path>
            </a:pathLst>
          </a:custGeom>
          <a:noFill/>
          <a:ln>
            <a:noFill/>
          </a:ln>
        </p:spPr>
      </p:pic>
      <p:sp>
        <p:nvSpPr>
          <p:cNvPr id="310" name="Google Shape;310;ge09478422b_2_329"/>
          <p:cNvSpPr/>
          <p:nvPr/>
        </p:nvSpPr>
        <p:spPr>
          <a:xfrm>
            <a:off x="4150050" y="219375"/>
            <a:ext cx="40218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rgbClr val="7F7F7F"/>
                </a:solidFill>
                <a:latin typeface="Microsoft Yahei"/>
                <a:ea typeface="Microsoft Yahei"/>
                <a:cs typeface="Microsoft Yahei"/>
                <a:sym typeface="Microsoft Yahei"/>
              </a:rPr>
              <a:t>Decision tree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1" name="Google Shape;311;ge09478422b_2_329"/>
          <p:cNvPicPr preferRelativeResize="0"/>
          <p:nvPr/>
        </p:nvPicPr>
        <p:blipFill>
          <a:blip r:embed="rId5">
            <a:alphaModFix/>
          </a:blip>
          <a:stretch>
            <a:fillRect/>
          </a:stretch>
        </p:blipFill>
        <p:spPr>
          <a:xfrm>
            <a:off x="189375" y="1369450"/>
            <a:ext cx="2943225" cy="638175"/>
          </a:xfrm>
          <a:prstGeom prst="rect">
            <a:avLst/>
          </a:prstGeom>
          <a:noFill/>
          <a:ln>
            <a:noFill/>
          </a:ln>
        </p:spPr>
      </p:pic>
      <p:pic>
        <p:nvPicPr>
          <p:cNvPr id="312" name="Google Shape;312;ge09478422b_2_329"/>
          <p:cNvPicPr preferRelativeResize="0"/>
          <p:nvPr/>
        </p:nvPicPr>
        <p:blipFill>
          <a:blip r:embed="rId6">
            <a:alphaModFix/>
          </a:blip>
          <a:stretch>
            <a:fillRect/>
          </a:stretch>
        </p:blipFill>
        <p:spPr>
          <a:xfrm>
            <a:off x="3295650" y="4598200"/>
            <a:ext cx="8766127" cy="1950250"/>
          </a:xfrm>
          <a:prstGeom prst="rect">
            <a:avLst/>
          </a:prstGeom>
          <a:noFill/>
          <a:ln>
            <a:noFill/>
          </a:ln>
        </p:spPr>
      </p:pic>
      <p:sp>
        <p:nvSpPr>
          <p:cNvPr id="313" name="Google Shape;313;ge09478422b_2_329"/>
          <p:cNvSpPr/>
          <p:nvPr/>
        </p:nvSpPr>
        <p:spPr>
          <a:xfrm>
            <a:off x="6314775" y="5043363"/>
            <a:ext cx="807000" cy="4146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e09478422b_2_329"/>
          <p:cNvSpPr/>
          <p:nvPr/>
        </p:nvSpPr>
        <p:spPr>
          <a:xfrm>
            <a:off x="7404250" y="4464063"/>
            <a:ext cx="807000" cy="4146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e09478422b_2_329"/>
          <p:cNvSpPr/>
          <p:nvPr/>
        </p:nvSpPr>
        <p:spPr>
          <a:xfrm>
            <a:off x="8409150" y="5017738"/>
            <a:ext cx="807000" cy="4146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e09478422b_2_329"/>
          <p:cNvSpPr/>
          <p:nvPr/>
        </p:nvSpPr>
        <p:spPr>
          <a:xfrm>
            <a:off x="4601175" y="5489213"/>
            <a:ext cx="807000" cy="4146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e09478422b_2_329"/>
          <p:cNvSpPr txBox="1"/>
          <p:nvPr/>
        </p:nvSpPr>
        <p:spPr>
          <a:xfrm>
            <a:off x="3805250" y="5092313"/>
            <a:ext cx="1854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non higg leading m</a:t>
            </a:r>
            <a:endParaRPr sz="1700">
              <a:latin typeface="Calibri"/>
              <a:ea typeface="Calibri"/>
              <a:cs typeface="Calibri"/>
              <a:sym typeface="Calibri"/>
            </a:endParaRPr>
          </a:p>
        </p:txBody>
      </p:sp>
      <p:sp>
        <p:nvSpPr>
          <p:cNvPr id="318" name="Google Shape;318;ge09478422b_2_329"/>
          <p:cNvSpPr txBox="1"/>
          <p:nvPr/>
        </p:nvSpPr>
        <p:spPr>
          <a:xfrm>
            <a:off x="6392775" y="4681100"/>
            <a:ext cx="651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girth</a:t>
            </a:r>
            <a:endParaRPr sz="1700">
              <a:latin typeface="Calibri"/>
              <a:ea typeface="Calibri"/>
              <a:cs typeface="Calibri"/>
              <a:sym typeface="Calibri"/>
            </a:endParaRPr>
          </a:p>
        </p:txBody>
      </p:sp>
      <p:sp>
        <p:nvSpPr>
          <p:cNvPr id="319" name="Google Shape;319;ge09478422b_2_329"/>
          <p:cNvSpPr txBox="1"/>
          <p:nvPr/>
        </p:nvSpPr>
        <p:spPr>
          <a:xfrm>
            <a:off x="7336450" y="4090300"/>
            <a:ext cx="942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DeltaEta</a:t>
            </a:r>
            <a:endParaRPr sz="1700">
              <a:latin typeface="Calibri"/>
              <a:ea typeface="Calibri"/>
              <a:cs typeface="Calibri"/>
              <a:sym typeface="Calibri"/>
            </a:endParaRPr>
          </a:p>
        </p:txBody>
      </p:sp>
      <p:sp>
        <p:nvSpPr>
          <p:cNvPr id="320" name="Google Shape;320;ge09478422b_2_329"/>
          <p:cNvSpPr txBox="1"/>
          <p:nvPr/>
        </p:nvSpPr>
        <p:spPr>
          <a:xfrm>
            <a:off x="8477275" y="4681100"/>
            <a:ext cx="1955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non higg leading pt</a:t>
            </a:r>
            <a:endParaRPr sz="1700">
              <a:latin typeface="Calibri"/>
              <a:ea typeface="Calibri"/>
              <a:cs typeface="Calibri"/>
              <a:sym typeface="Calibri"/>
            </a:endParaRPr>
          </a:p>
        </p:txBody>
      </p:sp>
      <p:sp>
        <p:nvSpPr>
          <p:cNvPr id="321" name="Google Shape;321;ge09478422b_2_329"/>
          <p:cNvSpPr/>
          <p:nvPr/>
        </p:nvSpPr>
        <p:spPr>
          <a:xfrm>
            <a:off x="8477275" y="5565413"/>
            <a:ext cx="807000" cy="4146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e09478422b_2_329"/>
          <p:cNvSpPr/>
          <p:nvPr/>
        </p:nvSpPr>
        <p:spPr>
          <a:xfrm>
            <a:off x="10114125" y="5538713"/>
            <a:ext cx="807000" cy="4146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e09478422b_2_329"/>
          <p:cNvSpPr/>
          <p:nvPr/>
        </p:nvSpPr>
        <p:spPr>
          <a:xfrm>
            <a:off x="6314775" y="5538713"/>
            <a:ext cx="807000" cy="4146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e09478422b_2_329"/>
          <p:cNvSpPr txBox="1"/>
          <p:nvPr/>
        </p:nvSpPr>
        <p:spPr>
          <a:xfrm>
            <a:off x="6015725" y="5850538"/>
            <a:ext cx="1854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non higg leading m</a:t>
            </a:r>
            <a:endParaRPr sz="1700">
              <a:latin typeface="Calibri"/>
              <a:ea typeface="Calibri"/>
              <a:cs typeface="Calibri"/>
              <a:sym typeface="Calibri"/>
            </a:endParaRPr>
          </a:p>
        </p:txBody>
      </p:sp>
      <p:sp>
        <p:nvSpPr>
          <p:cNvPr id="325" name="Google Shape;325;ge09478422b_2_329"/>
          <p:cNvSpPr txBox="1"/>
          <p:nvPr/>
        </p:nvSpPr>
        <p:spPr>
          <a:xfrm>
            <a:off x="8171850" y="5850538"/>
            <a:ext cx="1854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non higg leading m</a:t>
            </a:r>
            <a:endParaRPr sz="1700">
              <a:latin typeface="Calibri"/>
              <a:ea typeface="Calibri"/>
              <a:cs typeface="Calibri"/>
              <a:sym typeface="Calibri"/>
            </a:endParaRPr>
          </a:p>
        </p:txBody>
      </p:sp>
      <p:sp>
        <p:nvSpPr>
          <p:cNvPr id="326" name="Google Shape;326;ge09478422b_2_329"/>
          <p:cNvSpPr txBox="1"/>
          <p:nvPr/>
        </p:nvSpPr>
        <p:spPr>
          <a:xfrm>
            <a:off x="10192125" y="5190675"/>
            <a:ext cx="651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girth</a:t>
            </a:r>
            <a:endParaRPr sz="1700">
              <a:latin typeface="Calibri"/>
              <a:ea typeface="Calibri"/>
              <a:cs typeface="Calibri"/>
              <a:sym typeface="Calibri"/>
            </a:endParaRPr>
          </a:p>
        </p:txBody>
      </p:sp>
      <p:pic>
        <p:nvPicPr>
          <p:cNvPr id="327" name="Google Shape;327;ge09478422b_2_329"/>
          <p:cNvPicPr preferRelativeResize="0"/>
          <p:nvPr/>
        </p:nvPicPr>
        <p:blipFill>
          <a:blip r:embed="rId7">
            <a:alphaModFix/>
          </a:blip>
          <a:stretch>
            <a:fillRect/>
          </a:stretch>
        </p:blipFill>
        <p:spPr>
          <a:xfrm>
            <a:off x="3402225" y="219366"/>
            <a:ext cx="8552951" cy="2188821"/>
          </a:xfrm>
          <a:prstGeom prst="rect">
            <a:avLst/>
          </a:prstGeom>
          <a:noFill/>
          <a:ln>
            <a:noFill/>
          </a:ln>
        </p:spPr>
      </p:pic>
      <p:pic>
        <p:nvPicPr>
          <p:cNvPr id="328" name="Google Shape;328;ge09478422b_2_329"/>
          <p:cNvPicPr preferRelativeResize="0"/>
          <p:nvPr/>
        </p:nvPicPr>
        <p:blipFill>
          <a:blip r:embed="rId8">
            <a:alphaModFix/>
          </a:blip>
          <a:stretch>
            <a:fillRect/>
          </a:stretch>
        </p:blipFill>
        <p:spPr>
          <a:xfrm>
            <a:off x="5408163" y="1280588"/>
            <a:ext cx="4257446" cy="2194560"/>
          </a:xfrm>
          <a:prstGeom prst="rect">
            <a:avLst/>
          </a:prstGeom>
          <a:noFill/>
          <a:ln>
            <a:noFill/>
          </a:ln>
        </p:spPr>
      </p:pic>
      <p:sp>
        <p:nvSpPr>
          <p:cNvPr id="329" name="Google Shape;329;ge09478422b_2_3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30" name="Google Shape;330;ge09478422b_2_329"/>
          <p:cNvSpPr txBox="1"/>
          <p:nvPr/>
        </p:nvSpPr>
        <p:spPr>
          <a:xfrm>
            <a:off x="854688" y="2464100"/>
            <a:ext cx="1715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max_depth = 3</a:t>
            </a:r>
            <a:endParaRPr sz="1700">
              <a:latin typeface="Calibri"/>
              <a:ea typeface="Calibri"/>
              <a:cs typeface="Calibri"/>
              <a:sym typeface="Calibri"/>
            </a:endParaRPr>
          </a:p>
        </p:txBody>
      </p:sp>
      <p:pic>
        <p:nvPicPr>
          <p:cNvPr id="331" name="Google Shape;331;ge09478422b_2_329"/>
          <p:cNvPicPr preferRelativeResize="0"/>
          <p:nvPr/>
        </p:nvPicPr>
        <p:blipFill>
          <a:blip r:embed="rId9">
            <a:alphaModFix/>
          </a:blip>
          <a:stretch>
            <a:fillRect/>
          </a:stretch>
        </p:blipFill>
        <p:spPr>
          <a:xfrm>
            <a:off x="376112" y="3044450"/>
            <a:ext cx="2569749" cy="638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ge09478422b_1_0"/>
          <p:cNvPicPr preferRelativeResize="0"/>
          <p:nvPr/>
        </p:nvPicPr>
        <p:blipFill rotWithShape="1">
          <a:blip r:embed="rId3">
            <a:alphaModFix/>
          </a:blip>
          <a:srcRect b="0" l="0" r="0" t="50000"/>
          <a:stretch/>
        </p:blipFill>
        <p:spPr>
          <a:xfrm>
            <a:off x="5552575" y="696"/>
            <a:ext cx="1081829" cy="156833"/>
          </a:xfrm>
          <a:custGeom>
            <a:rect b="b" l="l" r="r" t="t"/>
            <a:pathLst>
              <a:path extrusionOk="0" h="1792380" w="4121253">
                <a:moveTo>
                  <a:pt x="0" y="0"/>
                </a:moveTo>
                <a:lnTo>
                  <a:pt x="4121253" y="0"/>
                </a:lnTo>
                <a:lnTo>
                  <a:pt x="4121253" y="1792380"/>
                </a:lnTo>
                <a:lnTo>
                  <a:pt x="0" y="1792380"/>
                </a:lnTo>
                <a:close/>
              </a:path>
            </a:pathLst>
          </a:custGeom>
          <a:noFill/>
          <a:ln>
            <a:noFill/>
          </a:ln>
        </p:spPr>
      </p:pic>
      <p:sp>
        <p:nvSpPr>
          <p:cNvPr id="337" name="Google Shape;337;ge09478422b_1_0"/>
          <p:cNvSpPr/>
          <p:nvPr/>
        </p:nvSpPr>
        <p:spPr>
          <a:xfrm>
            <a:off x="5079472" y="219372"/>
            <a:ext cx="20331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rgbClr val="7F7F7F"/>
                </a:solidFill>
                <a:latin typeface="Microsoft Yahei"/>
                <a:ea typeface="Microsoft Yahei"/>
                <a:cs typeface="Microsoft Yahei"/>
                <a:sym typeface="Microsoft Yahei"/>
              </a:rPr>
              <a:t>Summary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ge09478422b_1_0"/>
          <p:cNvSpPr txBox="1"/>
          <p:nvPr/>
        </p:nvSpPr>
        <p:spPr>
          <a:xfrm>
            <a:off x="581738" y="1086588"/>
            <a:ext cx="11023500" cy="4340700"/>
          </a:xfrm>
          <a:prstGeom prst="rect">
            <a:avLst/>
          </a:prstGeom>
          <a:noFill/>
          <a:ln>
            <a:noFill/>
          </a:ln>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Use </a:t>
            </a:r>
            <a:r>
              <a:rPr lang="en-US" sz="2700">
                <a:highlight>
                  <a:srgbClr val="EFEFEF"/>
                </a:highlight>
                <a:latin typeface="Times New Roman"/>
                <a:ea typeface="Times New Roman"/>
                <a:cs typeface="Times New Roman"/>
                <a:sym typeface="Times New Roman"/>
              </a:rPr>
              <a:t>High level features</a:t>
            </a:r>
            <a:r>
              <a:rPr lang="en-US" sz="2700">
                <a:latin typeface="Times New Roman"/>
                <a:ea typeface="Times New Roman"/>
                <a:cs typeface="Times New Roman"/>
                <a:sym typeface="Times New Roman"/>
              </a:rPr>
              <a:t> to train model.</a:t>
            </a:r>
            <a:endParaRPr sz="27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700">
              <a:latin typeface="Times New Roman"/>
              <a:ea typeface="Times New Roman"/>
              <a:cs typeface="Times New Roman"/>
              <a:sym typeface="Times New Roman"/>
            </a:endParaRPr>
          </a:p>
          <a:p>
            <a:pPr indent="-400050" lvl="0" marL="457200" marR="0" rtl="0" algn="l">
              <a:lnSpc>
                <a:spcPct val="10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Train </a:t>
            </a:r>
            <a:r>
              <a:rPr lang="en-US" sz="2700">
                <a:highlight>
                  <a:srgbClr val="EFEFEF"/>
                </a:highlight>
                <a:latin typeface="Times New Roman"/>
                <a:ea typeface="Times New Roman"/>
                <a:cs typeface="Times New Roman"/>
                <a:sym typeface="Times New Roman"/>
              </a:rPr>
              <a:t>decision tree model</a:t>
            </a:r>
            <a:r>
              <a:rPr lang="en-US" sz="2700">
                <a:latin typeface="Times New Roman"/>
                <a:ea typeface="Times New Roman"/>
                <a:cs typeface="Times New Roman"/>
                <a:sym typeface="Times New Roman"/>
              </a:rPr>
              <a:t> and </a:t>
            </a:r>
            <a:r>
              <a:rPr lang="en-US" sz="2700">
                <a:highlight>
                  <a:srgbClr val="EFEFEF"/>
                </a:highlight>
                <a:latin typeface="Times New Roman"/>
                <a:ea typeface="Times New Roman"/>
                <a:cs typeface="Times New Roman"/>
                <a:sym typeface="Times New Roman"/>
              </a:rPr>
              <a:t>DNN model</a:t>
            </a:r>
            <a:r>
              <a:rPr lang="en-US" sz="2700">
                <a:latin typeface="Times New Roman"/>
                <a:ea typeface="Times New Roman"/>
                <a:cs typeface="Times New Roman"/>
                <a:sym typeface="Times New Roman"/>
              </a:rPr>
              <a:t>.</a:t>
            </a:r>
            <a:endParaRPr sz="2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700">
              <a:latin typeface="Times New Roman"/>
              <a:ea typeface="Times New Roman"/>
              <a:cs typeface="Times New Roman"/>
              <a:sym typeface="Times New Roman"/>
            </a:endParaRPr>
          </a:p>
          <a:p>
            <a:pPr indent="-400050" lvl="0" marL="457200" marR="0" rtl="0" algn="l">
              <a:lnSpc>
                <a:spcPct val="100000"/>
              </a:lnSpc>
              <a:spcBef>
                <a:spcPts val="0"/>
              </a:spcBef>
              <a:spcAft>
                <a:spcPts val="0"/>
              </a:spcAft>
              <a:buSzPts val="2700"/>
              <a:buFont typeface="Times New Roman"/>
              <a:buChar char="●"/>
            </a:pPr>
            <a:r>
              <a:rPr lang="en-US" sz="2700">
                <a:solidFill>
                  <a:schemeClr val="dk1"/>
                </a:solidFill>
                <a:latin typeface="Times New Roman"/>
                <a:ea typeface="Times New Roman"/>
                <a:cs typeface="Times New Roman"/>
                <a:sym typeface="Times New Roman"/>
              </a:rPr>
              <a:t>We can get accuracy</a:t>
            </a:r>
            <a:r>
              <a:rPr lang="en-US" sz="2700">
                <a:solidFill>
                  <a:schemeClr val="dk1"/>
                </a:solidFill>
                <a:highlight>
                  <a:srgbClr val="EFEFEF"/>
                </a:highlight>
                <a:latin typeface="Times New Roman"/>
                <a:ea typeface="Times New Roman"/>
                <a:cs typeface="Times New Roman"/>
                <a:sym typeface="Times New Roman"/>
              </a:rPr>
              <a:t> 0.91</a:t>
            </a:r>
            <a:r>
              <a:rPr lang="en-US" sz="2700">
                <a:solidFill>
                  <a:schemeClr val="dk1"/>
                </a:solidFill>
                <a:latin typeface="Times New Roman"/>
                <a:ea typeface="Times New Roman"/>
                <a:cs typeface="Times New Roman"/>
                <a:sym typeface="Times New Roman"/>
              </a:rPr>
              <a:t> and </a:t>
            </a:r>
            <a:r>
              <a:rPr lang="en-US" sz="2700">
                <a:solidFill>
                  <a:schemeClr val="dk1"/>
                </a:solidFill>
                <a:highlight>
                  <a:srgbClr val="EFEFEF"/>
                </a:highlight>
                <a:latin typeface="Times New Roman"/>
                <a:ea typeface="Times New Roman"/>
                <a:cs typeface="Times New Roman"/>
                <a:sym typeface="Times New Roman"/>
              </a:rPr>
              <a:t>0.78 </a:t>
            </a:r>
            <a:r>
              <a:rPr lang="en-US" sz="2700">
                <a:solidFill>
                  <a:schemeClr val="dk1"/>
                </a:solidFill>
                <a:latin typeface="Times New Roman"/>
                <a:ea typeface="Times New Roman"/>
                <a:cs typeface="Times New Roman"/>
                <a:sym typeface="Times New Roman"/>
              </a:rPr>
              <a:t>on </a:t>
            </a:r>
            <a:r>
              <a:rPr lang="en-US" sz="2700">
                <a:solidFill>
                  <a:schemeClr val="dk1"/>
                </a:solidFill>
                <a:highlight>
                  <a:srgbClr val="EFEFEF"/>
                </a:highlight>
                <a:latin typeface="Times New Roman"/>
                <a:ea typeface="Times New Roman"/>
                <a:cs typeface="Times New Roman"/>
                <a:sym typeface="Times New Roman"/>
              </a:rPr>
              <a:t>decision tree model</a:t>
            </a:r>
            <a:r>
              <a:rPr lang="en-US" sz="2700">
                <a:solidFill>
                  <a:schemeClr val="dk1"/>
                </a:solidFill>
                <a:latin typeface="Times New Roman"/>
                <a:ea typeface="Times New Roman"/>
                <a:cs typeface="Times New Roman"/>
                <a:sym typeface="Times New Roman"/>
              </a:rPr>
              <a:t> and </a:t>
            </a:r>
            <a:r>
              <a:rPr lang="en-US" sz="2700">
                <a:solidFill>
                  <a:schemeClr val="dk1"/>
                </a:solidFill>
                <a:highlight>
                  <a:srgbClr val="EFEFEF"/>
                </a:highlight>
                <a:latin typeface="Times New Roman"/>
                <a:ea typeface="Times New Roman"/>
                <a:cs typeface="Times New Roman"/>
                <a:sym typeface="Times New Roman"/>
              </a:rPr>
              <a:t>DNN model</a:t>
            </a:r>
            <a:endParaRPr sz="2700">
              <a:solidFill>
                <a:schemeClr val="dk1"/>
              </a:solidFill>
              <a:highlight>
                <a:srgbClr val="EFEFE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700">
              <a:solidFill>
                <a:schemeClr val="dk1"/>
              </a:solidFill>
              <a:highlight>
                <a:srgbClr val="EFEFEF"/>
              </a:highlight>
              <a:latin typeface="Times New Roman"/>
              <a:ea typeface="Times New Roman"/>
              <a:cs typeface="Times New Roman"/>
              <a:sym typeface="Times New Roman"/>
            </a:endParaRPr>
          </a:p>
          <a:p>
            <a:pPr indent="-400050" lvl="0" marL="457200" marR="0" rtl="0" algn="l">
              <a:lnSpc>
                <a:spcPct val="100000"/>
              </a:lnSpc>
              <a:spcBef>
                <a:spcPts val="0"/>
              </a:spcBef>
              <a:spcAft>
                <a:spcPts val="0"/>
              </a:spcAft>
              <a:buSzPts val="2700"/>
              <a:buFont typeface="Times New Roman"/>
              <a:buChar char="●"/>
            </a:pPr>
            <a:r>
              <a:rPr lang="en-US" sz="2700">
                <a:solidFill>
                  <a:schemeClr val="dk1"/>
                </a:solidFill>
                <a:highlight>
                  <a:srgbClr val="EFEFEF"/>
                </a:highlight>
                <a:latin typeface="Times New Roman"/>
                <a:ea typeface="Times New Roman"/>
                <a:cs typeface="Times New Roman"/>
                <a:sym typeface="Times New Roman"/>
              </a:rPr>
              <a:t>D</a:t>
            </a:r>
            <a:r>
              <a:rPr lang="en-US" sz="2700">
                <a:solidFill>
                  <a:schemeClr val="dk1"/>
                </a:solidFill>
                <a:highlight>
                  <a:srgbClr val="EFEFEF"/>
                </a:highlight>
                <a:latin typeface="Times New Roman"/>
                <a:ea typeface="Times New Roman"/>
                <a:cs typeface="Times New Roman"/>
                <a:sym typeface="Times New Roman"/>
              </a:rPr>
              <a:t>ecision tree model</a:t>
            </a:r>
            <a:r>
              <a:rPr lang="en-US" sz="2700">
                <a:latin typeface="Times New Roman"/>
                <a:ea typeface="Times New Roman"/>
                <a:cs typeface="Times New Roman"/>
                <a:sym typeface="Times New Roman"/>
              </a:rPr>
              <a:t> are a way to help us categorize</a:t>
            </a:r>
            <a:endParaRPr sz="27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rPr lang="en-US" sz="2700">
                <a:latin typeface="Times New Roman"/>
                <a:ea typeface="Times New Roman"/>
                <a:cs typeface="Times New Roman"/>
                <a:sym typeface="Times New Roman"/>
              </a:rPr>
              <a:t>We can also use its classification details to get an initial understanding of a whole set of data.</a:t>
            </a:r>
            <a:r>
              <a:rPr lang="en-US" sz="2700">
                <a:solidFill>
                  <a:schemeClr val="dk1"/>
                </a:solidFill>
                <a:latin typeface="Times New Roman"/>
                <a:ea typeface="Times New Roman"/>
                <a:cs typeface="Times New Roman"/>
                <a:sym typeface="Times New Roman"/>
              </a:rPr>
              <a:t> </a:t>
            </a:r>
            <a:endParaRPr sz="27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700" u="none" cap="none" strike="noStrike">
              <a:solidFill>
                <a:schemeClr val="dk1"/>
              </a:solidFill>
              <a:latin typeface="Times New Roman"/>
              <a:ea typeface="Times New Roman"/>
              <a:cs typeface="Times New Roman"/>
              <a:sym typeface="Times New Roman"/>
            </a:endParaRPr>
          </a:p>
        </p:txBody>
      </p:sp>
      <p:sp>
        <p:nvSpPr>
          <p:cNvPr id="339" name="Google Shape;339;ge09478422b_1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6"/>
          <p:cNvPicPr preferRelativeResize="0"/>
          <p:nvPr/>
        </p:nvPicPr>
        <p:blipFill rotWithShape="1">
          <a:blip r:embed="rId3">
            <a:alphaModFix/>
          </a:blip>
          <a:srcRect b="0" l="0" r="0" t="50000"/>
          <a:stretch/>
        </p:blipFill>
        <p:spPr>
          <a:xfrm>
            <a:off x="5552575" y="696"/>
            <a:ext cx="1086850" cy="157723"/>
          </a:xfrm>
          <a:custGeom>
            <a:rect b="b" l="l" r="r" t="t"/>
            <a:pathLst>
              <a:path extrusionOk="0" h="1792380" w="4121253">
                <a:moveTo>
                  <a:pt x="0" y="0"/>
                </a:moveTo>
                <a:lnTo>
                  <a:pt x="4121253" y="0"/>
                </a:lnTo>
                <a:lnTo>
                  <a:pt x="4121253" y="1792380"/>
                </a:lnTo>
                <a:lnTo>
                  <a:pt x="0" y="1792380"/>
                </a:lnTo>
                <a:close/>
              </a:path>
            </a:pathLst>
          </a:custGeom>
          <a:noFill/>
          <a:ln>
            <a:noFill/>
          </a:ln>
        </p:spPr>
      </p:pic>
      <p:sp>
        <p:nvSpPr>
          <p:cNvPr id="345" name="Google Shape;345;p6"/>
          <p:cNvSpPr/>
          <p:nvPr/>
        </p:nvSpPr>
        <p:spPr>
          <a:xfrm>
            <a:off x="5079472" y="219372"/>
            <a:ext cx="2033056"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7F7F7F"/>
                </a:solidFill>
                <a:latin typeface="Microsoft Yahei"/>
                <a:ea typeface="Microsoft Yahei"/>
                <a:cs typeface="Microsoft Yahei"/>
                <a:sym typeface="Microsoft Yahei"/>
              </a:rPr>
              <a:t>Reference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6"/>
          <p:cNvSpPr txBox="1"/>
          <p:nvPr/>
        </p:nvSpPr>
        <p:spPr>
          <a:xfrm>
            <a:off x="705025" y="1009475"/>
            <a:ext cx="106875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1.  Chung, Y. L., Hsu, S. C., &amp; Nachman, B. (2020). Disentangling Boosted Higgs Boson Production Modes with Machine Learning. arXiv preprint arXiv:2009.05930.</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2.  Becker, K., Caola, F., Massironi, A., Mistlberger, B., Monni, P. F., Chen, X., ... &amp; Wever, C. (2020). Precise predictions for boosted Higgs production. arXiv preprint arXiv:2005.07762.</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3.  Lin, J., Freytsis, M., Moult, I., &amp; Nachman, B. (2018). Boosting H→ bb with machine learning. Journal of High Energy Physics, 2018(10), 1-25.</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4. eta: </a:t>
            </a:r>
            <a:r>
              <a:rPr b="0" i="0" lang="en-US" sz="2000" u="none" cap="none" strike="noStrike">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https://en.wikipedia.org/wiki/Pseudorapidity</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5. higgs boson: </a:t>
            </a:r>
            <a:r>
              <a:rPr b="0" i="0" lang="en-US" sz="2000" u="none" cap="none" strike="noStrike">
                <a:solidFill>
                  <a:srgbClr val="000000"/>
                </a:solidFill>
                <a:uFill>
                  <a:noFill/>
                </a:uFill>
                <a:latin typeface="Times New Roman"/>
                <a:ea typeface="Times New Roman"/>
                <a:cs typeface="Times New Roman"/>
                <a:sym typeface="Times New Roman"/>
                <a:hlinkClick r:id="rId5">
                  <a:extLst>
                    <a:ext uri="{A12FA001-AC4F-418D-AE19-62706E023703}">
                      <ahyp:hlinkClr val="tx"/>
                    </a:ext>
                  </a:extLst>
                </a:hlinkClick>
              </a:rPr>
              <a:t>https://en.wikipedia.org/wiki/Higgs_boson</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347" name="Google Shape;347;p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7"/>
          <p:cNvSpPr txBox="1"/>
          <p:nvPr>
            <p:ph idx="1" type="body"/>
          </p:nvPr>
        </p:nvSpPr>
        <p:spPr>
          <a:xfrm>
            <a:off x="838198" y="1253331"/>
            <a:ext cx="10515600" cy="435133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F7F7F"/>
              </a:buClr>
              <a:buSzPts val="5400"/>
              <a:buNone/>
            </a:pPr>
            <a:r>
              <a:rPr b="1" lang="en-US" sz="5400">
                <a:solidFill>
                  <a:srgbClr val="7F7F7F"/>
                </a:solidFill>
              </a:rPr>
              <a:t>end</a:t>
            </a:r>
            <a:endParaRPr b="1" sz="5400">
              <a:solidFill>
                <a:srgbClr val="7F7F7F"/>
              </a:solidFill>
            </a:endParaRPr>
          </a:p>
        </p:txBody>
      </p:sp>
      <p:pic>
        <p:nvPicPr>
          <p:cNvPr id="353" name="Google Shape;353;p7"/>
          <p:cNvPicPr preferRelativeResize="0"/>
          <p:nvPr/>
        </p:nvPicPr>
        <p:blipFill rotWithShape="1">
          <a:blip r:embed="rId3">
            <a:alphaModFix/>
          </a:blip>
          <a:srcRect b="0" l="0" r="0" t="50000"/>
          <a:stretch/>
        </p:blipFill>
        <p:spPr>
          <a:xfrm>
            <a:off x="5552575" y="696"/>
            <a:ext cx="1086850" cy="157723"/>
          </a:xfrm>
          <a:custGeom>
            <a:rect b="b" l="l" r="r" t="t"/>
            <a:pathLst>
              <a:path extrusionOk="0" h="1792380" w="4121253">
                <a:moveTo>
                  <a:pt x="0" y="0"/>
                </a:moveTo>
                <a:lnTo>
                  <a:pt x="4121253" y="0"/>
                </a:lnTo>
                <a:lnTo>
                  <a:pt x="4121253" y="1792380"/>
                </a:lnTo>
                <a:lnTo>
                  <a:pt x="0" y="1792380"/>
                </a:lnTo>
                <a:close/>
              </a:path>
            </a:pathLst>
          </a:custGeom>
          <a:noFill/>
          <a:ln>
            <a:noFill/>
          </a:ln>
        </p:spPr>
      </p:pic>
      <p:sp>
        <p:nvSpPr>
          <p:cNvPr id="354" name="Google Shape;354;p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55" name="Google Shape;355;p7"/>
          <p:cNvPicPr preferRelativeResize="0"/>
          <p:nvPr/>
        </p:nvPicPr>
        <p:blipFill>
          <a:blip r:embed="rId4">
            <a:alphaModFix/>
          </a:blip>
          <a:stretch>
            <a:fillRect/>
          </a:stretch>
        </p:blipFill>
        <p:spPr>
          <a:xfrm>
            <a:off x="686550" y="2198000"/>
            <a:ext cx="11066374" cy="2462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gddd0f13275_0_7"/>
          <p:cNvPicPr preferRelativeResize="0"/>
          <p:nvPr/>
        </p:nvPicPr>
        <p:blipFill rotWithShape="1">
          <a:blip r:embed="rId3">
            <a:alphaModFix/>
          </a:blip>
          <a:srcRect b="0" l="0" r="0" t="50000"/>
          <a:stretch/>
        </p:blipFill>
        <p:spPr>
          <a:xfrm>
            <a:off x="5552575" y="696"/>
            <a:ext cx="1081829" cy="156833"/>
          </a:xfrm>
          <a:custGeom>
            <a:rect b="b" l="l" r="r" t="t"/>
            <a:pathLst>
              <a:path extrusionOk="0" h="1792380" w="4121253">
                <a:moveTo>
                  <a:pt x="0" y="0"/>
                </a:moveTo>
                <a:lnTo>
                  <a:pt x="4121253" y="0"/>
                </a:lnTo>
                <a:lnTo>
                  <a:pt x="4121253" y="1792380"/>
                </a:lnTo>
                <a:lnTo>
                  <a:pt x="0" y="1792380"/>
                </a:lnTo>
                <a:close/>
              </a:path>
            </a:pathLst>
          </a:custGeom>
          <a:noFill/>
          <a:ln>
            <a:noFill/>
          </a:ln>
        </p:spPr>
      </p:pic>
      <p:sp>
        <p:nvSpPr>
          <p:cNvPr id="361" name="Google Shape;361;gddd0f13275_0_7"/>
          <p:cNvSpPr/>
          <p:nvPr/>
        </p:nvSpPr>
        <p:spPr>
          <a:xfrm>
            <a:off x="5079472" y="219372"/>
            <a:ext cx="20331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rgbClr val="7F7F7F"/>
                </a:solidFill>
                <a:latin typeface="Microsoft Yahei"/>
                <a:ea typeface="Microsoft Yahei"/>
                <a:cs typeface="Microsoft Yahei"/>
                <a:sym typeface="Microsoft Yahei"/>
              </a:rPr>
              <a:t>Backup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ddd0f13275_0_7"/>
          <p:cNvSpPr txBox="1"/>
          <p:nvPr/>
        </p:nvSpPr>
        <p:spPr>
          <a:xfrm>
            <a:off x="705025" y="1009475"/>
            <a:ext cx="10687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363" name="Google Shape;363;gddd0f13275_0_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64" name="Google Shape;364;gddd0f13275_0_7"/>
          <p:cNvPicPr preferRelativeResize="0"/>
          <p:nvPr/>
        </p:nvPicPr>
        <p:blipFill>
          <a:blip r:embed="rId4">
            <a:alphaModFix/>
          </a:blip>
          <a:stretch>
            <a:fillRect/>
          </a:stretch>
        </p:blipFill>
        <p:spPr>
          <a:xfrm>
            <a:off x="752825" y="1050375"/>
            <a:ext cx="4629501" cy="4031275"/>
          </a:xfrm>
          <a:prstGeom prst="rect">
            <a:avLst/>
          </a:prstGeom>
          <a:noFill/>
          <a:ln>
            <a:noFill/>
          </a:ln>
        </p:spPr>
      </p:pic>
      <p:pic>
        <p:nvPicPr>
          <p:cNvPr id="365" name="Google Shape;365;gddd0f13275_0_7"/>
          <p:cNvPicPr preferRelativeResize="0"/>
          <p:nvPr/>
        </p:nvPicPr>
        <p:blipFill>
          <a:blip r:embed="rId5">
            <a:alphaModFix/>
          </a:blip>
          <a:stretch>
            <a:fillRect/>
          </a:stretch>
        </p:blipFill>
        <p:spPr>
          <a:xfrm>
            <a:off x="6521151" y="1009475"/>
            <a:ext cx="3162300" cy="143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
          <p:cNvPicPr preferRelativeResize="0"/>
          <p:nvPr/>
        </p:nvPicPr>
        <p:blipFill rotWithShape="1">
          <a:blip r:embed="rId3">
            <a:alphaModFix/>
          </a:blip>
          <a:srcRect b="0" l="0" r="0" t="50000"/>
          <a:stretch/>
        </p:blipFill>
        <p:spPr>
          <a:xfrm>
            <a:off x="5552575" y="696"/>
            <a:ext cx="1086850" cy="157723"/>
          </a:xfrm>
          <a:custGeom>
            <a:rect b="b" l="l" r="r" t="t"/>
            <a:pathLst>
              <a:path extrusionOk="0" h="1792380" w="4121253">
                <a:moveTo>
                  <a:pt x="0" y="0"/>
                </a:moveTo>
                <a:lnTo>
                  <a:pt x="4121253" y="0"/>
                </a:lnTo>
                <a:lnTo>
                  <a:pt x="4121253" y="1792380"/>
                </a:lnTo>
                <a:lnTo>
                  <a:pt x="0" y="1792380"/>
                </a:lnTo>
                <a:close/>
              </a:path>
            </a:pathLst>
          </a:custGeom>
          <a:noFill/>
          <a:ln>
            <a:noFill/>
          </a:ln>
        </p:spPr>
      </p:pic>
      <p:sp>
        <p:nvSpPr>
          <p:cNvPr id="171" name="Google Shape;171;p2"/>
          <p:cNvSpPr/>
          <p:nvPr/>
        </p:nvSpPr>
        <p:spPr>
          <a:xfrm>
            <a:off x="5299145" y="219372"/>
            <a:ext cx="1593706"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7F7F7F"/>
              </a:buClr>
              <a:buSzPts val="2400"/>
              <a:buFont typeface="Microsoft Yahei"/>
              <a:buNone/>
            </a:pPr>
            <a:r>
              <a:rPr b="1" i="0" lang="en-US" sz="2400" u="none" cap="none" strike="noStrike">
                <a:solidFill>
                  <a:srgbClr val="7F7F7F"/>
                </a:solidFill>
                <a:latin typeface="Microsoft Yahei"/>
                <a:ea typeface="Microsoft Yahei"/>
                <a:cs typeface="Microsoft Yahei"/>
                <a:sym typeface="Microsoft Yahei"/>
              </a:rPr>
              <a:t>Outline</a:t>
            </a:r>
            <a:endParaRPr b="1" i="0" sz="2400" u="none" cap="none" strike="noStrike">
              <a:solidFill>
                <a:srgbClr val="7F7F7F"/>
              </a:solidFill>
              <a:latin typeface="Microsoft Yahei"/>
              <a:ea typeface="Microsoft Yahei"/>
              <a:cs typeface="Microsoft Yahei"/>
              <a:sym typeface="Microsoft Yahei"/>
            </a:endParaRPr>
          </a:p>
        </p:txBody>
      </p:sp>
      <p:sp>
        <p:nvSpPr>
          <p:cNvPr id="172" name="Google Shape;172;p2"/>
          <p:cNvSpPr txBox="1"/>
          <p:nvPr>
            <p:ph idx="1" type="body"/>
          </p:nvPr>
        </p:nvSpPr>
        <p:spPr>
          <a:xfrm>
            <a:off x="838198" y="1062752"/>
            <a:ext cx="10515600" cy="4994700"/>
          </a:xfrm>
          <a:prstGeom prst="rect">
            <a:avLst/>
          </a:prstGeom>
          <a:noFill/>
          <a:ln>
            <a:noFill/>
          </a:ln>
        </p:spPr>
        <p:txBody>
          <a:bodyPr anchorCtr="0" anchor="t" bIns="45700" lIns="91425" spcFirstLastPara="1" rIns="91425" wrap="square" tIns="45700">
            <a:noAutofit/>
          </a:bodyPr>
          <a:lstStyle/>
          <a:p>
            <a:pPr indent="-429260" lvl="0" marL="457200" marR="0" rtl="0" algn="l">
              <a:lnSpc>
                <a:spcPct val="150000"/>
              </a:lnSpc>
              <a:spcBef>
                <a:spcPts val="0"/>
              </a:spcBef>
              <a:spcAft>
                <a:spcPts val="0"/>
              </a:spcAft>
              <a:buClr>
                <a:srgbClr val="7F7F7F"/>
              </a:buClr>
              <a:buSzPts val="3160"/>
              <a:buChar char="•"/>
            </a:pPr>
            <a:r>
              <a:rPr lang="en-US" sz="3160">
                <a:solidFill>
                  <a:srgbClr val="7F7F7F"/>
                </a:solidFill>
                <a:extLst>
                  <a:ext uri="http://customooxmlschemas.google.com/">
                    <go:slidesCustomData xmlns:go="http://customooxmlschemas.google.com/" textRoundtripDataId="0"/>
                  </a:ext>
                </a:extLst>
              </a:rPr>
              <a:t>Recap</a:t>
            </a:r>
            <a:endParaRPr sz="3160">
              <a:solidFill>
                <a:srgbClr val="7F7F7F"/>
              </a:solidFill>
            </a:endParaRPr>
          </a:p>
          <a:p>
            <a:pPr indent="-429260" lvl="0" marL="457200" marR="0" rtl="0" algn="l">
              <a:lnSpc>
                <a:spcPct val="150000"/>
              </a:lnSpc>
              <a:spcBef>
                <a:spcPts val="0"/>
              </a:spcBef>
              <a:spcAft>
                <a:spcPts val="0"/>
              </a:spcAft>
              <a:buClr>
                <a:srgbClr val="7F7F7F"/>
              </a:buClr>
              <a:buSzPts val="3160"/>
              <a:buChar char="•"/>
            </a:pPr>
            <a:r>
              <a:rPr lang="en-US" sz="3160">
                <a:solidFill>
                  <a:srgbClr val="7F7F7F"/>
                </a:solidFill>
              </a:rPr>
              <a:t>Model architecture</a:t>
            </a:r>
            <a:endParaRPr sz="3160">
              <a:solidFill>
                <a:srgbClr val="7F7F7F"/>
              </a:solidFill>
            </a:endParaRPr>
          </a:p>
          <a:p>
            <a:pPr indent="-429260" lvl="0" marL="457200" marR="0" rtl="0" algn="l">
              <a:lnSpc>
                <a:spcPct val="150000"/>
              </a:lnSpc>
              <a:spcBef>
                <a:spcPts val="0"/>
              </a:spcBef>
              <a:spcAft>
                <a:spcPts val="0"/>
              </a:spcAft>
              <a:buClr>
                <a:srgbClr val="7F7F7F"/>
              </a:buClr>
              <a:buSzPts val="3160"/>
              <a:buChar char="•"/>
            </a:pPr>
            <a:r>
              <a:rPr lang="en-US" sz="3160">
                <a:solidFill>
                  <a:srgbClr val="7F7F7F"/>
                </a:solidFill>
              </a:rPr>
              <a:t>Results</a:t>
            </a:r>
            <a:endParaRPr sz="3160">
              <a:solidFill>
                <a:srgbClr val="7F7F7F"/>
              </a:solidFill>
            </a:endParaRPr>
          </a:p>
          <a:p>
            <a:pPr indent="-429260" lvl="0" marL="457200" marR="0" rtl="0" algn="l">
              <a:lnSpc>
                <a:spcPct val="150000"/>
              </a:lnSpc>
              <a:spcBef>
                <a:spcPts val="0"/>
              </a:spcBef>
              <a:spcAft>
                <a:spcPts val="0"/>
              </a:spcAft>
              <a:buClr>
                <a:srgbClr val="7F7F7F"/>
              </a:buClr>
              <a:buSzPts val="3160"/>
              <a:buChar char="•"/>
            </a:pPr>
            <a:r>
              <a:rPr lang="en-US" sz="3160">
                <a:solidFill>
                  <a:srgbClr val="7F7F7F"/>
                </a:solidFill>
              </a:rPr>
              <a:t>Summary</a:t>
            </a:r>
            <a:endParaRPr sz="3160">
              <a:solidFill>
                <a:srgbClr val="7F7F7F"/>
              </a:solidFill>
            </a:endParaRPr>
          </a:p>
          <a:p>
            <a:pPr indent="-429260" lvl="0" marL="457200" marR="0" rtl="0" algn="l">
              <a:lnSpc>
                <a:spcPct val="150000"/>
              </a:lnSpc>
              <a:spcBef>
                <a:spcPts val="0"/>
              </a:spcBef>
              <a:spcAft>
                <a:spcPts val="0"/>
              </a:spcAft>
              <a:buClr>
                <a:srgbClr val="7F7F7F"/>
              </a:buClr>
              <a:buSzPts val="3160"/>
              <a:buChar char="•"/>
            </a:pPr>
            <a:r>
              <a:rPr lang="en-US" sz="3160">
                <a:solidFill>
                  <a:srgbClr val="7F7F7F"/>
                </a:solidFill>
              </a:rPr>
              <a:t>Reference</a:t>
            </a:r>
            <a:endParaRPr sz="3160">
              <a:solidFill>
                <a:srgbClr val="7F7F7F"/>
              </a:solidFill>
            </a:endParaRPr>
          </a:p>
        </p:txBody>
      </p:sp>
      <p:sp>
        <p:nvSpPr>
          <p:cNvPr id="173" name="Google Shape;173;p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gde20339f04_2_18"/>
          <p:cNvPicPr preferRelativeResize="0"/>
          <p:nvPr/>
        </p:nvPicPr>
        <p:blipFill rotWithShape="1">
          <a:blip r:embed="rId3">
            <a:alphaModFix/>
          </a:blip>
          <a:srcRect b="0" l="0" r="0" t="50000"/>
          <a:stretch/>
        </p:blipFill>
        <p:spPr>
          <a:xfrm>
            <a:off x="5552575" y="696"/>
            <a:ext cx="1081829" cy="156833"/>
          </a:xfrm>
          <a:custGeom>
            <a:rect b="b" l="l" r="r" t="t"/>
            <a:pathLst>
              <a:path extrusionOk="0" h="1792380" w="4121253">
                <a:moveTo>
                  <a:pt x="0" y="0"/>
                </a:moveTo>
                <a:lnTo>
                  <a:pt x="4121253" y="0"/>
                </a:lnTo>
                <a:lnTo>
                  <a:pt x="4121253" y="1792380"/>
                </a:lnTo>
                <a:lnTo>
                  <a:pt x="0" y="1792380"/>
                </a:lnTo>
                <a:close/>
              </a:path>
            </a:pathLst>
          </a:custGeom>
          <a:noFill/>
          <a:ln>
            <a:noFill/>
          </a:ln>
        </p:spPr>
      </p:pic>
      <p:sp>
        <p:nvSpPr>
          <p:cNvPr id="179" name="Google Shape;179;gde20339f04_2_18"/>
          <p:cNvSpPr/>
          <p:nvPr/>
        </p:nvSpPr>
        <p:spPr>
          <a:xfrm>
            <a:off x="3948900" y="157525"/>
            <a:ext cx="42942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rgbClr val="7F7F7F"/>
                </a:solidFill>
                <a:latin typeface="Microsoft Yahei"/>
                <a:ea typeface="Microsoft Yahei"/>
                <a:cs typeface="Microsoft Yahei"/>
                <a:sym typeface="Microsoft Yahei"/>
              </a:rPr>
              <a:t>Recap</a:t>
            </a:r>
            <a:endParaRPr b="1" sz="2400">
              <a:solidFill>
                <a:srgbClr val="7F7F7F"/>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000000"/>
              </a:buClr>
              <a:buSzPts val="2400"/>
              <a:buFont typeface="Arial"/>
              <a:buNone/>
            </a:pPr>
            <a:r>
              <a:rPr lang="en-US" sz="2200">
                <a:solidFill>
                  <a:srgbClr val="B7B7B7"/>
                </a:solidFill>
                <a:latin typeface="Microsoft Yahei"/>
                <a:ea typeface="Microsoft Yahei"/>
                <a:cs typeface="Microsoft Yahei"/>
                <a:sym typeface="Microsoft Yahei"/>
              </a:rPr>
              <a:t>Physics and data</a:t>
            </a:r>
            <a:endParaRPr b="1" sz="2400">
              <a:solidFill>
                <a:srgbClr val="7F7F7F"/>
              </a:solidFill>
              <a:latin typeface="Microsoft Yahei"/>
              <a:ea typeface="Microsoft Yahei"/>
              <a:cs typeface="Microsoft Yahei"/>
              <a:sym typeface="Microsoft Yahei"/>
            </a:endParaRPr>
          </a:p>
        </p:txBody>
      </p:sp>
      <p:sp>
        <p:nvSpPr>
          <p:cNvPr id="180" name="Google Shape;180;gde20339f04_2_18"/>
          <p:cNvSpPr txBox="1"/>
          <p:nvPr/>
        </p:nvSpPr>
        <p:spPr>
          <a:xfrm>
            <a:off x="630550" y="5109125"/>
            <a:ext cx="5155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highlight>
                  <a:srgbClr val="EFEFEF"/>
                </a:highlight>
                <a:latin typeface="Times New Roman"/>
                <a:ea typeface="Times New Roman"/>
                <a:cs typeface="Times New Roman"/>
                <a:sym typeface="Times New Roman"/>
              </a:rPr>
              <a:t>Purpose: To classify each of them. </a:t>
            </a:r>
            <a:endParaRPr sz="2500">
              <a:highlight>
                <a:srgbClr val="EFEFEF"/>
              </a:highlight>
              <a:latin typeface="Times New Roman"/>
              <a:ea typeface="Times New Roman"/>
              <a:cs typeface="Times New Roman"/>
              <a:sym typeface="Times New Roman"/>
            </a:endParaRPr>
          </a:p>
        </p:txBody>
      </p:sp>
      <p:sp>
        <p:nvSpPr>
          <p:cNvPr id="181" name="Google Shape;181;gde20339f04_2_18"/>
          <p:cNvSpPr txBox="1"/>
          <p:nvPr/>
        </p:nvSpPr>
        <p:spPr>
          <a:xfrm>
            <a:off x="6239325" y="1481800"/>
            <a:ext cx="3000000" cy="16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lang="en-US" sz="2200">
                <a:solidFill>
                  <a:schemeClr val="dk1"/>
                </a:solidFill>
                <a:highlight>
                  <a:srgbClr val="EFEFEF"/>
                </a:highlight>
                <a:latin typeface="Times New Roman"/>
                <a:ea typeface="Times New Roman"/>
                <a:cs typeface="Times New Roman"/>
                <a:sym typeface="Times New Roman"/>
              </a:rPr>
              <a:t>Data Structure:</a:t>
            </a:r>
            <a:r>
              <a:rPr lang="en-US" sz="2500">
                <a:solidFill>
                  <a:schemeClr val="dk1"/>
                </a:solidFill>
                <a:highlight>
                  <a:srgbClr val="EFEFEF"/>
                </a:highlight>
                <a:latin typeface="Times New Roman"/>
                <a:ea typeface="Times New Roman"/>
                <a:cs typeface="Times New Roman"/>
                <a:sym typeface="Times New Roman"/>
              </a:rPr>
              <a:t> </a:t>
            </a:r>
            <a:endParaRPr sz="2500">
              <a:solidFill>
                <a:schemeClr val="dk1"/>
              </a:solidFill>
              <a:highlight>
                <a:srgbClr val="EFEFEF"/>
              </a:highlight>
              <a:latin typeface="Times New Roman"/>
              <a:ea typeface="Times New Roman"/>
              <a:cs typeface="Times New Roman"/>
              <a:sym typeface="Times New Roman"/>
            </a:endParaRPr>
          </a:p>
          <a:p>
            <a:pPr indent="-349250" lvl="0" marL="457200" rtl="0" algn="l">
              <a:lnSpc>
                <a:spcPct val="115000"/>
              </a:lnSpc>
              <a:spcBef>
                <a:spcPts val="300"/>
              </a:spcBef>
              <a:spcAft>
                <a:spcPts val="0"/>
              </a:spcAft>
              <a:buClr>
                <a:schemeClr val="dk1"/>
              </a:buClr>
              <a:buSzPts val="1900"/>
              <a:buFont typeface="Times New Roman"/>
              <a:buChar char="➔"/>
            </a:pPr>
            <a:r>
              <a:rPr lang="en-US" sz="1900">
                <a:solidFill>
                  <a:schemeClr val="dk1"/>
                </a:solidFill>
                <a:highlight>
                  <a:schemeClr val="lt1"/>
                </a:highlight>
                <a:latin typeface="Times New Roman"/>
                <a:ea typeface="Times New Roman"/>
                <a:cs typeface="Times New Roman"/>
                <a:sym typeface="Times New Roman"/>
              </a:rPr>
              <a:t>High Level Features</a:t>
            </a:r>
            <a:endParaRPr sz="1900">
              <a:solidFill>
                <a:schemeClr val="dk1"/>
              </a:solidFill>
              <a:highlight>
                <a:schemeClr val="lt1"/>
              </a:highlight>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Char char="➔"/>
            </a:pPr>
            <a:r>
              <a:rPr lang="en-US" sz="1900">
                <a:solidFill>
                  <a:schemeClr val="dk1"/>
                </a:solidFill>
                <a:highlight>
                  <a:schemeClr val="lt1"/>
                </a:highlight>
                <a:latin typeface="Times New Roman"/>
                <a:ea typeface="Times New Roman"/>
                <a:cs typeface="Times New Roman"/>
                <a:sym typeface="Times New Roman"/>
              </a:rPr>
              <a:t>Low Level Features</a:t>
            </a:r>
            <a:endParaRPr sz="1900">
              <a:solidFill>
                <a:schemeClr val="dk1"/>
              </a:solidFill>
              <a:highlight>
                <a:schemeClr val="lt1"/>
              </a:highlight>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Char char="➔"/>
            </a:pPr>
            <a:r>
              <a:rPr lang="en-US" sz="1900">
                <a:solidFill>
                  <a:schemeClr val="dk1"/>
                </a:solidFill>
                <a:highlight>
                  <a:schemeClr val="lt1"/>
                </a:highlight>
                <a:latin typeface="Times New Roman"/>
                <a:ea typeface="Times New Roman"/>
                <a:cs typeface="Times New Roman"/>
                <a:sym typeface="Times New Roman"/>
              </a:rPr>
              <a:t>Jet Images</a:t>
            </a:r>
            <a:endParaRPr sz="1450">
              <a:solidFill>
                <a:schemeClr val="dk1"/>
              </a:solidFill>
              <a:highlight>
                <a:schemeClr val="lt1"/>
              </a:highlight>
              <a:latin typeface="Times New Roman"/>
              <a:ea typeface="Times New Roman"/>
              <a:cs typeface="Times New Roman"/>
              <a:sym typeface="Times New Roman"/>
            </a:endParaRPr>
          </a:p>
        </p:txBody>
      </p:sp>
      <p:grpSp>
        <p:nvGrpSpPr>
          <p:cNvPr id="182" name="Google Shape;182;gde20339f04_2_18"/>
          <p:cNvGrpSpPr/>
          <p:nvPr/>
        </p:nvGrpSpPr>
        <p:grpSpPr>
          <a:xfrm>
            <a:off x="160525" y="1481800"/>
            <a:ext cx="5673727" cy="3268226"/>
            <a:chOff x="292150" y="603375"/>
            <a:chExt cx="5673727" cy="3268226"/>
          </a:xfrm>
        </p:grpSpPr>
        <p:grpSp>
          <p:nvGrpSpPr>
            <p:cNvPr id="183" name="Google Shape;183;gde20339f04_2_18"/>
            <p:cNvGrpSpPr/>
            <p:nvPr/>
          </p:nvGrpSpPr>
          <p:grpSpPr>
            <a:xfrm>
              <a:off x="795475" y="974175"/>
              <a:ext cx="5170402" cy="2897426"/>
              <a:chOff x="795475" y="974175"/>
              <a:chExt cx="5170402" cy="2897426"/>
            </a:xfrm>
          </p:grpSpPr>
          <p:pic>
            <p:nvPicPr>
              <p:cNvPr id="184" name="Google Shape;184;gde20339f04_2_18"/>
              <p:cNvPicPr preferRelativeResize="0"/>
              <p:nvPr/>
            </p:nvPicPr>
            <p:blipFill rotWithShape="1">
              <a:blip r:embed="rId4">
                <a:alphaModFix/>
              </a:blip>
              <a:srcRect b="16186" l="7807" r="54162" t="25774"/>
              <a:stretch/>
            </p:blipFill>
            <p:spPr>
              <a:xfrm>
                <a:off x="795475" y="974179"/>
                <a:ext cx="2585190" cy="2897423"/>
              </a:xfrm>
              <a:prstGeom prst="rect">
                <a:avLst/>
              </a:prstGeom>
              <a:noFill/>
              <a:ln>
                <a:noFill/>
              </a:ln>
            </p:spPr>
          </p:pic>
          <p:pic>
            <p:nvPicPr>
              <p:cNvPr id="185" name="Google Shape;185;gde20339f04_2_18"/>
              <p:cNvPicPr preferRelativeResize="0"/>
              <p:nvPr/>
            </p:nvPicPr>
            <p:blipFill rotWithShape="1">
              <a:blip r:embed="rId4">
                <a:alphaModFix/>
              </a:blip>
              <a:srcRect b="16182" l="55356" r="6613" t="25776"/>
              <a:stretch/>
            </p:blipFill>
            <p:spPr>
              <a:xfrm>
                <a:off x="3380686" y="974175"/>
                <a:ext cx="2585190" cy="2897423"/>
              </a:xfrm>
              <a:prstGeom prst="rect">
                <a:avLst/>
              </a:prstGeom>
              <a:noFill/>
              <a:ln>
                <a:noFill/>
              </a:ln>
            </p:spPr>
          </p:pic>
        </p:grpSp>
        <p:sp>
          <p:nvSpPr>
            <p:cNvPr id="186" name="Google Shape;186;gde20339f04_2_18"/>
            <p:cNvSpPr txBox="1"/>
            <p:nvPr/>
          </p:nvSpPr>
          <p:spPr>
            <a:xfrm>
              <a:off x="292150" y="603375"/>
              <a:ext cx="3000000" cy="523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2200">
                  <a:solidFill>
                    <a:schemeClr val="dk1"/>
                  </a:solidFill>
                  <a:highlight>
                    <a:srgbClr val="EFEFEF"/>
                  </a:highlight>
                  <a:latin typeface="Microsoft Yahei"/>
                  <a:ea typeface="Microsoft Yahei"/>
                  <a:cs typeface="Microsoft Yahei"/>
                  <a:sym typeface="Microsoft Yahei"/>
                </a:rPr>
                <a:t>Four decay mode</a:t>
              </a:r>
              <a:endParaRPr>
                <a:solidFill>
                  <a:schemeClr val="dk1"/>
                </a:solidFill>
                <a:highlight>
                  <a:srgbClr val="EFEFEF"/>
                </a:highlight>
              </a:endParaRPr>
            </a:p>
          </p:txBody>
        </p:sp>
      </p:grpSp>
      <p:pic>
        <p:nvPicPr>
          <p:cNvPr id="187" name="Google Shape;187;gde20339f04_2_18"/>
          <p:cNvPicPr preferRelativeResize="0"/>
          <p:nvPr/>
        </p:nvPicPr>
        <p:blipFill rotWithShape="1">
          <a:blip r:embed="rId5">
            <a:alphaModFix/>
          </a:blip>
          <a:srcRect b="21412" l="5864" r="8890" t="19565"/>
          <a:stretch/>
        </p:blipFill>
        <p:spPr>
          <a:xfrm>
            <a:off x="6028675" y="3533014"/>
            <a:ext cx="5673725" cy="1640086"/>
          </a:xfrm>
          <a:prstGeom prst="rect">
            <a:avLst/>
          </a:prstGeom>
          <a:noFill/>
          <a:ln>
            <a:noFill/>
          </a:ln>
        </p:spPr>
      </p:pic>
      <p:sp>
        <p:nvSpPr>
          <p:cNvPr id="188" name="Google Shape;188;gde20339f04_2_18"/>
          <p:cNvSpPr/>
          <p:nvPr/>
        </p:nvSpPr>
        <p:spPr>
          <a:xfrm>
            <a:off x="6713200" y="1987650"/>
            <a:ext cx="2145600" cy="3948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de20339f04_2_18"/>
          <p:cNvSpPr/>
          <p:nvPr/>
        </p:nvSpPr>
        <p:spPr>
          <a:xfrm rot="6217358">
            <a:off x="8580897" y="2547039"/>
            <a:ext cx="1159108" cy="526875"/>
          </a:xfrm>
          <a:prstGeom prst="bentArrow">
            <a:avLst>
              <a:gd fmla="val 25000" name="adj1"/>
              <a:gd fmla="val 23991" name="adj2"/>
              <a:gd fmla="val 25000" name="adj3"/>
              <a:gd fmla="val 88509" name="adj4"/>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de20339f04_2_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91" name="Google Shape;191;gde20339f04_2_18"/>
          <p:cNvSpPr txBox="1"/>
          <p:nvPr/>
        </p:nvSpPr>
        <p:spPr>
          <a:xfrm>
            <a:off x="9553000" y="5186075"/>
            <a:ext cx="2033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u="sng">
                <a:solidFill>
                  <a:srgbClr val="0097A7"/>
                </a:solidFill>
                <a:latin typeface="Times New Roman"/>
                <a:ea typeface="Times New Roman"/>
                <a:cs typeface="Times New Roman"/>
                <a:sym typeface="Times New Roman"/>
                <a:hlinkClick r:id="rId6">
                  <a:extLst>
                    <a:ext uri="{A12FA001-AC4F-418D-AE19-62706E023703}">
                      <ahyp:hlinkClr val="tx"/>
                    </a:ext>
                  </a:extLst>
                </a:hlinkClick>
              </a:rPr>
              <a:t>arXiv:2009.05930</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ge09478422b_3_6"/>
          <p:cNvPicPr preferRelativeResize="0"/>
          <p:nvPr/>
        </p:nvPicPr>
        <p:blipFill rotWithShape="1">
          <a:blip r:embed="rId3">
            <a:alphaModFix/>
          </a:blip>
          <a:srcRect b="0" l="0" r="0" t="50000"/>
          <a:stretch/>
        </p:blipFill>
        <p:spPr>
          <a:xfrm>
            <a:off x="5552575" y="696"/>
            <a:ext cx="1081829" cy="156833"/>
          </a:xfrm>
          <a:custGeom>
            <a:rect b="b" l="l" r="r" t="t"/>
            <a:pathLst>
              <a:path extrusionOk="0" h="1792380" w="4121253">
                <a:moveTo>
                  <a:pt x="0" y="0"/>
                </a:moveTo>
                <a:lnTo>
                  <a:pt x="4121253" y="0"/>
                </a:lnTo>
                <a:lnTo>
                  <a:pt x="4121253" y="1792380"/>
                </a:lnTo>
                <a:lnTo>
                  <a:pt x="0" y="1792380"/>
                </a:lnTo>
                <a:close/>
              </a:path>
            </a:pathLst>
          </a:custGeom>
          <a:noFill/>
          <a:ln>
            <a:noFill/>
          </a:ln>
        </p:spPr>
      </p:pic>
      <p:sp>
        <p:nvSpPr>
          <p:cNvPr id="198" name="Google Shape;198;ge09478422b_3_6"/>
          <p:cNvSpPr/>
          <p:nvPr/>
        </p:nvSpPr>
        <p:spPr>
          <a:xfrm>
            <a:off x="3310974" y="233956"/>
            <a:ext cx="55701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lang="en-US" sz="2400">
                <a:solidFill>
                  <a:srgbClr val="7F7F7F"/>
                </a:solidFill>
                <a:latin typeface="Microsoft Yahei"/>
                <a:ea typeface="Microsoft Yahei"/>
                <a:cs typeface="Microsoft Yahei"/>
                <a:sym typeface="Microsoft Yahei"/>
              </a:rPr>
              <a:t>Data architecture</a:t>
            </a:r>
            <a:endParaRPr b="1" i="0" sz="2400" u="none" cap="none" strike="noStrike">
              <a:solidFill>
                <a:srgbClr val="7F7F7F"/>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7F7F7F"/>
              </a:buClr>
              <a:buSzPts val="2400"/>
              <a:buFont typeface="Microsoft Yahei"/>
              <a:buNone/>
            </a:pPr>
            <a:r>
              <a:rPr lang="en-US" sz="2200">
                <a:solidFill>
                  <a:srgbClr val="B7B7B7"/>
                </a:solidFill>
                <a:latin typeface="Microsoft Yahei"/>
                <a:ea typeface="Microsoft Yahei"/>
                <a:cs typeface="Microsoft Yahei"/>
                <a:sym typeface="Microsoft Yahei"/>
              </a:rPr>
              <a:t>DNN</a:t>
            </a:r>
            <a:endParaRPr b="0" i="0" sz="2200" u="none" cap="none" strike="noStrike">
              <a:solidFill>
                <a:srgbClr val="B7B7B7"/>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A5A5A5"/>
              </a:buClr>
              <a:buSzPts val="2400"/>
              <a:buFont typeface="Calibri"/>
              <a:buNone/>
            </a:pPr>
            <a:r>
              <a:t/>
            </a:r>
            <a:endParaRPr b="0" i="0" sz="2400" u="none" cap="none" strike="noStrike">
              <a:solidFill>
                <a:srgbClr val="A5A5A5"/>
              </a:solidFill>
              <a:latin typeface="Calibri"/>
              <a:ea typeface="Calibri"/>
              <a:cs typeface="Calibri"/>
              <a:sym typeface="Calibri"/>
            </a:endParaRPr>
          </a:p>
        </p:txBody>
      </p:sp>
      <p:graphicFrame>
        <p:nvGraphicFramePr>
          <p:cNvPr id="199" name="Google Shape;199;ge09478422b_3_6"/>
          <p:cNvGraphicFramePr/>
          <p:nvPr/>
        </p:nvGraphicFramePr>
        <p:xfrm>
          <a:off x="1152550" y="2281975"/>
          <a:ext cx="3000000" cy="3000000"/>
        </p:xfrm>
        <a:graphic>
          <a:graphicData uri="http://schemas.openxmlformats.org/drawingml/2006/table">
            <a:tbl>
              <a:tblPr>
                <a:noFill/>
                <a:tableStyleId>{8C56EE8E-0DB3-4E12-B712-EA3AB125D936}</a:tableStyleId>
              </a:tblPr>
              <a:tblGrid>
                <a:gridCol w="1620850"/>
                <a:gridCol w="4880275"/>
              </a:tblGrid>
              <a:tr h="11513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structure</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6 hidden layer with 256, 128, 64, 32, 16, 8 nodes; activation function: ReLU</a:t>
                      </a:r>
                      <a:endParaRPr sz="2000">
                        <a:latin typeface="Times New Roman"/>
                        <a:ea typeface="Times New Roman"/>
                        <a:cs typeface="Times New Roman"/>
                        <a:sym typeface="Times New Roman"/>
                      </a:endParaRPr>
                    </a:p>
                    <a:p>
                      <a:pPr indent="0" lvl="0" marL="0" rtl="0" algn="l">
                        <a:spcBef>
                          <a:spcPts val="0"/>
                        </a:spcBef>
                        <a:spcAft>
                          <a:spcPts val="0"/>
                        </a:spcAft>
                        <a:buNone/>
                      </a:pPr>
                      <a:r>
                        <a:rPr lang="en-US" sz="2000">
                          <a:solidFill>
                            <a:schemeClr val="dk1"/>
                          </a:solidFill>
                          <a:latin typeface="Times New Roman"/>
                          <a:ea typeface="Times New Roman"/>
                          <a:cs typeface="Times New Roman"/>
                          <a:sym typeface="Times New Roman"/>
                        </a:rPr>
                        <a:t>activation function of </a:t>
                      </a:r>
                      <a:r>
                        <a:rPr lang="en-US" sz="2000">
                          <a:latin typeface="Times New Roman"/>
                          <a:ea typeface="Times New Roman"/>
                          <a:cs typeface="Times New Roman"/>
                          <a:sym typeface="Times New Roman"/>
                        </a:rPr>
                        <a:t>output layer: softmax</a:t>
                      </a:r>
                      <a:endParaRPr sz="20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optimizer</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adam</a:t>
                      </a:r>
                      <a:endParaRPr sz="20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loss function</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cross entropy</a:t>
                      </a:r>
                      <a:endParaRPr sz="20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batchsize</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512</a:t>
                      </a:r>
                      <a:endParaRPr sz="2000">
                        <a:latin typeface="Times New Roman"/>
                        <a:ea typeface="Times New Roman"/>
                        <a:cs typeface="Times New Roman"/>
                        <a:sym typeface="Times New Roman"/>
                      </a:endParaRPr>
                    </a:p>
                  </a:txBody>
                  <a:tcPr marT="91425" marB="91425" marR="91425" marL="91425"/>
                </a:tc>
              </a:tr>
              <a:tr h="1000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epoch</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50</a:t>
                      </a:r>
                      <a:endParaRPr sz="2000">
                        <a:latin typeface="Times New Roman"/>
                        <a:ea typeface="Times New Roman"/>
                        <a:cs typeface="Times New Roman"/>
                        <a:sym typeface="Times New Roman"/>
                      </a:endParaRPr>
                    </a:p>
                  </a:txBody>
                  <a:tcPr marT="91425" marB="91425" marR="91425" marL="91425"/>
                </a:tc>
              </a:tr>
            </a:tbl>
          </a:graphicData>
        </a:graphic>
      </p:graphicFrame>
      <p:sp>
        <p:nvSpPr>
          <p:cNvPr id="200" name="Google Shape;200;ge09478422b_3_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ge09478422b_3_19"/>
          <p:cNvPicPr preferRelativeResize="0"/>
          <p:nvPr/>
        </p:nvPicPr>
        <p:blipFill rotWithShape="1">
          <a:blip r:embed="rId3">
            <a:alphaModFix/>
          </a:blip>
          <a:srcRect b="0" l="0" r="0" t="50000"/>
          <a:stretch/>
        </p:blipFill>
        <p:spPr>
          <a:xfrm>
            <a:off x="5552575" y="696"/>
            <a:ext cx="1081829" cy="156833"/>
          </a:xfrm>
          <a:custGeom>
            <a:rect b="b" l="l" r="r" t="t"/>
            <a:pathLst>
              <a:path extrusionOk="0" h="1792380" w="4121253">
                <a:moveTo>
                  <a:pt x="0" y="0"/>
                </a:moveTo>
                <a:lnTo>
                  <a:pt x="4121253" y="0"/>
                </a:lnTo>
                <a:lnTo>
                  <a:pt x="4121253" y="1792380"/>
                </a:lnTo>
                <a:lnTo>
                  <a:pt x="0" y="1792380"/>
                </a:lnTo>
                <a:close/>
              </a:path>
            </a:pathLst>
          </a:custGeom>
          <a:noFill/>
          <a:ln>
            <a:noFill/>
          </a:ln>
        </p:spPr>
      </p:pic>
      <p:sp>
        <p:nvSpPr>
          <p:cNvPr id="207" name="Google Shape;207;ge09478422b_3_19"/>
          <p:cNvSpPr/>
          <p:nvPr/>
        </p:nvSpPr>
        <p:spPr>
          <a:xfrm>
            <a:off x="3310974" y="233956"/>
            <a:ext cx="55701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lang="en-US" sz="2400">
                <a:solidFill>
                  <a:srgbClr val="7F7F7F"/>
                </a:solidFill>
                <a:latin typeface="Microsoft Yahei"/>
                <a:ea typeface="Microsoft Yahei"/>
                <a:cs typeface="Microsoft Yahei"/>
                <a:sym typeface="Microsoft Yahei"/>
              </a:rPr>
              <a:t>Results</a:t>
            </a:r>
            <a:endParaRPr b="1" i="0" sz="2400" u="none" cap="none" strike="noStrike">
              <a:solidFill>
                <a:srgbClr val="7F7F7F"/>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7F7F7F"/>
              </a:buClr>
              <a:buSzPts val="2400"/>
              <a:buFont typeface="Microsoft Yahei"/>
              <a:buNone/>
            </a:pPr>
            <a:r>
              <a:rPr lang="en-US" sz="2200">
                <a:solidFill>
                  <a:srgbClr val="B7B7B7"/>
                </a:solidFill>
                <a:latin typeface="Microsoft Yahei"/>
                <a:ea typeface="Microsoft Yahei"/>
                <a:cs typeface="Microsoft Yahei"/>
                <a:sym typeface="Microsoft Yahei"/>
              </a:rPr>
              <a:t>DNN</a:t>
            </a:r>
            <a:endParaRPr b="0" i="0" sz="2200" u="none" cap="none" strike="noStrike">
              <a:solidFill>
                <a:srgbClr val="B7B7B7"/>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A5A5A5"/>
              </a:buClr>
              <a:buSzPts val="2400"/>
              <a:buFont typeface="Calibri"/>
              <a:buNone/>
            </a:pPr>
            <a:r>
              <a:t/>
            </a:r>
            <a:endParaRPr b="0" i="0" sz="2400" u="none" cap="none" strike="noStrike">
              <a:solidFill>
                <a:srgbClr val="A5A5A5"/>
              </a:solidFill>
              <a:latin typeface="Calibri"/>
              <a:ea typeface="Calibri"/>
              <a:cs typeface="Calibri"/>
              <a:sym typeface="Calibri"/>
            </a:endParaRPr>
          </a:p>
        </p:txBody>
      </p:sp>
      <p:grpSp>
        <p:nvGrpSpPr>
          <p:cNvPr id="208" name="Google Shape;208;ge09478422b_3_19"/>
          <p:cNvGrpSpPr/>
          <p:nvPr/>
        </p:nvGrpSpPr>
        <p:grpSpPr>
          <a:xfrm>
            <a:off x="2051737" y="1236048"/>
            <a:ext cx="3861823" cy="4160446"/>
            <a:chOff x="1139625" y="1687850"/>
            <a:chExt cx="4068503" cy="4523699"/>
          </a:xfrm>
        </p:grpSpPr>
        <p:pic>
          <p:nvPicPr>
            <p:cNvPr id="209" name="Google Shape;209;ge09478422b_3_19"/>
            <p:cNvPicPr preferRelativeResize="0"/>
            <p:nvPr/>
          </p:nvPicPr>
          <p:blipFill>
            <a:blip r:embed="rId4">
              <a:alphaModFix/>
            </a:blip>
            <a:stretch>
              <a:fillRect/>
            </a:stretch>
          </p:blipFill>
          <p:spPr>
            <a:xfrm>
              <a:off x="1139625" y="2211049"/>
              <a:ext cx="4068503" cy="4000500"/>
            </a:xfrm>
            <a:prstGeom prst="rect">
              <a:avLst/>
            </a:prstGeom>
            <a:noFill/>
            <a:ln>
              <a:noFill/>
            </a:ln>
          </p:spPr>
        </p:pic>
        <p:sp>
          <p:nvSpPr>
            <p:cNvPr id="210" name="Google Shape;210;ge09478422b_3_19"/>
            <p:cNvSpPr txBox="1"/>
            <p:nvPr/>
          </p:nvSpPr>
          <p:spPr>
            <a:xfrm>
              <a:off x="2127925" y="1687850"/>
              <a:ext cx="2091900" cy="569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2200">
                  <a:solidFill>
                    <a:schemeClr val="dk1"/>
                  </a:solidFill>
                  <a:highlight>
                    <a:srgbClr val="EFEFEF"/>
                  </a:highlight>
                  <a:latin typeface="Microsoft Yahei"/>
                  <a:ea typeface="Microsoft Yahei"/>
                  <a:cs typeface="Microsoft Yahei"/>
                  <a:sym typeface="Microsoft Yahei"/>
                </a:rPr>
                <a:t>ROC curve</a:t>
              </a:r>
              <a:endParaRPr/>
            </a:p>
          </p:txBody>
        </p:sp>
      </p:grpSp>
      <p:sp>
        <p:nvSpPr>
          <p:cNvPr id="211" name="Google Shape;211;ge09478422b_3_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pSp>
        <p:nvGrpSpPr>
          <p:cNvPr id="212" name="Google Shape;212;ge09478422b_3_19"/>
          <p:cNvGrpSpPr/>
          <p:nvPr/>
        </p:nvGrpSpPr>
        <p:grpSpPr>
          <a:xfrm>
            <a:off x="6328431" y="1236050"/>
            <a:ext cx="3996179" cy="4136742"/>
            <a:chOff x="7169204" y="1167150"/>
            <a:chExt cx="4210050" cy="4497925"/>
          </a:xfrm>
        </p:grpSpPr>
        <p:sp>
          <p:nvSpPr>
            <p:cNvPr id="213" name="Google Shape;213;ge09478422b_3_19"/>
            <p:cNvSpPr txBox="1"/>
            <p:nvPr/>
          </p:nvSpPr>
          <p:spPr>
            <a:xfrm>
              <a:off x="7439388" y="1167150"/>
              <a:ext cx="3000000" cy="569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2200">
                  <a:solidFill>
                    <a:schemeClr val="dk1"/>
                  </a:solidFill>
                  <a:highlight>
                    <a:srgbClr val="EFEFEF"/>
                  </a:highlight>
                  <a:latin typeface="Microsoft Yahei"/>
                  <a:ea typeface="Microsoft Yahei"/>
                  <a:cs typeface="Microsoft Yahei"/>
                  <a:sym typeface="Microsoft Yahei"/>
                </a:rPr>
                <a:t>Confusion matrix</a:t>
              </a:r>
              <a:endParaRPr/>
            </a:p>
          </p:txBody>
        </p:sp>
        <p:pic>
          <p:nvPicPr>
            <p:cNvPr id="214" name="Google Shape;214;ge09478422b_3_19"/>
            <p:cNvPicPr preferRelativeResize="0"/>
            <p:nvPr/>
          </p:nvPicPr>
          <p:blipFill>
            <a:blip r:embed="rId5">
              <a:alphaModFix/>
            </a:blip>
            <a:stretch>
              <a:fillRect/>
            </a:stretch>
          </p:blipFill>
          <p:spPr>
            <a:xfrm>
              <a:off x="7169204" y="1664575"/>
              <a:ext cx="4210050" cy="4000500"/>
            </a:xfrm>
            <a:prstGeom prst="rect">
              <a:avLst/>
            </a:prstGeom>
            <a:noFill/>
            <a:ln>
              <a:noFill/>
            </a:ln>
          </p:spPr>
        </p:pic>
      </p:grpSp>
      <p:sp>
        <p:nvSpPr>
          <p:cNvPr id="215" name="Google Shape;215;ge09478422b_3_19"/>
          <p:cNvSpPr txBox="1"/>
          <p:nvPr/>
        </p:nvSpPr>
        <p:spPr>
          <a:xfrm>
            <a:off x="4977775" y="5750675"/>
            <a:ext cx="30000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200">
                <a:solidFill>
                  <a:schemeClr val="dk1"/>
                </a:solidFill>
                <a:highlight>
                  <a:srgbClr val="EFEFEF"/>
                </a:highlight>
                <a:latin typeface="Microsoft Yahei"/>
                <a:ea typeface="Microsoft Yahei"/>
                <a:cs typeface="Microsoft Yahei"/>
                <a:sym typeface="Microsoft Yahei"/>
              </a:rPr>
              <a:t>Test accuracy: 0.7801</a:t>
            </a:r>
            <a:endParaRPr sz="11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ge09478422b_2_188"/>
          <p:cNvPicPr preferRelativeResize="0"/>
          <p:nvPr/>
        </p:nvPicPr>
        <p:blipFill rotWithShape="1">
          <a:blip r:embed="rId3">
            <a:alphaModFix/>
          </a:blip>
          <a:srcRect b="0" l="0" r="0" t="50000"/>
          <a:stretch/>
        </p:blipFill>
        <p:spPr>
          <a:xfrm>
            <a:off x="5552575" y="696"/>
            <a:ext cx="1081829" cy="156833"/>
          </a:xfrm>
          <a:custGeom>
            <a:rect b="b" l="l" r="r" t="t"/>
            <a:pathLst>
              <a:path extrusionOk="0" h="1792380" w="4121253">
                <a:moveTo>
                  <a:pt x="0" y="0"/>
                </a:moveTo>
                <a:lnTo>
                  <a:pt x="4121253" y="0"/>
                </a:lnTo>
                <a:lnTo>
                  <a:pt x="4121253" y="1792380"/>
                </a:lnTo>
                <a:lnTo>
                  <a:pt x="0" y="1792380"/>
                </a:lnTo>
                <a:close/>
              </a:path>
            </a:pathLst>
          </a:custGeom>
          <a:noFill/>
          <a:ln>
            <a:noFill/>
          </a:ln>
        </p:spPr>
      </p:pic>
      <p:sp>
        <p:nvSpPr>
          <p:cNvPr id="222" name="Google Shape;222;ge09478422b_2_188"/>
          <p:cNvSpPr/>
          <p:nvPr/>
        </p:nvSpPr>
        <p:spPr>
          <a:xfrm>
            <a:off x="3310974" y="233956"/>
            <a:ext cx="55701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cap="none" strike="noStrike">
                <a:solidFill>
                  <a:srgbClr val="7F7F7F"/>
                </a:solidFill>
                <a:latin typeface="Microsoft Yahei"/>
                <a:ea typeface="Microsoft Yahei"/>
                <a:cs typeface="Microsoft Yahei"/>
                <a:sym typeface="Microsoft Yahei"/>
              </a:rPr>
              <a:t>Feature exploration</a:t>
            </a:r>
            <a:endParaRPr b="1" i="0" sz="2400" u="none" cap="none" strike="noStrike">
              <a:solidFill>
                <a:srgbClr val="7F7F7F"/>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7F7F7F"/>
              </a:buClr>
              <a:buSzPts val="2400"/>
              <a:buFont typeface="Microsoft Yahei"/>
              <a:buNone/>
            </a:pPr>
            <a:r>
              <a:rPr b="0" i="0" lang="en-US" sz="2200" u="none" cap="none" strike="noStrike">
                <a:solidFill>
                  <a:srgbClr val="B7B7B7"/>
                </a:solidFill>
                <a:latin typeface="Microsoft Yahei"/>
                <a:ea typeface="Microsoft Yahei"/>
                <a:cs typeface="Microsoft Yahei"/>
                <a:sym typeface="Microsoft Yahei"/>
              </a:rPr>
              <a:t>high level features data</a:t>
            </a:r>
            <a:endParaRPr b="0" i="0" sz="2200" u="none" cap="none" strike="noStrike">
              <a:solidFill>
                <a:srgbClr val="B7B7B7"/>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A5A5A5"/>
              </a:buClr>
              <a:buSzPts val="2400"/>
              <a:buFont typeface="Calibri"/>
              <a:buNone/>
            </a:pPr>
            <a:r>
              <a:t/>
            </a:r>
            <a:endParaRPr b="0" i="0" sz="2400" u="none" cap="none" strike="noStrike">
              <a:solidFill>
                <a:srgbClr val="A5A5A5"/>
              </a:solidFill>
              <a:latin typeface="Calibri"/>
              <a:ea typeface="Calibri"/>
              <a:cs typeface="Calibri"/>
              <a:sym typeface="Calibri"/>
            </a:endParaRPr>
          </a:p>
        </p:txBody>
      </p:sp>
      <p:pic>
        <p:nvPicPr>
          <p:cNvPr id="223" name="Google Shape;223;ge09478422b_2_188"/>
          <p:cNvPicPr preferRelativeResize="0"/>
          <p:nvPr/>
        </p:nvPicPr>
        <p:blipFill rotWithShape="1">
          <a:blip r:embed="rId4">
            <a:alphaModFix/>
          </a:blip>
          <a:srcRect b="93012" l="4269" r="19213" t="-1747"/>
          <a:stretch/>
        </p:blipFill>
        <p:spPr>
          <a:xfrm>
            <a:off x="93625" y="1141375"/>
            <a:ext cx="12004800" cy="392750"/>
          </a:xfrm>
          <a:prstGeom prst="rect">
            <a:avLst/>
          </a:prstGeom>
          <a:noFill/>
          <a:ln>
            <a:noFill/>
          </a:ln>
        </p:spPr>
      </p:pic>
      <p:pic>
        <p:nvPicPr>
          <p:cNvPr id="224" name="Google Shape;224;ge09478422b_2_188"/>
          <p:cNvPicPr preferRelativeResize="0"/>
          <p:nvPr/>
        </p:nvPicPr>
        <p:blipFill rotWithShape="1">
          <a:blip r:embed="rId5">
            <a:alphaModFix/>
          </a:blip>
          <a:srcRect b="0" l="0" r="0" t="0"/>
          <a:stretch/>
        </p:blipFill>
        <p:spPr>
          <a:xfrm>
            <a:off x="3011812" y="1783838"/>
            <a:ext cx="6163350" cy="4826562"/>
          </a:xfrm>
          <a:prstGeom prst="rect">
            <a:avLst/>
          </a:prstGeom>
          <a:noFill/>
          <a:ln>
            <a:noFill/>
          </a:ln>
        </p:spPr>
      </p:pic>
      <p:sp>
        <p:nvSpPr>
          <p:cNvPr id="225" name="Google Shape;225;ge09478422b_2_188"/>
          <p:cNvSpPr/>
          <p:nvPr/>
        </p:nvSpPr>
        <p:spPr>
          <a:xfrm>
            <a:off x="6087600" y="5015675"/>
            <a:ext cx="3087600" cy="1670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e09478422b_2_188"/>
          <p:cNvSpPr/>
          <p:nvPr/>
        </p:nvSpPr>
        <p:spPr>
          <a:xfrm>
            <a:off x="4558000" y="3388850"/>
            <a:ext cx="1529700" cy="16269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e09478422b_2_188"/>
          <p:cNvSpPr/>
          <p:nvPr/>
        </p:nvSpPr>
        <p:spPr>
          <a:xfrm>
            <a:off x="3011800" y="1718450"/>
            <a:ext cx="1546200" cy="1670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e09478422b_2_188"/>
          <p:cNvSpPr/>
          <p:nvPr/>
        </p:nvSpPr>
        <p:spPr>
          <a:xfrm>
            <a:off x="7629075" y="1718450"/>
            <a:ext cx="1546200" cy="1670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gddbcd96f2b_0_0"/>
          <p:cNvPicPr preferRelativeResize="0"/>
          <p:nvPr/>
        </p:nvPicPr>
        <p:blipFill rotWithShape="1">
          <a:blip r:embed="rId3">
            <a:alphaModFix/>
          </a:blip>
          <a:srcRect b="0" l="0" r="0" t="50000"/>
          <a:stretch/>
        </p:blipFill>
        <p:spPr>
          <a:xfrm>
            <a:off x="5552575" y="696"/>
            <a:ext cx="1081829" cy="156833"/>
          </a:xfrm>
          <a:custGeom>
            <a:rect b="b" l="l" r="r" t="t"/>
            <a:pathLst>
              <a:path extrusionOk="0" h="1792380" w="4121253">
                <a:moveTo>
                  <a:pt x="0" y="0"/>
                </a:moveTo>
                <a:lnTo>
                  <a:pt x="4121253" y="0"/>
                </a:lnTo>
                <a:lnTo>
                  <a:pt x="4121253" y="1792380"/>
                </a:lnTo>
                <a:lnTo>
                  <a:pt x="0" y="1792380"/>
                </a:lnTo>
                <a:close/>
              </a:path>
            </a:pathLst>
          </a:custGeom>
          <a:noFill/>
          <a:ln>
            <a:noFill/>
          </a:ln>
        </p:spPr>
      </p:pic>
      <p:sp>
        <p:nvSpPr>
          <p:cNvPr id="234" name="Google Shape;234;gddbcd96f2b_0_0"/>
          <p:cNvSpPr/>
          <p:nvPr/>
        </p:nvSpPr>
        <p:spPr>
          <a:xfrm>
            <a:off x="4150050" y="219375"/>
            <a:ext cx="40218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rgbClr val="7F7F7F"/>
                </a:solidFill>
                <a:latin typeface="Microsoft Yahei"/>
                <a:ea typeface="Microsoft Yahei"/>
                <a:cs typeface="Microsoft Yahei"/>
                <a:sym typeface="Microsoft Yahei"/>
              </a:rPr>
              <a:t>Decision tree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ddbcd96f2b_0_0"/>
          <p:cNvSpPr txBox="1"/>
          <p:nvPr/>
        </p:nvSpPr>
        <p:spPr>
          <a:xfrm>
            <a:off x="459175" y="1432538"/>
            <a:ext cx="33867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High level feature</a:t>
            </a:r>
            <a:endParaRPr b="0" i="0" sz="3000" u="none" cap="none" strike="noStrike">
              <a:solidFill>
                <a:srgbClr val="000000"/>
              </a:solidFill>
              <a:latin typeface="Times New Roman"/>
              <a:ea typeface="Times New Roman"/>
              <a:cs typeface="Times New Roman"/>
              <a:sym typeface="Times New Roman"/>
            </a:endParaRPr>
          </a:p>
        </p:txBody>
      </p:sp>
      <p:pic>
        <p:nvPicPr>
          <p:cNvPr id="236" name="Google Shape;236;gddbcd96f2b_0_0"/>
          <p:cNvPicPr preferRelativeResize="0"/>
          <p:nvPr/>
        </p:nvPicPr>
        <p:blipFill>
          <a:blip r:embed="rId4">
            <a:alphaModFix/>
          </a:blip>
          <a:stretch>
            <a:fillRect/>
          </a:stretch>
        </p:blipFill>
        <p:spPr>
          <a:xfrm>
            <a:off x="3387012" y="4131075"/>
            <a:ext cx="8992462" cy="3024175"/>
          </a:xfrm>
          <a:prstGeom prst="rect">
            <a:avLst/>
          </a:prstGeom>
          <a:noFill/>
          <a:ln>
            <a:noFill/>
          </a:ln>
        </p:spPr>
      </p:pic>
      <p:pic>
        <p:nvPicPr>
          <p:cNvPr id="237" name="Google Shape;237;gddbcd96f2b_0_0"/>
          <p:cNvPicPr preferRelativeResize="0"/>
          <p:nvPr/>
        </p:nvPicPr>
        <p:blipFill>
          <a:blip r:embed="rId5">
            <a:alphaModFix/>
          </a:blip>
          <a:stretch>
            <a:fillRect/>
          </a:stretch>
        </p:blipFill>
        <p:spPr>
          <a:xfrm>
            <a:off x="442812" y="2079040"/>
            <a:ext cx="3419475" cy="1114425"/>
          </a:xfrm>
          <a:prstGeom prst="rect">
            <a:avLst/>
          </a:prstGeom>
          <a:noFill/>
          <a:ln>
            <a:noFill/>
          </a:ln>
        </p:spPr>
      </p:pic>
      <p:pic>
        <p:nvPicPr>
          <p:cNvPr id="238" name="Google Shape;238;gddbcd96f2b_0_0"/>
          <p:cNvPicPr preferRelativeResize="0"/>
          <p:nvPr/>
        </p:nvPicPr>
        <p:blipFill rotWithShape="1">
          <a:blip r:embed="rId6">
            <a:alphaModFix/>
          </a:blip>
          <a:srcRect b="13509" l="0" r="0" t="13465"/>
          <a:stretch/>
        </p:blipFill>
        <p:spPr>
          <a:xfrm>
            <a:off x="5552563" y="2772687"/>
            <a:ext cx="1371600" cy="1221975"/>
          </a:xfrm>
          <a:prstGeom prst="rect">
            <a:avLst/>
          </a:prstGeom>
          <a:noFill/>
          <a:ln>
            <a:noFill/>
          </a:ln>
        </p:spPr>
      </p:pic>
      <p:pic>
        <p:nvPicPr>
          <p:cNvPr id="239" name="Google Shape;239;gddbcd96f2b_0_0"/>
          <p:cNvPicPr preferRelativeResize="0"/>
          <p:nvPr/>
        </p:nvPicPr>
        <p:blipFill rotWithShape="1">
          <a:blip r:embed="rId7">
            <a:alphaModFix/>
          </a:blip>
          <a:srcRect b="12628" l="0" r="0" t="13126"/>
          <a:stretch/>
        </p:blipFill>
        <p:spPr>
          <a:xfrm>
            <a:off x="5554738" y="1277875"/>
            <a:ext cx="1367250" cy="1221975"/>
          </a:xfrm>
          <a:prstGeom prst="rect">
            <a:avLst/>
          </a:prstGeom>
          <a:noFill/>
          <a:ln>
            <a:noFill/>
          </a:ln>
        </p:spPr>
      </p:pic>
      <p:cxnSp>
        <p:nvCxnSpPr>
          <p:cNvPr id="240" name="Google Shape;240;gddbcd96f2b_0_0"/>
          <p:cNvCxnSpPr>
            <a:stCxn id="237" idx="3"/>
            <a:endCxn id="239" idx="1"/>
          </p:cNvCxnSpPr>
          <p:nvPr/>
        </p:nvCxnSpPr>
        <p:spPr>
          <a:xfrm flipH="1" rot="10800000">
            <a:off x="3862287" y="1888952"/>
            <a:ext cx="1692600" cy="747300"/>
          </a:xfrm>
          <a:prstGeom prst="straightConnector1">
            <a:avLst/>
          </a:prstGeom>
          <a:noFill/>
          <a:ln cap="flat" cmpd="sng" w="28575">
            <a:solidFill>
              <a:schemeClr val="dk2"/>
            </a:solidFill>
            <a:prstDash val="solid"/>
            <a:round/>
            <a:headEnd len="med" w="med" type="none"/>
            <a:tailEnd len="med" w="med" type="triangle"/>
          </a:ln>
        </p:spPr>
      </p:cxnSp>
      <p:cxnSp>
        <p:nvCxnSpPr>
          <p:cNvPr id="241" name="Google Shape;241;gddbcd96f2b_0_0"/>
          <p:cNvCxnSpPr>
            <a:stCxn id="237" idx="3"/>
            <a:endCxn id="238" idx="1"/>
          </p:cNvCxnSpPr>
          <p:nvPr/>
        </p:nvCxnSpPr>
        <p:spPr>
          <a:xfrm>
            <a:off x="3862287" y="2636252"/>
            <a:ext cx="1690200" cy="747300"/>
          </a:xfrm>
          <a:prstGeom prst="straightConnector1">
            <a:avLst/>
          </a:prstGeom>
          <a:noFill/>
          <a:ln cap="flat" cmpd="sng" w="28575">
            <a:solidFill>
              <a:schemeClr val="dk2"/>
            </a:solidFill>
            <a:prstDash val="solid"/>
            <a:round/>
            <a:headEnd len="med" w="med" type="none"/>
            <a:tailEnd len="med" w="med" type="triangle"/>
          </a:ln>
        </p:spPr>
      </p:cxnSp>
      <p:sp>
        <p:nvSpPr>
          <p:cNvPr id="242" name="Google Shape;242;gddbcd96f2b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e28134b780_0_3"/>
          <p:cNvSpPr txBox="1"/>
          <p:nvPr/>
        </p:nvSpPr>
        <p:spPr>
          <a:xfrm>
            <a:off x="1117163" y="802313"/>
            <a:ext cx="33867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High level feature</a:t>
            </a:r>
            <a:endParaRPr b="0" i="0" sz="3000" u="none" cap="none" strike="noStrike">
              <a:solidFill>
                <a:srgbClr val="000000"/>
              </a:solidFill>
              <a:latin typeface="Times New Roman"/>
              <a:ea typeface="Times New Roman"/>
              <a:cs typeface="Times New Roman"/>
              <a:sym typeface="Times New Roman"/>
            </a:endParaRPr>
          </a:p>
        </p:txBody>
      </p:sp>
      <p:pic>
        <p:nvPicPr>
          <p:cNvPr id="248" name="Google Shape;248;ge28134b780_0_3"/>
          <p:cNvPicPr preferRelativeResize="0"/>
          <p:nvPr/>
        </p:nvPicPr>
        <p:blipFill>
          <a:blip r:embed="rId3">
            <a:alphaModFix/>
          </a:blip>
          <a:stretch>
            <a:fillRect/>
          </a:stretch>
        </p:blipFill>
        <p:spPr>
          <a:xfrm>
            <a:off x="1226000" y="1448836"/>
            <a:ext cx="3169029" cy="1017710"/>
          </a:xfrm>
          <a:prstGeom prst="rect">
            <a:avLst/>
          </a:prstGeom>
          <a:noFill/>
          <a:ln>
            <a:noFill/>
          </a:ln>
        </p:spPr>
      </p:pic>
      <p:pic>
        <p:nvPicPr>
          <p:cNvPr id="249" name="Google Shape;249;ge28134b780_0_3"/>
          <p:cNvPicPr preferRelativeResize="0"/>
          <p:nvPr/>
        </p:nvPicPr>
        <p:blipFill rotWithShape="1">
          <a:blip r:embed="rId4">
            <a:alphaModFix/>
          </a:blip>
          <a:srcRect b="13509" l="0" r="0" t="13465"/>
          <a:stretch/>
        </p:blipFill>
        <p:spPr>
          <a:xfrm>
            <a:off x="5961508" y="2082286"/>
            <a:ext cx="1271142" cy="1115926"/>
          </a:xfrm>
          <a:prstGeom prst="rect">
            <a:avLst/>
          </a:prstGeom>
          <a:noFill/>
          <a:ln>
            <a:noFill/>
          </a:ln>
        </p:spPr>
      </p:pic>
      <p:pic>
        <p:nvPicPr>
          <p:cNvPr id="250" name="Google Shape;250;ge28134b780_0_3"/>
          <p:cNvPicPr preferRelativeResize="0"/>
          <p:nvPr/>
        </p:nvPicPr>
        <p:blipFill rotWithShape="1">
          <a:blip r:embed="rId5">
            <a:alphaModFix/>
          </a:blip>
          <a:srcRect b="12628" l="0" r="0" t="13126"/>
          <a:stretch/>
        </p:blipFill>
        <p:spPr>
          <a:xfrm>
            <a:off x="5963523" y="717200"/>
            <a:ext cx="1267111" cy="1115928"/>
          </a:xfrm>
          <a:prstGeom prst="rect">
            <a:avLst/>
          </a:prstGeom>
          <a:noFill/>
          <a:ln>
            <a:noFill/>
          </a:ln>
        </p:spPr>
      </p:pic>
      <p:cxnSp>
        <p:nvCxnSpPr>
          <p:cNvPr id="251" name="Google Shape;251;ge28134b780_0_3"/>
          <p:cNvCxnSpPr>
            <a:stCxn id="248" idx="3"/>
            <a:endCxn id="250" idx="1"/>
          </p:cNvCxnSpPr>
          <p:nvPr/>
        </p:nvCxnSpPr>
        <p:spPr>
          <a:xfrm flipH="1" rot="10800000">
            <a:off x="4395029" y="1275192"/>
            <a:ext cx="1568400" cy="682500"/>
          </a:xfrm>
          <a:prstGeom prst="straightConnector1">
            <a:avLst/>
          </a:prstGeom>
          <a:noFill/>
          <a:ln cap="flat" cmpd="sng" w="28575">
            <a:solidFill>
              <a:schemeClr val="dk2"/>
            </a:solidFill>
            <a:prstDash val="solid"/>
            <a:round/>
            <a:headEnd len="med" w="med" type="none"/>
            <a:tailEnd len="med" w="med" type="triangle"/>
          </a:ln>
        </p:spPr>
      </p:cxnSp>
      <p:cxnSp>
        <p:nvCxnSpPr>
          <p:cNvPr id="252" name="Google Shape;252;ge28134b780_0_3"/>
          <p:cNvCxnSpPr>
            <a:stCxn id="248" idx="3"/>
            <a:endCxn id="249" idx="1"/>
          </p:cNvCxnSpPr>
          <p:nvPr/>
        </p:nvCxnSpPr>
        <p:spPr>
          <a:xfrm>
            <a:off x="4395029" y="1957692"/>
            <a:ext cx="1566600" cy="682500"/>
          </a:xfrm>
          <a:prstGeom prst="straightConnector1">
            <a:avLst/>
          </a:prstGeom>
          <a:noFill/>
          <a:ln cap="flat" cmpd="sng" w="28575">
            <a:solidFill>
              <a:schemeClr val="dk2"/>
            </a:solidFill>
            <a:prstDash val="solid"/>
            <a:round/>
            <a:headEnd len="med" w="med" type="none"/>
            <a:tailEnd len="med" w="med" type="triangle"/>
          </a:ln>
        </p:spPr>
      </p:cxnSp>
      <p:sp>
        <p:nvSpPr>
          <p:cNvPr id="253" name="Google Shape;253;ge28134b780_0_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54" name="Google Shape;254;ge28134b780_0_3"/>
          <p:cNvPicPr preferRelativeResize="0"/>
          <p:nvPr/>
        </p:nvPicPr>
        <p:blipFill>
          <a:blip r:embed="rId6">
            <a:alphaModFix/>
          </a:blip>
          <a:stretch>
            <a:fillRect/>
          </a:stretch>
        </p:blipFill>
        <p:spPr>
          <a:xfrm>
            <a:off x="1226000" y="4513992"/>
            <a:ext cx="3386700" cy="734333"/>
          </a:xfrm>
          <a:prstGeom prst="rect">
            <a:avLst/>
          </a:prstGeom>
          <a:noFill/>
          <a:ln>
            <a:noFill/>
          </a:ln>
        </p:spPr>
      </p:pic>
      <p:cxnSp>
        <p:nvCxnSpPr>
          <p:cNvPr id="255" name="Google Shape;255;ge28134b780_0_3"/>
          <p:cNvCxnSpPr>
            <a:stCxn id="254" idx="3"/>
            <a:endCxn id="256" idx="1"/>
          </p:cNvCxnSpPr>
          <p:nvPr/>
        </p:nvCxnSpPr>
        <p:spPr>
          <a:xfrm flipH="1" rot="10800000">
            <a:off x="4612700" y="4210359"/>
            <a:ext cx="1343700" cy="670800"/>
          </a:xfrm>
          <a:prstGeom prst="straightConnector1">
            <a:avLst/>
          </a:prstGeom>
          <a:noFill/>
          <a:ln cap="flat" cmpd="sng" w="28575">
            <a:solidFill>
              <a:schemeClr val="dk2"/>
            </a:solidFill>
            <a:prstDash val="solid"/>
            <a:round/>
            <a:headEnd len="med" w="med" type="none"/>
            <a:tailEnd len="med" w="med" type="triangle"/>
          </a:ln>
        </p:spPr>
      </p:cxnSp>
      <p:cxnSp>
        <p:nvCxnSpPr>
          <p:cNvPr id="257" name="Google Shape;257;ge28134b780_0_3"/>
          <p:cNvCxnSpPr>
            <a:stCxn id="254" idx="3"/>
            <a:endCxn id="258" idx="1"/>
          </p:cNvCxnSpPr>
          <p:nvPr/>
        </p:nvCxnSpPr>
        <p:spPr>
          <a:xfrm>
            <a:off x="4612700" y="4881159"/>
            <a:ext cx="1343700" cy="767100"/>
          </a:xfrm>
          <a:prstGeom prst="straightConnector1">
            <a:avLst/>
          </a:prstGeom>
          <a:noFill/>
          <a:ln cap="flat" cmpd="sng" w="28575">
            <a:solidFill>
              <a:schemeClr val="dk2"/>
            </a:solidFill>
            <a:prstDash val="solid"/>
            <a:round/>
            <a:headEnd len="med" w="med" type="none"/>
            <a:tailEnd len="med" w="med" type="triangle"/>
          </a:ln>
        </p:spPr>
      </p:cxnSp>
      <p:pic>
        <p:nvPicPr>
          <p:cNvPr id="258" name="Google Shape;258;ge28134b780_0_3"/>
          <p:cNvPicPr preferRelativeResize="0"/>
          <p:nvPr/>
        </p:nvPicPr>
        <p:blipFill>
          <a:blip r:embed="rId7">
            <a:alphaModFix/>
          </a:blip>
          <a:stretch>
            <a:fillRect/>
          </a:stretch>
        </p:blipFill>
        <p:spPr>
          <a:xfrm>
            <a:off x="5956312" y="5019513"/>
            <a:ext cx="1276350" cy="1257300"/>
          </a:xfrm>
          <a:prstGeom prst="rect">
            <a:avLst/>
          </a:prstGeom>
          <a:noFill/>
          <a:ln>
            <a:noFill/>
          </a:ln>
        </p:spPr>
      </p:pic>
      <p:pic>
        <p:nvPicPr>
          <p:cNvPr id="256" name="Google Shape;256;ge28134b780_0_3"/>
          <p:cNvPicPr preferRelativeResize="0"/>
          <p:nvPr/>
        </p:nvPicPr>
        <p:blipFill>
          <a:blip r:embed="rId8">
            <a:alphaModFix/>
          </a:blip>
          <a:stretch>
            <a:fillRect/>
          </a:stretch>
        </p:blipFill>
        <p:spPr>
          <a:xfrm>
            <a:off x="5956312" y="3581663"/>
            <a:ext cx="1276350" cy="125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ge09478422b_0_3"/>
          <p:cNvPicPr preferRelativeResize="0"/>
          <p:nvPr/>
        </p:nvPicPr>
        <p:blipFill rotWithShape="1">
          <a:blip r:embed="rId3">
            <a:alphaModFix/>
          </a:blip>
          <a:srcRect b="0" l="0" r="0" t="50000"/>
          <a:stretch/>
        </p:blipFill>
        <p:spPr>
          <a:xfrm>
            <a:off x="5552575" y="696"/>
            <a:ext cx="1081829" cy="156833"/>
          </a:xfrm>
          <a:custGeom>
            <a:rect b="b" l="l" r="r" t="t"/>
            <a:pathLst>
              <a:path extrusionOk="0" h="1792380" w="4121253">
                <a:moveTo>
                  <a:pt x="0" y="0"/>
                </a:moveTo>
                <a:lnTo>
                  <a:pt x="4121253" y="0"/>
                </a:lnTo>
                <a:lnTo>
                  <a:pt x="4121253" y="1792380"/>
                </a:lnTo>
                <a:lnTo>
                  <a:pt x="0" y="1792380"/>
                </a:lnTo>
                <a:close/>
              </a:path>
            </a:pathLst>
          </a:custGeom>
          <a:noFill/>
          <a:ln>
            <a:noFill/>
          </a:ln>
        </p:spPr>
      </p:pic>
      <p:sp>
        <p:nvSpPr>
          <p:cNvPr id="264" name="Google Shape;264;ge09478422b_0_3"/>
          <p:cNvSpPr/>
          <p:nvPr/>
        </p:nvSpPr>
        <p:spPr>
          <a:xfrm>
            <a:off x="4150050" y="219375"/>
            <a:ext cx="40218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rgbClr val="7F7F7F"/>
                </a:solidFill>
                <a:latin typeface="Microsoft Yahei"/>
                <a:ea typeface="Microsoft Yahei"/>
                <a:cs typeface="Microsoft Yahei"/>
                <a:sym typeface="Microsoft Yahei"/>
              </a:rPr>
              <a:t>Decision tree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5" name="Google Shape;265;ge09478422b_0_3"/>
          <p:cNvPicPr preferRelativeResize="0"/>
          <p:nvPr/>
        </p:nvPicPr>
        <p:blipFill>
          <a:blip r:embed="rId4">
            <a:alphaModFix/>
          </a:blip>
          <a:stretch>
            <a:fillRect/>
          </a:stretch>
        </p:blipFill>
        <p:spPr>
          <a:xfrm>
            <a:off x="502189" y="653799"/>
            <a:ext cx="5050375" cy="1645920"/>
          </a:xfrm>
          <a:prstGeom prst="rect">
            <a:avLst/>
          </a:prstGeom>
          <a:noFill/>
          <a:ln>
            <a:noFill/>
          </a:ln>
        </p:spPr>
      </p:pic>
      <p:pic>
        <p:nvPicPr>
          <p:cNvPr id="266" name="Google Shape;266;ge09478422b_0_3"/>
          <p:cNvPicPr preferRelativeResize="0"/>
          <p:nvPr/>
        </p:nvPicPr>
        <p:blipFill>
          <a:blip r:embed="rId5">
            <a:alphaModFix/>
          </a:blip>
          <a:stretch>
            <a:fillRect/>
          </a:stretch>
        </p:blipFill>
        <p:spPr>
          <a:xfrm>
            <a:off x="6634412" y="653801"/>
            <a:ext cx="4081883" cy="1645920"/>
          </a:xfrm>
          <a:prstGeom prst="rect">
            <a:avLst/>
          </a:prstGeom>
          <a:noFill/>
          <a:ln>
            <a:noFill/>
          </a:ln>
        </p:spPr>
      </p:pic>
      <p:pic>
        <p:nvPicPr>
          <p:cNvPr id="267" name="Google Shape;267;ge09478422b_0_3"/>
          <p:cNvPicPr preferRelativeResize="0"/>
          <p:nvPr/>
        </p:nvPicPr>
        <p:blipFill rotWithShape="1">
          <a:blip r:embed="rId6">
            <a:alphaModFix/>
          </a:blip>
          <a:srcRect b="19493" l="0" r="0" t="20929"/>
          <a:stretch/>
        </p:blipFill>
        <p:spPr>
          <a:xfrm>
            <a:off x="9407050" y="412649"/>
            <a:ext cx="2468900" cy="550225"/>
          </a:xfrm>
          <a:prstGeom prst="rect">
            <a:avLst/>
          </a:prstGeom>
          <a:noFill/>
          <a:ln>
            <a:noFill/>
          </a:ln>
        </p:spPr>
      </p:pic>
      <p:pic>
        <p:nvPicPr>
          <p:cNvPr id="268" name="Google Shape;268;ge09478422b_0_3"/>
          <p:cNvPicPr preferRelativeResize="0"/>
          <p:nvPr/>
        </p:nvPicPr>
        <p:blipFill>
          <a:blip r:embed="rId7">
            <a:alphaModFix/>
          </a:blip>
          <a:stretch>
            <a:fillRect/>
          </a:stretch>
        </p:blipFill>
        <p:spPr>
          <a:xfrm>
            <a:off x="6634388" y="2613075"/>
            <a:ext cx="4269104" cy="4114801"/>
          </a:xfrm>
          <a:prstGeom prst="rect">
            <a:avLst/>
          </a:prstGeom>
          <a:noFill/>
          <a:ln>
            <a:noFill/>
          </a:ln>
        </p:spPr>
      </p:pic>
      <p:pic>
        <p:nvPicPr>
          <p:cNvPr id="269" name="Google Shape;269;ge09478422b_0_3"/>
          <p:cNvPicPr preferRelativeResize="0"/>
          <p:nvPr/>
        </p:nvPicPr>
        <p:blipFill rotWithShape="1">
          <a:blip r:embed="rId8">
            <a:alphaModFix/>
          </a:blip>
          <a:srcRect b="20656" l="0" r="0" t="20627"/>
          <a:stretch/>
        </p:blipFill>
        <p:spPr>
          <a:xfrm>
            <a:off x="289800" y="412650"/>
            <a:ext cx="2468875" cy="550225"/>
          </a:xfrm>
          <a:prstGeom prst="rect">
            <a:avLst/>
          </a:prstGeom>
          <a:noFill/>
          <a:ln>
            <a:noFill/>
          </a:ln>
        </p:spPr>
      </p:pic>
      <p:pic>
        <p:nvPicPr>
          <p:cNvPr id="270" name="Google Shape;270;ge09478422b_0_3"/>
          <p:cNvPicPr preferRelativeResize="0"/>
          <p:nvPr/>
        </p:nvPicPr>
        <p:blipFill>
          <a:blip r:embed="rId9">
            <a:alphaModFix/>
          </a:blip>
          <a:stretch>
            <a:fillRect/>
          </a:stretch>
        </p:blipFill>
        <p:spPr>
          <a:xfrm>
            <a:off x="820825" y="2613069"/>
            <a:ext cx="4413124" cy="4114800"/>
          </a:xfrm>
          <a:prstGeom prst="rect">
            <a:avLst/>
          </a:prstGeom>
          <a:noFill/>
          <a:ln>
            <a:noFill/>
          </a:ln>
        </p:spPr>
      </p:pic>
      <p:sp>
        <p:nvSpPr>
          <p:cNvPr id="271" name="Google Shape;271;ge09478422b_0_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2020-09-06T10:59:15Z</dcterms:created>
  <dc:creator>玟潔 鄔</dc:creator>
</cp:coreProperties>
</file>