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6.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2.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9.xml" ContentType="application/vnd.openxmlformats-officedocument.presentationml.notesSlide+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5.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6.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0.xml" ContentType="application/vnd.openxmlformats-officedocument.presentationml.notesSlide+xml"/>
  <Override PartName="/ppt/diagrams/data4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4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9.xml" ContentType="application/vnd.openxmlformats-officedocument.drawingml.diagramData+xml"/>
  <Override PartName="/ppt/diagrams/data80.xml" ContentType="application/vnd.openxmlformats-officedocument.drawingml.diagramData+xml"/>
  <Override PartName="/ppt/diagrams/data110.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7.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4.xml" ContentType="application/vnd.openxmlformats-officedocument.drawingml.diagramData+xml"/>
  <Override PartName="/ppt/diagrams/data340.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54"/>
  </p:notesMasterIdLst>
  <p:sldIdLst>
    <p:sldId id="256" r:id="rId6"/>
    <p:sldId id="1537" r:id="rId7"/>
    <p:sldId id="266" r:id="rId8"/>
    <p:sldId id="267" r:id="rId9"/>
    <p:sldId id="268" r:id="rId10"/>
    <p:sldId id="269" r:id="rId11"/>
    <p:sldId id="270" r:id="rId12"/>
    <p:sldId id="271" r:id="rId13"/>
    <p:sldId id="272" r:id="rId14"/>
    <p:sldId id="276" r:id="rId15"/>
    <p:sldId id="1539" r:id="rId16"/>
    <p:sldId id="1559" r:id="rId17"/>
    <p:sldId id="1552" r:id="rId18"/>
    <p:sldId id="1553" r:id="rId19"/>
    <p:sldId id="258" r:id="rId20"/>
    <p:sldId id="1548" r:id="rId21"/>
    <p:sldId id="265" r:id="rId22"/>
    <p:sldId id="1568" r:id="rId23"/>
    <p:sldId id="1569" r:id="rId24"/>
    <p:sldId id="1549" r:id="rId25"/>
    <p:sldId id="260" r:id="rId26"/>
    <p:sldId id="1554" r:id="rId27"/>
    <p:sldId id="1535" r:id="rId28"/>
    <p:sldId id="261" r:id="rId29"/>
    <p:sldId id="1560" r:id="rId30"/>
    <p:sldId id="1557" r:id="rId31"/>
    <p:sldId id="1558" r:id="rId32"/>
    <p:sldId id="1564" r:id="rId33"/>
    <p:sldId id="1540" r:id="rId34"/>
    <p:sldId id="1562" r:id="rId35"/>
    <p:sldId id="262" r:id="rId36"/>
    <p:sldId id="259" r:id="rId37"/>
    <p:sldId id="263" r:id="rId38"/>
    <p:sldId id="1561" r:id="rId39"/>
    <p:sldId id="1541" r:id="rId40"/>
    <p:sldId id="1547" r:id="rId41"/>
    <p:sldId id="1546" r:id="rId42"/>
    <p:sldId id="1565" r:id="rId43"/>
    <p:sldId id="1538" r:id="rId44"/>
    <p:sldId id="264" r:id="rId45"/>
    <p:sldId id="1533" r:id="rId46"/>
    <p:sldId id="1545" r:id="rId47"/>
    <p:sldId id="1567" r:id="rId48"/>
    <p:sldId id="1556" r:id="rId49"/>
    <p:sldId id="1555" r:id="rId50"/>
    <p:sldId id="1551" r:id="rId51"/>
    <p:sldId id="1550" r:id="rId52"/>
    <p:sldId id="15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6403"/>
  </p:normalViewPr>
  <p:slideViewPr>
    <p:cSldViewPr snapToGrid="0">
      <p:cViewPr varScale="1">
        <p:scale>
          <a:sx n="158" d="100"/>
          <a:sy n="158" d="100"/>
        </p:scale>
        <p:origin x="984" y="192"/>
      </p:cViewPr>
      <p:guideLst/>
    </p:cSldViewPr>
  </p:slideViewPr>
  <p:outlineViewPr>
    <p:cViewPr>
      <p:scale>
        <a:sx n="33" d="100"/>
        <a:sy n="33" d="100"/>
      </p:scale>
      <p:origin x="0" y="-2584"/>
    </p:cViewPr>
  </p:outlineViewPr>
  <p:notesTextViewPr>
    <p:cViewPr>
      <p:scale>
        <a:sx n="1" d="1"/>
        <a:sy n="1" d="1"/>
      </p:scale>
      <p:origin x="0" y="-2144"/>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0.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1.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image" Target="../media/image481.png"/><Relationship Id="rId1" Type="http://schemas.openxmlformats.org/officeDocument/2006/relationships/image" Target="../media/image47.png"/><Relationship Id="rId5" Type="http://schemas.openxmlformats.org/officeDocument/2006/relationships/image" Target="../media/image521.png"/><Relationship Id="rId4" Type="http://schemas.openxmlformats.org/officeDocument/2006/relationships/image" Target="../media/image51.png"/></Relationships>
</file>

<file path=ppt/diagrams/_rels/data2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1.png"/><Relationship Id="rId1" Type="http://schemas.openxmlformats.org/officeDocument/2006/relationships/image" Target="../media/image610.png"/><Relationship Id="rId5" Type="http://schemas.openxmlformats.org/officeDocument/2006/relationships/image" Target="../media/image65.png"/><Relationship Id="rId4" Type="http://schemas.openxmlformats.org/officeDocument/2006/relationships/image" Target="../media/image64.pn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diagrams/_rels/data340.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0.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82.png"/><Relationship Id="rId1" Type="http://schemas.openxmlformats.org/officeDocument/2006/relationships/image" Target="../media/image372.png"/><Relationship Id="rId6" Type="http://schemas.openxmlformats.org/officeDocument/2006/relationships/image" Target="../media/image43.png"/><Relationship Id="rId5" Type="http://schemas.openxmlformats.org/officeDocument/2006/relationships/image" Target="../media/image420.png"/><Relationship Id="rId4" Type="http://schemas.openxmlformats.org/officeDocument/2006/relationships/image" Target="../media/image41.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r>
                <a:rPr lang="en-US" sz="1600" dirty="0"/>
                <a:t> (Non-fungible: non-transferable &amp; </a:t>
              </a:r>
              <a:r>
                <a:rPr lang="en-US" sz="1600" dirty="0" err="1"/>
                <a:t>pausable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𝑝}</a:t>
              </a:r>
              <a:r>
                <a:rPr lang="en-US" sz="1600" dirty="0"/>
                <a:t> (Non-fungible: non-transferable &amp; </a:t>
              </a:r>
              <a:r>
                <a:rPr lang="en-US" sz="1600" dirty="0" err="1"/>
                <a:t>pausable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Divisible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Divisible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𝑃</m:t>
                  </m:r>
                  <m:r>
                    <a:rPr lang="en-US" sz="1600" b="0" i="1" smtClean="0">
                      <a:latin typeface="Cambria Math" panose="02040503050406030204" pitchFamily="18" charset="0"/>
                    </a:rPr>
                    <m:t>}</m:t>
                  </m:r>
                </m:oMath>
              </a14:m>
              <a:r>
                <a:rPr lang="en-US" sz="1600" dirty="0"/>
                <a:t> (Non-fungible: non-transferable &amp; </a:t>
              </a:r>
              <a:r>
                <a:rPr lang="en-US" sz="1600" dirty="0" err="1"/>
                <a:t>pausable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𝑃}</a:t>
              </a:r>
              <a:r>
                <a:rPr lang="en-US" sz="1600" dirty="0"/>
                <a:t> (Non-fungible: non-transferable &amp; </a:t>
              </a:r>
              <a:r>
                <a:rPr lang="en-US" sz="1600" dirty="0" err="1"/>
                <a:t>pausable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Divisible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 ) {𝑑,𝑆𝐶}</a:t>
              </a:r>
              <a:r>
                <a:rPr lang="en-US" sz="1600" dirty="0"/>
                <a:t> (Fungible: Divisible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3E5A62C4-F9B4-C64E-8E44-F14AAF3A32C0}">
      <dgm:prSet/>
      <dgm:spPr/>
      <dgm:t>
        <a:bodyPr/>
        <a:lstStyle/>
        <a:p>
          <a:r>
            <a:rPr lang="en-US" dirty="0"/>
            <a:t>specifications</a:t>
          </a:r>
        </a:p>
      </dgm:t>
    </dgm:pt>
    <dgm:pt modelId="{0F3BAE31-C596-654E-A4AF-1193FB48EE56}" type="parTrans" cxnId="{962D11E5-2AAE-6C4C-8039-EBDC39C007A5}">
      <dgm:prSet/>
      <dgm:spPr/>
      <dgm:t>
        <a:bodyPr/>
        <a:lstStyle/>
        <a:p>
          <a:endParaRPr lang="en-US"/>
        </a:p>
      </dgm:t>
    </dgm:pt>
    <dgm:pt modelId="{ACCA821C-33BD-C748-B560-364D059B8D57}" type="sibTrans" cxnId="{962D11E5-2AAE-6C4C-8039-EBDC39C007A5}">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2"/>
      <dgm:spPr/>
    </dgm:pt>
    <dgm:pt modelId="{898731E8-1C49-654A-B5E3-2F16E13B919E}" type="pres">
      <dgm:prSet presAssocID="{D2AD3716-03DE-7D4A-BEEF-A1D43254BAF9}" presName="connTx" presStyleLbl="parChTrans1D3" presStyleIdx="0" presStyleCnt="12"/>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2">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2"/>
      <dgm:spPr/>
    </dgm:pt>
    <dgm:pt modelId="{AB4A50DF-606B-DC49-A407-D1D82F94850E}" type="pres">
      <dgm:prSet presAssocID="{0494D77A-7D57-4445-B505-DC67FCD7C228}" presName="connTx" presStyleLbl="parChTrans1D3" presStyleIdx="1" presStyleCnt="12"/>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2">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2"/>
      <dgm:spPr/>
    </dgm:pt>
    <dgm:pt modelId="{4BA8BE47-A6A7-564C-A6AA-438E66248A45}" type="pres">
      <dgm:prSet presAssocID="{A0B132D0-53A9-824C-8263-6473DBC731CD}" presName="connTx" presStyleLbl="parChTrans1D3" presStyleIdx="2" presStyleCnt="12"/>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2">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2"/>
      <dgm:spPr/>
    </dgm:pt>
    <dgm:pt modelId="{550C1189-27E9-9246-A0DF-7AA86962D9BD}" type="pres">
      <dgm:prSet presAssocID="{20693AA4-5E52-CF48-BB4C-345A16FF4368}" presName="connTx" presStyleLbl="parChTrans1D3" presStyleIdx="3" presStyleCnt="12"/>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2">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2"/>
      <dgm:spPr/>
    </dgm:pt>
    <dgm:pt modelId="{80C4FB5D-A509-0244-B0F2-78D46538BADE}" type="pres">
      <dgm:prSet presAssocID="{8D6CBC6E-278B-7A4E-AA8C-A8D5B9ACC76E}" presName="connTx" presStyleLbl="parChTrans1D3" presStyleIdx="4" presStyleCnt="12"/>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2">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2"/>
      <dgm:spPr/>
    </dgm:pt>
    <dgm:pt modelId="{0DDFA560-CE08-A648-97FA-44DE2857B1A6}" type="pres">
      <dgm:prSet presAssocID="{889F7840-0E42-694A-A77B-4A81D1EE8493}" presName="connTx" presStyleLbl="parChTrans1D3" presStyleIdx="5" presStyleCnt="12"/>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2">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2"/>
      <dgm:spPr/>
    </dgm:pt>
    <dgm:pt modelId="{77101F57-D603-E24A-93A2-9A31F4FF4CFD}" type="pres">
      <dgm:prSet presAssocID="{797B8613-9C8F-7340-A964-62E2BBCBBD4A}" presName="connTx" presStyleLbl="parChTrans1D3" presStyleIdx="6" presStyleCnt="12"/>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2">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2"/>
      <dgm:spPr/>
    </dgm:pt>
    <dgm:pt modelId="{19C6FABB-4A55-E04C-8B86-ABAC210C43AA}" type="pres">
      <dgm:prSet presAssocID="{345478CC-7E2E-344D-89F2-C226664740C1}" presName="connTx" presStyleLbl="parChTrans1D3" presStyleIdx="7" presStyleCnt="12"/>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2">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2"/>
      <dgm:spPr/>
    </dgm:pt>
    <dgm:pt modelId="{B15B639F-7E53-4345-8711-F02D4B724BF3}" type="pres">
      <dgm:prSet presAssocID="{DC57BA79-3DF6-CC44-881E-B974B3FEFA58}" presName="connTx" presStyleLbl="parChTrans1D3" presStyleIdx="8" presStyleCnt="12"/>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2">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2"/>
      <dgm:spPr/>
    </dgm:pt>
    <dgm:pt modelId="{71786F09-4D37-0F48-8A91-8A2067105E7E}" type="pres">
      <dgm:prSet presAssocID="{B7405EB0-FDC5-514B-86E7-B0B06AB2FFFA}" presName="connTx" presStyleLbl="parChTrans1D3" presStyleIdx="9" presStyleCnt="12"/>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2">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2"/>
      <dgm:spPr/>
    </dgm:pt>
    <dgm:pt modelId="{3C4921F8-93DA-8941-90BA-34A1F596103D}" type="pres">
      <dgm:prSet presAssocID="{48A580D3-E3BC-1148-BFCE-8F5E2DB7D71B}" presName="connTx" presStyleLbl="parChTrans1D3" presStyleIdx="10" presStyleCnt="12"/>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2">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 modelId="{FC39102B-194D-0B4E-BA35-0A248D0E4498}" type="pres">
      <dgm:prSet presAssocID="{0F3BAE31-C596-654E-A4AF-1193FB48EE56}" presName="conn2-1" presStyleLbl="parChTrans1D3" presStyleIdx="11" presStyleCnt="12"/>
      <dgm:spPr/>
    </dgm:pt>
    <dgm:pt modelId="{6A61521D-7CA8-EA46-90E1-7249DE36D2BD}" type="pres">
      <dgm:prSet presAssocID="{0F3BAE31-C596-654E-A4AF-1193FB48EE56}" presName="connTx" presStyleLbl="parChTrans1D3" presStyleIdx="11" presStyleCnt="12"/>
      <dgm:spPr/>
    </dgm:pt>
    <dgm:pt modelId="{481544EA-94D3-7B45-B38A-CA0D1229F5A9}" type="pres">
      <dgm:prSet presAssocID="{3E5A62C4-F9B4-C64E-8E44-F14AAF3A32C0}" presName="root2" presStyleCnt="0"/>
      <dgm:spPr/>
    </dgm:pt>
    <dgm:pt modelId="{9B1BEC10-5038-E546-8A41-5F998BC65FAC}" type="pres">
      <dgm:prSet presAssocID="{3E5A62C4-F9B4-C64E-8E44-F14AAF3A32C0}" presName="LevelTwoTextNode" presStyleLbl="node3" presStyleIdx="11" presStyleCnt="12">
        <dgm:presLayoutVars>
          <dgm:chPref val="3"/>
        </dgm:presLayoutVars>
      </dgm:prSet>
      <dgm:spPr/>
    </dgm:pt>
    <dgm:pt modelId="{FEF494CC-9604-6E44-8A44-B0F36444EB80}" type="pres">
      <dgm:prSet presAssocID="{3E5A62C4-F9B4-C64E-8E44-F14AAF3A32C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AD69E74F-BAE0-9B47-B61F-3C97DB1D9D27}" type="presOf" srcId="{3E5A62C4-F9B4-C64E-8E44-F14AAF3A32C0}" destId="{9B1BEC10-5038-E546-8A41-5F998BC65FAC}"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0F2B7179-90CA-2A4F-A52F-C3E159702F2F}" type="presOf" srcId="{0F3BAE31-C596-654E-A4AF-1193FB48EE56}" destId="{FC39102B-194D-0B4E-BA35-0A248D0E4498}" srcOrd="0"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312BC193-9FEA-C249-A14C-6DA5E4A8D46C}" type="presOf" srcId="{0F3BAE31-C596-654E-A4AF-1193FB48EE56}" destId="{6A61521D-7CA8-EA46-90E1-7249DE36D2BD}"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962D11E5-2AAE-6C4C-8039-EBDC39C007A5}" srcId="{F27C5F4B-2770-D742-8EF3-8B0639FABC5C}" destId="{3E5A62C4-F9B4-C64E-8E44-F14AAF3A32C0}" srcOrd="2" destOrd="0" parTransId="{0F3BAE31-C596-654E-A4AF-1193FB48EE56}" sibTransId="{ACCA821C-33BD-C748-B560-364D059B8D57}"/>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 modelId="{29583710-6502-5D43-8A25-C4655C0553D4}" type="presParOf" srcId="{D366BAED-7617-1442-9C5B-762FE99946CA}" destId="{FC39102B-194D-0B4E-BA35-0A248D0E4498}" srcOrd="4" destOrd="0" presId="urn:microsoft.com/office/officeart/2005/8/layout/hierarchy2"/>
    <dgm:cxn modelId="{4060A1A4-4FEA-4042-8BEE-5799A3950E56}" type="presParOf" srcId="{FC39102B-194D-0B4E-BA35-0A248D0E4498}" destId="{6A61521D-7CA8-EA46-90E1-7249DE36D2BD}" srcOrd="0" destOrd="0" presId="urn:microsoft.com/office/officeart/2005/8/layout/hierarchy2"/>
    <dgm:cxn modelId="{547D38B7-B860-E741-A9C0-DE4DB01553BB}" type="presParOf" srcId="{D366BAED-7617-1442-9C5B-762FE99946CA}" destId="{481544EA-94D3-7B45-B38A-CA0D1229F5A9}" srcOrd="5" destOrd="0" presId="urn:microsoft.com/office/officeart/2005/8/layout/hierarchy2"/>
    <dgm:cxn modelId="{EED65045-F2E1-1744-9B88-B93C29E8C85F}" type="presParOf" srcId="{481544EA-94D3-7B45-B38A-CA0D1229F5A9}" destId="{9B1BEC10-5038-E546-8A41-5F998BC65FAC}" srcOrd="0" destOrd="0" presId="urn:microsoft.com/office/officeart/2005/8/layout/hierarchy2"/>
    <dgm:cxn modelId="{7B98F6D2-9BB4-744F-AB33-CBFE4046EBF8}" type="presParOf" srcId="{481544EA-94D3-7B45-B38A-CA0D1229F5A9}" destId="{FEF494CC-9604-6E44-8A44-B0F36444EB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dirty="0"/>
                <a:t> - Divisible </a:t>
              </a:r>
            </a:p>
          </dgm:t>
        </dgm:pt>
      </mc:Choice>
      <mc:Fallback xmlns="">
        <dgm:pt modelId="{8F8B69EA-BAEC-7144-934F-1EE7D352A6CC}">
          <dgm:prSet/>
          <dgm:spPr/>
          <dgm:t>
            <a:bodyPr/>
            <a:lstStyle/>
            <a:p>
              <a:r>
                <a:rPr lang="en-US" i="0" dirty="0">
                  <a:latin typeface="Cambria Math" panose="02040503050406030204" pitchFamily="18" charset="0"/>
                </a:rPr>
                <a:t>𝑑</a:t>
              </a:r>
              <a:r>
                <a:rPr lang="en-US" dirty="0"/>
                <a:t> - Divisible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14BFB5-1109-4B7E-B085-38F706D52E8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013F357-8E79-4BA0-BF8C-9F905E8C9EAF}">
      <dgm:prSet/>
      <dgm:spPr/>
      <dgm:t>
        <a:bodyPr/>
        <a:lstStyle/>
        <a:p>
          <a:r>
            <a:rPr lang="en-US"/>
            <a:t>Token Unit: Fractional, Whole or Singleton </a:t>
          </a:r>
          <a:endParaRPr lang="en-US" dirty="0"/>
        </a:p>
      </dgm:t>
    </dgm:pt>
    <dgm:pt modelId="{C5E2CBEB-7487-4AF7-85CF-D0EF048EECC8}" type="parTrans" cxnId="{86E304AB-F135-4BD3-9172-4D23984DE140}">
      <dgm:prSet/>
      <dgm:spPr/>
      <dgm:t>
        <a:bodyPr/>
        <a:lstStyle/>
        <a:p>
          <a:endParaRPr lang="en-US"/>
        </a:p>
      </dgm:t>
    </dgm:pt>
    <dgm:pt modelId="{282411DE-CFEB-4286-870E-452D43D18611}" type="sibTrans" cxnId="{86E304AB-F135-4BD3-9172-4D23984DE140}">
      <dgm:prSet/>
      <dgm:spPr/>
      <dgm:t>
        <a:bodyPr/>
        <a:lstStyle/>
        <a:p>
          <a:endParaRPr lang="en-US"/>
        </a:p>
      </dgm:t>
    </dgm:pt>
    <dgm:pt modelId="{0092E968-E79D-4BB7-8840-A0D5254CA885}">
      <dgm:prSet/>
      <dgm:spPr/>
      <dgm:t>
        <a:bodyPr/>
        <a:lstStyle/>
        <a:p>
          <a:r>
            <a:rPr lang="en-US" dirty="0"/>
            <a:t>Fractional – you can make change like a $1 dollar bill can be broken into 4 .25¢ coins, but you cannot divide past 2 decimal places or have a .249999¢.</a:t>
          </a:r>
        </a:p>
      </dgm:t>
    </dgm:pt>
    <dgm:pt modelId="{F792C6C1-70A5-48C4-8DE8-39BE26FF1FE8}" type="sibTrans" cxnId="{2305C197-867A-436D-BFEB-0F5EBA970103}">
      <dgm:prSet/>
      <dgm:spPr/>
      <dgm:t>
        <a:bodyPr/>
        <a:lstStyle/>
        <a:p>
          <a:endParaRPr lang="en-US"/>
        </a:p>
      </dgm:t>
    </dgm:pt>
    <dgm:pt modelId="{D1B940FC-8EB7-4203-A46D-4034788577AD}" type="parTrans" cxnId="{2305C197-867A-436D-BFEB-0F5EBA970103}">
      <dgm:prSet/>
      <dgm:spPr/>
      <dgm:t>
        <a:bodyPr/>
        <a:lstStyle/>
        <a:p>
          <a:endParaRPr lang="en-US"/>
        </a:p>
      </dgm:t>
    </dgm:pt>
    <dgm:pt modelId="{CCFF2FF0-5B85-4A13-83E8-98C0EE6B09E1}">
      <dgm:prSet/>
      <dgm:spPr/>
      <dgm:t>
        <a:bodyPr/>
        <a:lstStyle/>
        <a:p>
          <a:r>
            <a:rPr lang="en-US" dirty="0"/>
            <a:t>Whole – no division allowed just whole numbers</a:t>
          </a:r>
        </a:p>
      </dgm:t>
    </dgm:pt>
    <dgm:pt modelId="{BE535B34-3B41-4D5E-8145-151A021DD55D}" type="sibTrans" cxnId="{A1F12DBB-87EA-49AE-A672-0B7EDD49D39F}">
      <dgm:prSet/>
      <dgm:spPr/>
      <dgm:t>
        <a:bodyPr/>
        <a:lstStyle/>
        <a:p>
          <a:endParaRPr lang="en-US"/>
        </a:p>
      </dgm:t>
    </dgm:pt>
    <dgm:pt modelId="{40C42CDA-FF8E-4237-B52F-00EC2A1562CA}" type="parTrans" cxnId="{A1F12DBB-87EA-49AE-A672-0B7EDD49D39F}">
      <dgm:prSet/>
      <dgm:spPr/>
      <dgm:t>
        <a:bodyPr/>
        <a:lstStyle/>
        <a:p>
          <a:endParaRPr lang="en-US"/>
        </a:p>
      </dgm:t>
    </dgm:pt>
    <dgm:pt modelId="{E5C3B89F-9358-427C-A7B6-1029E3278C8B}">
      <dgm:prSet/>
      <dgm:spPr/>
      <dgm:t>
        <a:bodyPr/>
        <a:lstStyle/>
        <a:p>
          <a:r>
            <a:rPr lang="en-US" dirty="0"/>
            <a:t>Singleton – no division and a quantity of 1</a:t>
          </a:r>
        </a:p>
      </dgm:t>
    </dgm:pt>
    <dgm:pt modelId="{BEE19CFD-F029-406A-9AA5-59952136DAB7}" type="sibTrans" cxnId="{D4AC11BE-DAD3-442B-AA2A-0AE0D37A0FFE}">
      <dgm:prSet/>
      <dgm:spPr/>
      <dgm:t>
        <a:bodyPr/>
        <a:lstStyle/>
        <a:p>
          <a:endParaRPr lang="en-US"/>
        </a:p>
      </dgm:t>
    </dgm:pt>
    <dgm:pt modelId="{93EB0502-3551-490F-81B2-9012CD11661E}" type="parTrans" cxnId="{D4AC11BE-DAD3-442B-AA2A-0AE0D37A0FFE}">
      <dgm:prSet/>
      <dgm:spPr/>
      <dgm:t>
        <a:bodyPr/>
        <a:lstStyle/>
        <a:p>
          <a:endParaRPr lang="en-US"/>
        </a:p>
      </dgm:t>
    </dgm:pt>
    <dgm:pt modelId="{D77C9920-7930-4CA9-82F4-B23434A2E2A0}">
      <dgm:prSet/>
      <dgm:spPr/>
      <dgm:t>
        <a:bodyPr/>
        <a:lstStyle/>
        <a:p>
          <a:r>
            <a:rPr lang="en-US" dirty="0"/>
            <a:t>Value Type: Intrinsic or Reference</a:t>
          </a:r>
        </a:p>
      </dgm:t>
    </dgm:pt>
    <dgm:pt modelId="{5994B8D4-9573-4408-911A-BFB8D6A0AAAE}" type="sibTrans" cxnId="{1179D438-F1C3-4C97-B0C1-736F647EC64F}">
      <dgm:prSet/>
      <dgm:spPr/>
      <dgm:t>
        <a:bodyPr/>
        <a:lstStyle/>
        <a:p>
          <a:endParaRPr lang="en-US"/>
        </a:p>
      </dgm:t>
    </dgm:pt>
    <dgm:pt modelId="{4775F492-F789-4329-83D1-8299DB405957}" type="parTrans" cxnId="{1179D438-F1C3-4C97-B0C1-736F647EC64F}">
      <dgm:prSet/>
      <dgm:spPr/>
      <dgm:t>
        <a:bodyPr/>
        <a:lstStyle/>
        <a:p>
          <a:endParaRPr lang="en-US"/>
        </a:p>
      </dgm:t>
    </dgm:pt>
    <dgm:pt modelId="{43429F2B-4847-45AE-9E0A-CB9940991EEE}">
      <dgm:prSet/>
      <dgm:spPr/>
      <dgm:t>
        <a:bodyPr/>
        <a:lstStyle/>
        <a:p>
          <a:r>
            <a:rPr lang="en-US" dirty="0"/>
            <a:t>Intrinsic value is where the digital token itself is valuable, a crypto currency</a:t>
          </a:r>
        </a:p>
      </dgm:t>
    </dgm:pt>
    <dgm:pt modelId="{89D2F553-4CE5-4FC9-8F83-916D5241CD50}" type="sibTrans" cxnId="{BFA913DC-B3AD-4343-923B-0AAB6A72AC50}">
      <dgm:prSet/>
      <dgm:spPr/>
      <dgm:t>
        <a:bodyPr/>
        <a:lstStyle/>
        <a:p>
          <a:endParaRPr lang="en-US"/>
        </a:p>
      </dgm:t>
    </dgm:pt>
    <dgm:pt modelId="{42CB2E3A-FB7D-4756-A674-20D065BF128F}" type="parTrans" cxnId="{BFA913DC-B3AD-4343-923B-0AAB6A72AC50}">
      <dgm:prSet/>
      <dgm:spPr/>
      <dgm:t>
        <a:bodyPr/>
        <a:lstStyle/>
        <a:p>
          <a:endParaRPr lang="en-US"/>
        </a:p>
      </dgm:t>
    </dgm:pt>
    <dgm:pt modelId="{92E0D8BD-9C0D-4704-BC7F-FF98D6561794}">
      <dgm:prSet/>
      <dgm:spPr/>
      <dgm:t>
        <a:bodyPr/>
        <a:lstStyle/>
        <a:p>
          <a:r>
            <a:rPr lang="en-US" dirty="0"/>
            <a:t>Reference value is where the token represents a physical item like a car or house, or ‘stored elsewhere’ digital item like a photo, scanned document or bank balance.</a:t>
          </a:r>
        </a:p>
      </dgm:t>
    </dgm:pt>
    <dgm:pt modelId="{8F47D27B-1EAD-4500-B02F-462351A8EA49}" type="sibTrans" cxnId="{1513E40B-D88B-41DD-8736-F7B5A1448FD8}">
      <dgm:prSet/>
      <dgm:spPr/>
      <dgm:t>
        <a:bodyPr/>
        <a:lstStyle/>
        <a:p>
          <a:endParaRPr lang="en-US"/>
        </a:p>
      </dgm:t>
    </dgm:pt>
    <dgm:pt modelId="{DA64F4CF-42BF-409C-9F93-64012B76E89B}" type="parTrans" cxnId="{1513E40B-D88B-41DD-8736-F7B5A1448FD8}">
      <dgm:prSet/>
      <dgm:spPr/>
      <dgm:t>
        <a:bodyPr/>
        <a:lstStyle/>
        <a:p>
          <a:endParaRPr lang="en-US"/>
        </a:p>
      </dgm:t>
    </dgm:pt>
    <dgm:pt modelId="{96D08A60-47CA-4ECD-811D-28B81FB155EC}">
      <dgm:prSet/>
      <dgm:spPr/>
      <dgm:t>
        <a:bodyPr/>
        <a:lstStyle/>
        <a:p>
          <a:r>
            <a:rPr lang="en-US"/>
            <a:t>Representation Type: Common or Unique</a:t>
          </a:r>
        </a:p>
      </dgm:t>
    </dgm:pt>
    <dgm:pt modelId="{CC28625B-C4EB-4C0C-BF25-CAF08DF490DC}" type="sibTrans" cxnId="{D20C6A60-F6C9-4DE9-BEEF-DAB0EFD9B29F}">
      <dgm:prSet/>
      <dgm:spPr/>
      <dgm:t>
        <a:bodyPr/>
        <a:lstStyle/>
        <a:p>
          <a:endParaRPr lang="en-US"/>
        </a:p>
      </dgm:t>
    </dgm:pt>
    <dgm:pt modelId="{5173938D-6BC9-46DE-9135-CDD4F5FEC0B4}" type="parTrans" cxnId="{D20C6A60-F6C9-4DE9-BEEF-DAB0EFD9B29F}">
      <dgm:prSet/>
      <dgm:spPr/>
      <dgm:t>
        <a:bodyPr/>
        <a:lstStyle/>
        <a:p>
          <a:endParaRPr lang="en-US"/>
        </a:p>
      </dgm:t>
    </dgm:pt>
    <dgm:pt modelId="{DE187B6B-B03C-44AF-8690-CAFFE0EA5180}">
      <dgm:prSet/>
      <dgm:spPr/>
      <dgm:t>
        <a:bodyPr/>
        <a:lstStyle/>
        <a:p>
          <a:r>
            <a:rPr lang="en-US" dirty="0"/>
            <a:t>Common tokens are balances on a single distributed ledger, tokens do not have individual identities. Like the balance in a checking account.</a:t>
          </a:r>
        </a:p>
      </dgm:t>
    </dgm:pt>
    <dgm:pt modelId="{1756C8F4-4196-48D5-BC3D-D05E18D5E0C8}" type="sibTrans" cxnId="{37174453-D4A7-4409-9AE8-D13BA52D7FDA}">
      <dgm:prSet/>
      <dgm:spPr/>
      <dgm:t>
        <a:bodyPr/>
        <a:lstStyle/>
        <a:p>
          <a:endParaRPr lang="en-US"/>
        </a:p>
      </dgm:t>
    </dgm:pt>
    <dgm:pt modelId="{A7CB3C92-8059-4CA1-9E68-F4E31021031E}" type="parTrans" cxnId="{37174453-D4A7-4409-9AE8-D13BA52D7FDA}">
      <dgm:prSet/>
      <dgm:spPr/>
      <dgm:t>
        <a:bodyPr/>
        <a:lstStyle/>
        <a:p>
          <a:endParaRPr lang="en-US"/>
        </a:p>
      </dgm:t>
    </dgm:pt>
    <dgm:pt modelId="{AD901E5B-0C55-4135-8D09-148D65CFD739}">
      <dgm:prSet/>
      <dgm:spPr/>
      <dgm:t>
        <a:bodyPr/>
        <a:lstStyle/>
        <a:p>
          <a:r>
            <a:rPr lang="en-US" dirty="0"/>
            <a:t>Unique tokens have their own identities, usually called an unspent transaction output or UTXO, that can have individual properties like a serial number.  Like physical money in your pocket, each bill has a unique serial number.</a:t>
          </a:r>
        </a:p>
      </dgm:t>
    </dgm:pt>
    <dgm:pt modelId="{BC0961AD-127F-4583-AA66-FD589D56363F}" type="sibTrans" cxnId="{5DAFBC3C-DA09-49E4-90C2-D5AECDB3E60D}">
      <dgm:prSet/>
      <dgm:spPr/>
      <dgm:t>
        <a:bodyPr/>
        <a:lstStyle/>
        <a:p>
          <a:endParaRPr lang="en-US"/>
        </a:p>
      </dgm:t>
    </dgm:pt>
    <dgm:pt modelId="{E4BD6AE3-38F7-4917-963F-E12027683DA6}" type="parTrans" cxnId="{5DAFBC3C-DA09-49E4-90C2-D5AECDB3E60D}">
      <dgm:prSet/>
      <dgm:spPr/>
      <dgm:t>
        <a:bodyPr/>
        <a:lstStyle/>
        <a:p>
          <a:endParaRPr lang="en-US"/>
        </a:p>
      </dgm:t>
    </dgm:pt>
    <dgm:pt modelId="{74B5D797-7F7B-4086-8651-489DF6FAC68C}">
      <dgm:prSet/>
      <dgm:spPr/>
      <dgm:t>
        <a:bodyPr/>
        <a:lstStyle/>
        <a:p>
          <a:r>
            <a:rPr lang="en-US" dirty="0"/>
            <a:t>Template Type: Single or Hybrid</a:t>
          </a:r>
        </a:p>
      </dgm:t>
    </dgm:pt>
    <dgm:pt modelId="{8AF70733-50E8-4C2C-8E67-3EA28D7777B8}" type="sibTrans" cxnId="{8320E39A-653A-4313-954F-B08394CFA988}">
      <dgm:prSet/>
      <dgm:spPr/>
      <dgm:t>
        <a:bodyPr/>
        <a:lstStyle/>
        <a:p>
          <a:endParaRPr lang="en-US"/>
        </a:p>
      </dgm:t>
    </dgm:pt>
    <dgm:pt modelId="{D66A43A4-B1AE-436B-8596-E0DEB5D5B267}" type="parTrans" cxnId="{8320E39A-653A-4313-954F-B08394CFA988}">
      <dgm:prSet/>
      <dgm:spPr/>
      <dgm:t>
        <a:bodyPr/>
        <a:lstStyle/>
        <a:p>
          <a:endParaRPr lang="en-US"/>
        </a:p>
      </dgm:t>
    </dgm:pt>
    <dgm:pt modelId="{3BD0FDC2-095D-4CF2-B7D5-DD92AD284643}">
      <dgm:prSet/>
      <dgm:spPr/>
      <dgm:t>
        <a:bodyPr/>
        <a:lstStyle/>
        <a:p>
          <a:r>
            <a:rPr lang="en-US" dirty="0"/>
            <a:t>A hybrid token has a single parent token of a classification and can have many child tokens, that ‘belong' or are ‘controlled’ by the parent. But like real children, hybrids can have unique abilities to model almost any business use case.</a:t>
          </a:r>
        </a:p>
      </dgm:t>
    </dgm:pt>
    <dgm:pt modelId="{B9F9BCC0-CFD7-4283-AFE9-D4ECFBD1B258}" type="sibTrans" cxnId="{4072DE8F-7E4A-4FAF-9F8C-A96706DAFAC7}">
      <dgm:prSet/>
      <dgm:spPr/>
      <dgm:t>
        <a:bodyPr/>
        <a:lstStyle/>
        <a:p>
          <a:endParaRPr lang="en-US"/>
        </a:p>
      </dgm:t>
    </dgm:pt>
    <dgm:pt modelId="{46F702A7-52AC-47A5-920F-E1A5C5AF8369}" type="parTrans" cxnId="{4072DE8F-7E4A-4FAF-9F8C-A96706DAFAC7}">
      <dgm:prSet/>
      <dgm:spPr/>
      <dgm:t>
        <a:bodyPr/>
        <a:lstStyle/>
        <a:p>
          <a:endParaRPr lang="en-US"/>
        </a:p>
      </dgm:t>
    </dgm:pt>
    <dgm:pt modelId="{A2CBDBC8-8AF0-40B0-9AC3-6B14020811C4}">
      <dgm:prSet/>
      <dgm:spPr/>
      <dgm:t>
        <a:bodyPr/>
        <a:lstStyle/>
        <a:p>
          <a:r>
            <a:rPr lang="en-US" dirty="0"/>
            <a:t>A single token does not have any children.</a:t>
          </a:r>
        </a:p>
      </dgm:t>
    </dgm:pt>
    <dgm:pt modelId="{A1977AEB-99E4-4516-A0ED-B6E5D51FF5A0}" type="sibTrans" cxnId="{E781EC01-B7F4-43A3-A30E-AE5C2B28A5F0}">
      <dgm:prSet/>
      <dgm:spPr/>
      <dgm:t>
        <a:bodyPr/>
        <a:lstStyle/>
        <a:p>
          <a:endParaRPr lang="en-US"/>
        </a:p>
      </dgm:t>
    </dgm:pt>
    <dgm:pt modelId="{C83D13C4-82CE-4614-8D4D-7D5F4DB5F3B6}" type="parTrans" cxnId="{E781EC01-B7F4-43A3-A30E-AE5C2B28A5F0}">
      <dgm:prSet/>
      <dgm:spPr/>
      <dgm:t>
        <a:bodyPr/>
        <a:lstStyle/>
        <a:p>
          <a:endParaRPr lang="en-US"/>
        </a:p>
      </dgm:t>
    </dgm:pt>
    <dgm:pt modelId="{52B0D8F9-7344-234B-89C7-B314BA24B393}">
      <dgm:prSet/>
      <dgm:spPr/>
      <dgm:t>
        <a:bodyPr/>
        <a:lstStyle/>
        <a:p>
          <a:r>
            <a:rPr lang="en-US" b="1" dirty="0"/>
            <a:t>Supply: </a:t>
          </a:r>
          <a:r>
            <a:rPr lang="en-US" dirty="0"/>
            <a:t>Fixed, Capped-Variable, Gated or Infinite</a:t>
          </a:r>
        </a:p>
      </dgm:t>
    </dgm:pt>
    <dgm:pt modelId="{33BB51F3-4822-DC4E-AE6E-E80BAD541B72}" type="parTrans" cxnId="{B7ECB9CD-BBF0-4F47-AB43-5DF0FA61B359}">
      <dgm:prSet/>
      <dgm:spPr/>
      <dgm:t>
        <a:bodyPr/>
        <a:lstStyle/>
        <a:p>
          <a:endParaRPr lang="en-US"/>
        </a:p>
      </dgm:t>
    </dgm:pt>
    <dgm:pt modelId="{46C5C923-3E33-E44D-86F1-C11A987BED93}" type="sibTrans" cxnId="{B7ECB9CD-BBF0-4F47-AB43-5DF0FA61B359}">
      <dgm:prSet/>
      <dgm:spPr/>
      <dgm:t>
        <a:bodyPr/>
        <a:lstStyle/>
        <a:p>
          <a:endParaRPr lang="en-US"/>
        </a:p>
      </dgm:t>
    </dgm:pt>
    <dgm:pt modelId="{5A0CB11E-6D4F-8C46-9732-77E9104B39E2}">
      <dgm:prSet/>
      <dgm:spPr/>
      <dgm:t>
        <a:bodyPr/>
        <a:lstStyle/>
        <a:p>
          <a:r>
            <a:rPr lang="en-US" dirty="0"/>
            <a:t>Indicates how many token instances a token class can have during its lifetime.</a:t>
          </a:r>
        </a:p>
      </dgm:t>
    </dgm:pt>
    <dgm:pt modelId="{578E2694-3878-C74A-A0FD-BD8D1E0578FE}" type="parTrans" cxnId="{5BC11387-0D9A-7B4C-8399-AD847FB094F8}">
      <dgm:prSet/>
      <dgm:spPr/>
      <dgm:t>
        <a:bodyPr/>
        <a:lstStyle/>
        <a:p>
          <a:endParaRPr lang="en-US"/>
        </a:p>
      </dgm:t>
    </dgm:pt>
    <dgm:pt modelId="{4DBA378D-A77A-5743-B06B-5B74C75774B1}" type="sibTrans" cxnId="{5BC11387-0D9A-7B4C-8399-AD847FB094F8}">
      <dgm:prSet/>
      <dgm:spPr/>
      <dgm:t>
        <a:bodyPr/>
        <a:lstStyle/>
        <a:p>
          <a:endParaRPr lang="en-US"/>
        </a:p>
      </dgm:t>
    </dgm:pt>
    <dgm:pt modelId="{E79CB9B9-36A7-A840-9BD9-C9A25688CABF}" type="pres">
      <dgm:prSet presAssocID="{EF14BFB5-1109-4B7E-B085-38F706D52E80}" presName="linear" presStyleCnt="0">
        <dgm:presLayoutVars>
          <dgm:animLvl val="lvl"/>
          <dgm:resizeHandles val="exact"/>
        </dgm:presLayoutVars>
      </dgm:prSet>
      <dgm:spPr/>
    </dgm:pt>
    <dgm:pt modelId="{D146A076-FB0F-9245-8380-29E1658EB8AA}" type="pres">
      <dgm:prSet presAssocID="{C013F357-8E79-4BA0-BF8C-9F905E8C9EAF}" presName="parentText" presStyleLbl="node1" presStyleIdx="0" presStyleCnt="5">
        <dgm:presLayoutVars>
          <dgm:chMax val="0"/>
          <dgm:bulletEnabled val="1"/>
        </dgm:presLayoutVars>
      </dgm:prSet>
      <dgm:spPr/>
    </dgm:pt>
    <dgm:pt modelId="{D41CC149-FDEF-874B-8A56-74D3B029E30B}" type="pres">
      <dgm:prSet presAssocID="{C013F357-8E79-4BA0-BF8C-9F905E8C9EAF}" presName="childText" presStyleLbl="revTx" presStyleIdx="0" presStyleCnt="5">
        <dgm:presLayoutVars>
          <dgm:bulletEnabled val="1"/>
        </dgm:presLayoutVars>
      </dgm:prSet>
      <dgm:spPr/>
    </dgm:pt>
    <dgm:pt modelId="{03D1A5D2-C885-2249-825A-C9AB0E1B7B98}" type="pres">
      <dgm:prSet presAssocID="{D77C9920-7930-4CA9-82F4-B23434A2E2A0}" presName="parentText" presStyleLbl="node1" presStyleIdx="1" presStyleCnt="5">
        <dgm:presLayoutVars>
          <dgm:chMax val="0"/>
          <dgm:bulletEnabled val="1"/>
        </dgm:presLayoutVars>
      </dgm:prSet>
      <dgm:spPr/>
    </dgm:pt>
    <dgm:pt modelId="{1FFF73CC-92EA-754E-ADA0-D995DB5B166E}" type="pres">
      <dgm:prSet presAssocID="{D77C9920-7930-4CA9-82F4-B23434A2E2A0}" presName="childText" presStyleLbl="revTx" presStyleIdx="1" presStyleCnt="5">
        <dgm:presLayoutVars>
          <dgm:bulletEnabled val="1"/>
        </dgm:presLayoutVars>
      </dgm:prSet>
      <dgm:spPr/>
    </dgm:pt>
    <dgm:pt modelId="{F0075649-BAA5-3F43-B292-E5A84F4F919C}" type="pres">
      <dgm:prSet presAssocID="{96D08A60-47CA-4ECD-811D-28B81FB155EC}" presName="parentText" presStyleLbl="node1" presStyleIdx="2" presStyleCnt="5">
        <dgm:presLayoutVars>
          <dgm:chMax val="0"/>
          <dgm:bulletEnabled val="1"/>
        </dgm:presLayoutVars>
      </dgm:prSet>
      <dgm:spPr/>
    </dgm:pt>
    <dgm:pt modelId="{1952C371-71DE-2A41-AB24-0CC549F13FC1}" type="pres">
      <dgm:prSet presAssocID="{96D08A60-47CA-4ECD-811D-28B81FB155EC}" presName="childText" presStyleLbl="revTx" presStyleIdx="2" presStyleCnt="5">
        <dgm:presLayoutVars>
          <dgm:bulletEnabled val="1"/>
        </dgm:presLayoutVars>
      </dgm:prSet>
      <dgm:spPr/>
    </dgm:pt>
    <dgm:pt modelId="{22E8AF4B-77D8-8D49-823B-5D6AF3994E60}" type="pres">
      <dgm:prSet presAssocID="{52B0D8F9-7344-234B-89C7-B314BA24B393}" presName="parentText" presStyleLbl="node1" presStyleIdx="3" presStyleCnt="5">
        <dgm:presLayoutVars>
          <dgm:chMax val="0"/>
          <dgm:bulletEnabled val="1"/>
        </dgm:presLayoutVars>
      </dgm:prSet>
      <dgm:spPr/>
    </dgm:pt>
    <dgm:pt modelId="{F1894BAF-C6FD-0845-9A56-408104636402}" type="pres">
      <dgm:prSet presAssocID="{52B0D8F9-7344-234B-89C7-B314BA24B393}" presName="childText" presStyleLbl="revTx" presStyleIdx="3" presStyleCnt="5">
        <dgm:presLayoutVars>
          <dgm:bulletEnabled val="1"/>
        </dgm:presLayoutVars>
      </dgm:prSet>
      <dgm:spPr/>
    </dgm:pt>
    <dgm:pt modelId="{4F44F4E7-5840-3149-ACAE-41551F330637}" type="pres">
      <dgm:prSet presAssocID="{74B5D797-7F7B-4086-8651-489DF6FAC68C}" presName="parentText" presStyleLbl="node1" presStyleIdx="4" presStyleCnt="5">
        <dgm:presLayoutVars>
          <dgm:chMax val="0"/>
          <dgm:bulletEnabled val="1"/>
        </dgm:presLayoutVars>
      </dgm:prSet>
      <dgm:spPr/>
    </dgm:pt>
    <dgm:pt modelId="{35850F8F-51F5-DB49-AD40-0A14E299AEB2}" type="pres">
      <dgm:prSet presAssocID="{74B5D797-7F7B-4086-8651-489DF6FAC68C}" presName="childText" presStyleLbl="revTx" presStyleIdx="4" presStyleCnt="5">
        <dgm:presLayoutVars>
          <dgm:bulletEnabled val="1"/>
        </dgm:presLayoutVars>
      </dgm:prSet>
      <dgm:spPr/>
    </dgm:pt>
  </dgm:ptLst>
  <dgm:cxnLst>
    <dgm:cxn modelId="{E781EC01-B7F4-43A3-A30E-AE5C2B28A5F0}" srcId="{74B5D797-7F7B-4086-8651-489DF6FAC68C}" destId="{A2CBDBC8-8AF0-40B0-9AC3-6B14020811C4}" srcOrd="1" destOrd="0" parTransId="{C83D13C4-82CE-4614-8D4D-7D5F4DB5F3B6}" sibTransId="{A1977AEB-99E4-4516-A0ED-B6E5D51FF5A0}"/>
    <dgm:cxn modelId="{1513E40B-D88B-41DD-8736-F7B5A1448FD8}" srcId="{D77C9920-7930-4CA9-82F4-B23434A2E2A0}" destId="{92E0D8BD-9C0D-4704-BC7F-FF98D6561794}" srcOrd="1" destOrd="0" parTransId="{DA64F4CF-42BF-409C-9F93-64012B76E89B}" sibTransId="{8F47D27B-1EAD-4500-B02F-462351A8EA49}"/>
    <dgm:cxn modelId="{A8045C0E-C52A-D741-9993-1D03B4D6D717}" type="presOf" srcId="{52B0D8F9-7344-234B-89C7-B314BA24B393}" destId="{22E8AF4B-77D8-8D49-823B-5D6AF3994E60}" srcOrd="0" destOrd="0" presId="urn:microsoft.com/office/officeart/2005/8/layout/vList2"/>
    <dgm:cxn modelId="{A3989818-A114-9D4A-90CC-D084B6F66FED}" type="presOf" srcId="{EF14BFB5-1109-4B7E-B085-38F706D52E80}" destId="{E79CB9B9-36A7-A840-9BD9-C9A25688CABF}" srcOrd="0" destOrd="0" presId="urn:microsoft.com/office/officeart/2005/8/layout/vList2"/>
    <dgm:cxn modelId="{9B904133-F742-0547-A5AE-5BC3E30CFDA9}" type="presOf" srcId="{AD901E5B-0C55-4135-8D09-148D65CFD739}" destId="{1952C371-71DE-2A41-AB24-0CC549F13FC1}" srcOrd="0" destOrd="1" presId="urn:microsoft.com/office/officeart/2005/8/layout/vList2"/>
    <dgm:cxn modelId="{1179D438-F1C3-4C97-B0C1-736F647EC64F}" srcId="{EF14BFB5-1109-4B7E-B085-38F706D52E80}" destId="{D77C9920-7930-4CA9-82F4-B23434A2E2A0}" srcOrd="1" destOrd="0" parTransId="{4775F492-F789-4329-83D1-8299DB405957}" sibTransId="{5994B8D4-9573-4408-911A-BFB8D6A0AAAE}"/>
    <dgm:cxn modelId="{F79AA23B-E16A-A84F-8C40-3D7F7550BA9B}" type="presOf" srcId="{D77C9920-7930-4CA9-82F4-B23434A2E2A0}" destId="{03D1A5D2-C885-2249-825A-C9AB0E1B7B98}" srcOrd="0" destOrd="0" presId="urn:microsoft.com/office/officeart/2005/8/layout/vList2"/>
    <dgm:cxn modelId="{5D5B983C-2137-F140-A288-08D1F3625152}" type="presOf" srcId="{A2CBDBC8-8AF0-40B0-9AC3-6B14020811C4}" destId="{35850F8F-51F5-DB49-AD40-0A14E299AEB2}" srcOrd="0" destOrd="1" presId="urn:microsoft.com/office/officeart/2005/8/layout/vList2"/>
    <dgm:cxn modelId="{5DAFBC3C-DA09-49E4-90C2-D5AECDB3E60D}" srcId="{96D08A60-47CA-4ECD-811D-28B81FB155EC}" destId="{AD901E5B-0C55-4135-8D09-148D65CFD739}" srcOrd="1" destOrd="0" parTransId="{E4BD6AE3-38F7-4917-963F-E12027683DA6}" sibTransId="{BC0961AD-127F-4583-AA66-FD589D56363F}"/>
    <dgm:cxn modelId="{37174453-D4A7-4409-9AE8-D13BA52D7FDA}" srcId="{96D08A60-47CA-4ECD-811D-28B81FB155EC}" destId="{DE187B6B-B03C-44AF-8690-CAFFE0EA5180}" srcOrd="0" destOrd="0" parTransId="{A7CB3C92-8059-4CA1-9E68-F4E31021031E}" sibTransId="{1756C8F4-4196-48D5-BC3D-D05E18D5E0C8}"/>
    <dgm:cxn modelId="{DB8FBA5A-CD97-E24F-AEBB-9BEB41024955}" type="presOf" srcId="{3BD0FDC2-095D-4CF2-B7D5-DD92AD284643}" destId="{35850F8F-51F5-DB49-AD40-0A14E299AEB2}" srcOrd="0" destOrd="0" presId="urn:microsoft.com/office/officeart/2005/8/layout/vList2"/>
    <dgm:cxn modelId="{D20C6A60-F6C9-4DE9-BEEF-DAB0EFD9B29F}" srcId="{EF14BFB5-1109-4B7E-B085-38F706D52E80}" destId="{96D08A60-47CA-4ECD-811D-28B81FB155EC}" srcOrd="2" destOrd="0" parTransId="{5173938D-6BC9-46DE-9135-CDD4F5FEC0B4}" sibTransId="{CC28625B-C4EB-4C0C-BF25-CAF08DF490DC}"/>
    <dgm:cxn modelId="{41B34E64-A71E-614D-864B-CDE0D67B4B8F}" type="presOf" srcId="{43429F2B-4847-45AE-9E0A-CB9940991EEE}" destId="{1FFF73CC-92EA-754E-ADA0-D995DB5B166E}" srcOrd="0" destOrd="0" presId="urn:microsoft.com/office/officeart/2005/8/layout/vList2"/>
    <dgm:cxn modelId="{814D4774-C5B9-CA45-8D92-732C5B87349C}" type="presOf" srcId="{96D08A60-47CA-4ECD-811D-28B81FB155EC}" destId="{F0075649-BAA5-3F43-B292-E5A84F4F919C}" srcOrd="0" destOrd="0" presId="urn:microsoft.com/office/officeart/2005/8/layout/vList2"/>
    <dgm:cxn modelId="{4184107C-0915-9145-8A74-3458176F37F5}" type="presOf" srcId="{74B5D797-7F7B-4086-8651-489DF6FAC68C}" destId="{4F44F4E7-5840-3149-ACAE-41551F330637}" srcOrd="0" destOrd="0" presId="urn:microsoft.com/office/officeart/2005/8/layout/vList2"/>
    <dgm:cxn modelId="{5BC11387-0D9A-7B4C-8399-AD847FB094F8}" srcId="{52B0D8F9-7344-234B-89C7-B314BA24B393}" destId="{5A0CB11E-6D4F-8C46-9732-77E9104B39E2}" srcOrd="0" destOrd="0" parTransId="{578E2694-3878-C74A-A0FD-BD8D1E0578FE}" sibTransId="{4DBA378D-A77A-5743-B06B-5B74C75774B1}"/>
    <dgm:cxn modelId="{4072DE8F-7E4A-4FAF-9F8C-A96706DAFAC7}" srcId="{74B5D797-7F7B-4086-8651-489DF6FAC68C}" destId="{3BD0FDC2-095D-4CF2-B7D5-DD92AD284643}" srcOrd="0" destOrd="0" parTransId="{46F702A7-52AC-47A5-920F-E1A5C5AF8369}" sibTransId="{B9F9BCC0-CFD7-4283-AFE9-D4ECFBD1B258}"/>
    <dgm:cxn modelId="{2305C197-867A-436D-BFEB-0F5EBA970103}" srcId="{C013F357-8E79-4BA0-BF8C-9F905E8C9EAF}" destId="{0092E968-E79D-4BB7-8840-A0D5254CA885}" srcOrd="0" destOrd="0" parTransId="{D1B940FC-8EB7-4203-A46D-4034788577AD}" sibTransId="{F792C6C1-70A5-48C4-8DE8-39BE26FF1FE8}"/>
    <dgm:cxn modelId="{77ABFD98-AA13-BA4C-8F23-AB0030A45851}" type="presOf" srcId="{0092E968-E79D-4BB7-8840-A0D5254CA885}" destId="{D41CC149-FDEF-874B-8A56-74D3B029E30B}" srcOrd="0" destOrd="0" presId="urn:microsoft.com/office/officeart/2005/8/layout/vList2"/>
    <dgm:cxn modelId="{8320E39A-653A-4313-954F-B08394CFA988}" srcId="{EF14BFB5-1109-4B7E-B085-38F706D52E80}" destId="{74B5D797-7F7B-4086-8651-489DF6FAC68C}" srcOrd="4" destOrd="0" parTransId="{D66A43A4-B1AE-436B-8596-E0DEB5D5B267}" sibTransId="{8AF70733-50E8-4C2C-8E67-3EA28D7777B8}"/>
    <dgm:cxn modelId="{558D3A9B-12A8-8640-A461-F909C262B4DC}" type="presOf" srcId="{92E0D8BD-9C0D-4704-BC7F-FF98D6561794}" destId="{1FFF73CC-92EA-754E-ADA0-D995DB5B166E}" srcOrd="0" destOrd="1" presId="urn:microsoft.com/office/officeart/2005/8/layout/vList2"/>
    <dgm:cxn modelId="{86E304AB-F135-4BD3-9172-4D23984DE140}" srcId="{EF14BFB5-1109-4B7E-B085-38F706D52E80}" destId="{C013F357-8E79-4BA0-BF8C-9F905E8C9EAF}" srcOrd="0" destOrd="0" parTransId="{C5E2CBEB-7487-4AF7-85CF-D0EF048EECC8}" sibTransId="{282411DE-CFEB-4286-870E-452D43D18611}"/>
    <dgm:cxn modelId="{474206AC-3DA7-1741-B3EB-EA2342BA2EED}" type="presOf" srcId="{CCFF2FF0-5B85-4A13-83E8-98C0EE6B09E1}" destId="{D41CC149-FDEF-874B-8A56-74D3B029E30B}" srcOrd="0" destOrd="1" presId="urn:microsoft.com/office/officeart/2005/8/layout/vList2"/>
    <dgm:cxn modelId="{A1F12DBB-87EA-49AE-A672-0B7EDD49D39F}" srcId="{C013F357-8E79-4BA0-BF8C-9F905E8C9EAF}" destId="{CCFF2FF0-5B85-4A13-83E8-98C0EE6B09E1}" srcOrd="1" destOrd="0" parTransId="{40C42CDA-FF8E-4237-B52F-00EC2A1562CA}" sibTransId="{BE535B34-3B41-4D5E-8145-151A021DD55D}"/>
    <dgm:cxn modelId="{0AA4EBBC-6FBB-0A4C-B5BA-2682D9FBCB2C}" type="presOf" srcId="{C013F357-8E79-4BA0-BF8C-9F905E8C9EAF}" destId="{D146A076-FB0F-9245-8380-29E1658EB8AA}" srcOrd="0" destOrd="0" presId="urn:microsoft.com/office/officeart/2005/8/layout/vList2"/>
    <dgm:cxn modelId="{D4AC11BE-DAD3-442B-AA2A-0AE0D37A0FFE}" srcId="{C013F357-8E79-4BA0-BF8C-9F905E8C9EAF}" destId="{E5C3B89F-9358-427C-A7B6-1029E3278C8B}" srcOrd="2" destOrd="0" parTransId="{93EB0502-3551-490F-81B2-9012CD11661E}" sibTransId="{BEE19CFD-F029-406A-9AA5-59952136DAB7}"/>
    <dgm:cxn modelId="{B7ECB9CD-BBF0-4F47-AB43-5DF0FA61B359}" srcId="{EF14BFB5-1109-4B7E-B085-38F706D52E80}" destId="{52B0D8F9-7344-234B-89C7-B314BA24B393}" srcOrd="3" destOrd="0" parTransId="{33BB51F3-4822-DC4E-AE6E-E80BAD541B72}" sibTransId="{46C5C923-3E33-E44D-86F1-C11A987BED93}"/>
    <dgm:cxn modelId="{BFA913DC-B3AD-4343-923B-0AAB6A72AC50}" srcId="{D77C9920-7930-4CA9-82F4-B23434A2E2A0}" destId="{43429F2B-4847-45AE-9E0A-CB9940991EEE}" srcOrd="0" destOrd="0" parTransId="{42CB2E3A-FB7D-4756-A674-20D065BF128F}" sibTransId="{89D2F553-4CE5-4FC9-8F83-916D5241CD50}"/>
    <dgm:cxn modelId="{2B48DDDD-9402-BA42-B86A-46B55FCB134F}" type="presOf" srcId="{E5C3B89F-9358-427C-A7B6-1029E3278C8B}" destId="{D41CC149-FDEF-874B-8A56-74D3B029E30B}" srcOrd="0" destOrd="2" presId="urn:microsoft.com/office/officeart/2005/8/layout/vList2"/>
    <dgm:cxn modelId="{DD8576F1-C26B-9449-993C-75FD1EB8CC62}" type="presOf" srcId="{DE187B6B-B03C-44AF-8690-CAFFE0EA5180}" destId="{1952C371-71DE-2A41-AB24-0CC549F13FC1}" srcOrd="0" destOrd="0" presId="urn:microsoft.com/office/officeart/2005/8/layout/vList2"/>
    <dgm:cxn modelId="{6BCE1FF3-F5E6-0243-9D48-466B9441F44F}" type="presOf" srcId="{5A0CB11E-6D4F-8C46-9732-77E9104B39E2}" destId="{F1894BAF-C6FD-0845-9A56-408104636402}" srcOrd="0" destOrd="0" presId="urn:microsoft.com/office/officeart/2005/8/layout/vList2"/>
    <dgm:cxn modelId="{29D37FED-4B9D-0947-823F-ECB5CC73A48F}" type="presParOf" srcId="{E79CB9B9-36A7-A840-9BD9-C9A25688CABF}" destId="{D146A076-FB0F-9245-8380-29E1658EB8AA}" srcOrd="0" destOrd="0" presId="urn:microsoft.com/office/officeart/2005/8/layout/vList2"/>
    <dgm:cxn modelId="{FE6AAF2C-C0ED-554C-AC81-CFBEE487DF19}" type="presParOf" srcId="{E79CB9B9-36A7-A840-9BD9-C9A25688CABF}" destId="{D41CC149-FDEF-874B-8A56-74D3B029E30B}" srcOrd="1" destOrd="0" presId="urn:microsoft.com/office/officeart/2005/8/layout/vList2"/>
    <dgm:cxn modelId="{80BC4027-3AA8-464E-9526-8EE57C62EEA1}" type="presParOf" srcId="{E79CB9B9-36A7-A840-9BD9-C9A25688CABF}" destId="{03D1A5D2-C885-2249-825A-C9AB0E1B7B98}" srcOrd="2" destOrd="0" presId="urn:microsoft.com/office/officeart/2005/8/layout/vList2"/>
    <dgm:cxn modelId="{FE7BF30E-D68F-254A-953A-61F52FE02AC7}" type="presParOf" srcId="{E79CB9B9-36A7-A840-9BD9-C9A25688CABF}" destId="{1FFF73CC-92EA-754E-ADA0-D995DB5B166E}" srcOrd="3" destOrd="0" presId="urn:microsoft.com/office/officeart/2005/8/layout/vList2"/>
    <dgm:cxn modelId="{828D650B-26EE-A54F-90DD-DAE09B1637FB}" type="presParOf" srcId="{E79CB9B9-36A7-A840-9BD9-C9A25688CABF}" destId="{F0075649-BAA5-3F43-B292-E5A84F4F919C}" srcOrd="4" destOrd="0" presId="urn:microsoft.com/office/officeart/2005/8/layout/vList2"/>
    <dgm:cxn modelId="{C9E34584-2052-8E4B-91BE-6B88E37C85A8}" type="presParOf" srcId="{E79CB9B9-36A7-A840-9BD9-C9A25688CABF}" destId="{1952C371-71DE-2A41-AB24-0CC549F13FC1}" srcOrd="5" destOrd="0" presId="urn:microsoft.com/office/officeart/2005/8/layout/vList2"/>
    <dgm:cxn modelId="{45D80458-3F9F-5549-94D5-AD28CF2628B5}" type="presParOf" srcId="{E79CB9B9-36A7-A840-9BD9-C9A25688CABF}" destId="{22E8AF4B-77D8-8D49-823B-5D6AF3994E60}" srcOrd="6" destOrd="0" presId="urn:microsoft.com/office/officeart/2005/8/layout/vList2"/>
    <dgm:cxn modelId="{F83A0884-7F47-644F-BF88-1C5BCBE66C0D}" type="presParOf" srcId="{E79CB9B9-36A7-A840-9BD9-C9A25688CABF}" destId="{F1894BAF-C6FD-0845-9A56-408104636402}" srcOrd="7" destOrd="0" presId="urn:microsoft.com/office/officeart/2005/8/layout/vList2"/>
    <dgm:cxn modelId="{2C5EB870-04D0-8E4A-A556-9EE615938E68}" type="presParOf" srcId="{E79CB9B9-36A7-A840-9BD9-C9A25688CABF}" destId="{4F44F4E7-5840-3149-ACAE-41551F330637}" srcOrd="8" destOrd="0" presId="urn:microsoft.com/office/officeart/2005/8/layout/vList2"/>
    <dgm:cxn modelId="{3119194D-0FB9-7940-928B-C4851DE2DC2A}" type="presParOf" srcId="{E79CB9B9-36A7-A840-9BD9-C9A25688CABF}" destId="{35850F8F-51F5-DB49-AD40-0A14E299AEB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Divisible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Divisible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i="0" dirty="0"/>
                <a:t>Indivisible</a:t>
              </a:r>
              <a:r>
                <a:rPr lang="en-US" sz="1600" i="1" dirty="0"/>
                <a:t>/</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Divisible or </a:t>
              </a:r>
              <a:r>
                <a:rPr lang="en-US" sz="1600" i="1" dirty="0"/>
                <a:t>~</a:t>
              </a:r>
              <a:r>
                <a:rPr lang="en-US" sz="1600" b="0" i="0">
                  <a:latin typeface="Cambria Math" panose="02040503050406030204" pitchFamily="18" charset="0"/>
                </a:rPr>
                <a:t>𝑑</a:t>
              </a:r>
              <a:r>
                <a:rPr lang="en-US" sz="1600" i="1" dirty="0"/>
                <a:t> – </a:t>
              </a:r>
              <a:r>
                <a:rPr lang="en-US" sz="1600" i="0" dirty="0"/>
                <a:t>Indivisible</a:t>
              </a:r>
              <a:r>
                <a:rPr lang="en-US" sz="1600" i="1" dirty="0"/>
                <a:t>/</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8000" b="-16000"/>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922"/>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7843"/>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7843"/>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5882" b="-15686"/>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Divisible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𝑝</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pausable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Divisible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𝑃</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pausable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19577" y="2014370"/>
          <a:ext cx="582883" cy="2914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artifacts</a:t>
          </a:r>
        </a:p>
      </dsp:txBody>
      <dsp:txXfrm>
        <a:off x="1928113" y="2022906"/>
        <a:ext cx="565811" cy="274369"/>
      </dsp:txXfrm>
    </dsp:sp>
    <dsp:sp modelId="{40441118-4E5F-5041-B978-621E4BF47925}">
      <dsp:nvSpPr>
        <dsp:cNvPr id="0" name=""/>
        <dsp:cNvSpPr/>
      </dsp:nvSpPr>
      <dsp:spPr>
        <a:xfrm rot="16632517">
          <a:off x="1690009" y="1232562"/>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1191955"/>
        <a:ext cx="92902" cy="92902"/>
      </dsp:txXfrm>
    </dsp:sp>
    <dsp:sp modelId="{1E9B937D-DD83-8347-87AE-EE5326010ACA}">
      <dsp:nvSpPr>
        <dsp:cNvPr id="0" name=""/>
        <dsp:cNvSpPr/>
      </dsp:nvSpPr>
      <dsp:spPr>
        <a:xfrm>
          <a:off x="2735613" y="171002"/>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2744149" y="179538"/>
        <a:ext cx="565811" cy="274369"/>
      </dsp:txXfrm>
    </dsp:sp>
    <dsp:sp modelId="{771EF1CC-FF5D-664B-BE8C-1729435DC991}">
      <dsp:nvSpPr>
        <dsp:cNvPr id="0" name=""/>
        <dsp:cNvSpPr/>
      </dsp:nvSpPr>
      <dsp:spPr>
        <a:xfrm rot="19457599">
          <a:off x="3291508" y="227089"/>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5755"/>
        <a:ext cx="14356" cy="14356"/>
      </dsp:txXfrm>
    </dsp:sp>
    <dsp:sp modelId="{5F91173B-5609-454A-954E-716B7383A022}">
      <dsp:nvSpPr>
        <dsp:cNvPr id="0" name=""/>
        <dsp:cNvSpPr/>
      </dsp:nvSpPr>
      <dsp:spPr>
        <a:xfrm>
          <a:off x="3551649" y="342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560185" y="11959"/>
        <a:ext cx="565811" cy="274369"/>
      </dsp:txXfrm>
    </dsp:sp>
    <dsp:sp modelId="{9559C214-1EC8-9F48-8201-D74C016B4969}">
      <dsp:nvSpPr>
        <dsp:cNvPr id="0" name=""/>
        <dsp:cNvSpPr/>
      </dsp:nvSpPr>
      <dsp:spPr>
        <a:xfrm rot="2142401">
          <a:off x="3291508" y="39466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93334"/>
        <a:ext cx="14356" cy="14356"/>
      </dsp:txXfrm>
    </dsp:sp>
    <dsp:sp modelId="{1006A253-5558-C84C-981E-BA5CFF5D34FF}">
      <dsp:nvSpPr>
        <dsp:cNvPr id="0" name=""/>
        <dsp:cNvSpPr/>
      </dsp:nvSpPr>
      <dsp:spPr>
        <a:xfrm>
          <a:off x="3551649" y="33858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560185" y="347117"/>
        <a:ext cx="565811" cy="274369"/>
      </dsp:txXfrm>
    </dsp:sp>
    <dsp:sp modelId="{0F9DFC85-D070-E842-90CD-AFD86671F8C4}">
      <dsp:nvSpPr>
        <dsp:cNvPr id="0" name=""/>
        <dsp:cNvSpPr/>
      </dsp:nvSpPr>
      <dsp:spPr>
        <a:xfrm rot="17132988">
          <a:off x="2184172" y="1735299"/>
          <a:ext cx="869728" cy="11689"/>
        </a:xfrm>
        <a:custGeom>
          <a:avLst/>
          <a:gdLst/>
          <a:ahLst/>
          <a:cxnLst/>
          <a:rect l="0" t="0" r="0" b="0"/>
          <a:pathLst>
            <a:path>
              <a:moveTo>
                <a:pt x="0" y="5844"/>
              </a:moveTo>
              <a:lnTo>
                <a:pt x="869728"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7293" y="1719400"/>
        <a:ext cx="43486" cy="43486"/>
      </dsp:txXfrm>
    </dsp:sp>
    <dsp:sp modelId="{AF2AE564-D418-0446-921F-B2EC7F5E96EA}">
      <dsp:nvSpPr>
        <dsp:cNvPr id="0" name=""/>
        <dsp:cNvSpPr/>
      </dsp:nvSpPr>
      <dsp:spPr>
        <a:xfrm>
          <a:off x="2735613" y="1176475"/>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744149" y="1185011"/>
        <a:ext cx="565811" cy="274369"/>
      </dsp:txXfrm>
    </dsp:sp>
    <dsp:sp modelId="{A3DECA81-C0B4-3C4C-AF51-E0054EB1FE41}">
      <dsp:nvSpPr>
        <dsp:cNvPr id="0" name=""/>
        <dsp:cNvSpPr/>
      </dsp:nvSpPr>
      <dsp:spPr>
        <a:xfrm rot="18289469">
          <a:off x="3230933" y="1148773"/>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144410"/>
        <a:ext cx="20413" cy="20413"/>
      </dsp:txXfrm>
    </dsp:sp>
    <dsp:sp modelId="{A05504E5-A433-614F-8902-02C10C413641}">
      <dsp:nvSpPr>
        <dsp:cNvPr id="0" name=""/>
        <dsp:cNvSpPr/>
      </dsp:nvSpPr>
      <dsp:spPr>
        <a:xfrm>
          <a:off x="3551649" y="841318"/>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mintable</a:t>
          </a:r>
          <a:endParaRPr lang="en-US" sz="700" kern="1200" dirty="0"/>
        </a:p>
      </dsp:txBody>
      <dsp:txXfrm>
        <a:off x="3560185" y="849854"/>
        <a:ext cx="565811" cy="274369"/>
      </dsp:txXfrm>
    </dsp:sp>
    <dsp:sp modelId="{E71F0000-DBDF-E84C-9504-D4D53C019629}">
      <dsp:nvSpPr>
        <dsp:cNvPr id="0" name=""/>
        <dsp:cNvSpPr/>
      </dsp:nvSpPr>
      <dsp:spPr>
        <a:xfrm rot="19457599">
          <a:off x="4107544" y="89740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896071"/>
        <a:ext cx="14356" cy="14356"/>
      </dsp:txXfrm>
    </dsp:sp>
    <dsp:sp modelId="{9EACE343-4992-9345-8872-4A5359CC352A}">
      <dsp:nvSpPr>
        <dsp:cNvPr id="0" name=""/>
        <dsp:cNvSpPr/>
      </dsp:nvSpPr>
      <dsp:spPr>
        <a:xfrm>
          <a:off x="4367685" y="673739"/>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682275"/>
        <a:ext cx="565811" cy="274369"/>
      </dsp:txXfrm>
    </dsp:sp>
    <dsp:sp modelId="{16E2DA98-AAB7-DF42-A8FE-384FE7DCF5F8}">
      <dsp:nvSpPr>
        <dsp:cNvPr id="0" name=""/>
        <dsp:cNvSpPr/>
      </dsp:nvSpPr>
      <dsp:spPr>
        <a:xfrm rot="2142401">
          <a:off x="4107544" y="106498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1063650"/>
        <a:ext cx="14356" cy="14356"/>
      </dsp:txXfrm>
    </dsp:sp>
    <dsp:sp modelId="{4D68E7B0-C2EC-584F-B95B-FBFDD7EDA686}">
      <dsp:nvSpPr>
        <dsp:cNvPr id="0" name=""/>
        <dsp:cNvSpPr/>
      </dsp:nvSpPr>
      <dsp:spPr>
        <a:xfrm>
          <a:off x="4367685" y="1008897"/>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a:t>
          </a:r>
        </a:p>
      </dsp:txBody>
      <dsp:txXfrm>
        <a:off x="4376221" y="1017433"/>
        <a:ext cx="565811" cy="274369"/>
      </dsp:txXfrm>
    </dsp:sp>
    <dsp:sp modelId="{816F84FF-8F2E-684C-AECB-761E19FD87C5}">
      <dsp:nvSpPr>
        <dsp:cNvPr id="0" name=""/>
        <dsp:cNvSpPr/>
      </dsp:nvSpPr>
      <dsp:spPr>
        <a:xfrm>
          <a:off x="3318496" y="1316351"/>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1316367"/>
        <a:ext cx="11657" cy="11657"/>
      </dsp:txXfrm>
    </dsp:sp>
    <dsp:sp modelId="{ECD9BD29-47F4-7946-82F5-057A929936D8}">
      <dsp:nvSpPr>
        <dsp:cNvPr id="0" name=""/>
        <dsp:cNvSpPr/>
      </dsp:nvSpPr>
      <dsp:spPr>
        <a:xfrm>
          <a:off x="3551649" y="117647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burnable</a:t>
          </a:r>
        </a:p>
      </dsp:txBody>
      <dsp:txXfrm>
        <a:off x="3560185" y="1185011"/>
        <a:ext cx="565811" cy="274369"/>
      </dsp:txXfrm>
    </dsp:sp>
    <dsp:sp modelId="{F91E13A9-3795-164F-AC25-A1FB50E22232}">
      <dsp:nvSpPr>
        <dsp:cNvPr id="0" name=""/>
        <dsp:cNvSpPr/>
      </dsp:nvSpPr>
      <dsp:spPr>
        <a:xfrm rot="3310531">
          <a:off x="3230933" y="1483930"/>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479568"/>
        <a:ext cx="20413" cy="20413"/>
      </dsp:txXfrm>
    </dsp:sp>
    <dsp:sp modelId="{E05D4FFB-C155-4345-95DA-485CE0BE34BA}">
      <dsp:nvSpPr>
        <dsp:cNvPr id="0" name=""/>
        <dsp:cNvSpPr/>
      </dsp:nvSpPr>
      <dsp:spPr>
        <a:xfrm>
          <a:off x="3551649" y="151163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1520169"/>
        <a:ext cx="565811" cy="274369"/>
      </dsp:txXfrm>
    </dsp:sp>
    <dsp:sp modelId="{E6134FA6-FADE-1545-BEAA-CAA1A6570211}">
      <dsp:nvSpPr>
        <dsp:cNvPr id="0" name=""/>
        <dsp:cNvSpPr/>
      </dsp:nvSpPr>
      <dsp:spPr>
        <a:xfrm>
          <a:off x="2502460" y="2154246"/>
          <a:ext cx="233153" cy="11689"/>
        </a:xfrm>
        <a:custGeom>
          <a:avLst/>
          <a:gdLst/>
          <a:ahLst/>
          <a:cxnLst/>
          <a:rect l="0" t="0" r="0" b="0"/>
          <a:pathLst>
            <a:path>
              <a:moveTo>
                <a:pt x="0" y="5844"/>
              </a:moveTo>
              <a:lnTo>
                <a:pt x="2331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3207" y="2154262"/>
        <a:ext cx="11657" cy="11657"/>
      </dsp:txXfrm>
    </dsp:sp>
    <dsp:sp modelId="{0247E392-0923-3242-8613-CEEB472FB5C8}">
      <dsp:nvSpPr>
        <dsp:cNvPr id="0" name=""/>
        <dsp:cNvSpPr/>
      </dsp:nvSpPr>
      <dsp:spPr>
        <a:xfrm>
          <a:off x="2735613" y="2014370"/>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behavior-groups</a:t>
          </a:r>
        </a:p>
      </dsp:txBody>
      <dsp:txXfrm>
        <a:off x="2744149" y="2022906"/>
        <a:ext cx="565811" cy="274369"/>
      </dsp:txXfrm>
    </dsp:sp>
    <dsp:sp modelId="{5F5BA7C9-1BAA-024C-80AA-226BCEC3151D}">
      <dsp:nvSpPr>
        <dsp:cNvPr id="0" name=""/>
        <dsp:cNvSpPr/>
      </dsp:nvSpPr>
      <dsp:spPr>
        <a:xfrm rot="19457599">
          <a:off x="3291508" y="2070456"/>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069123"/>
        <a:ext cx="14356" cy="14356"/>
      </dsp:txXfrm>
    </dsp:sp>
    <dsp:sp modelId="{92BD3403-A691-544B-A8EE-CAB23D2980D8}">
      <dsp:nvSpPr>
        <dsp:cNvPr id="0" name=""/>
        <dsp:cNvSpPr/>
      </dsp:nvSpPr>
      <dsp:spPr>
        <a:xfrm>
          <a:off x="3551649" y="184679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supply-control</a:t>
          </a:r>
        </a:p>
      </dsp:txBody>
      <dsp:txXfrm>
        <a:off x="3560185" y="1855327"/>
        <a:ext cx="565811" cy="274369"/>
      </dsp:txXfrm>
    </dsp:sp>
    <dsp:sp modelId="{FFCCB93C-0273-B048-98F9-E20A9CE442C1}">
      <dsp:nvSpPr>
        <dsp:cNvPr id="0" name=""/>
        <dsp:cNvSpPr/>
      </dsp:nvSpPr>
      <dsp:spPr>
        <a:xfrm rot="2142401">
          <a:off x="3291508" y="2238035"/>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36702"/>
        <a:ext cx="14356" cy="14356"/>
      </dsp:txXfrm>
    </dsp:sp>
    <dsp:sp modelId="{316CC3D8-9F78-DA4B-9BD4-43C7D23B5B86}">
      <dsp:nvSpPr>
        <dsp:cNvPr id="0" name=""/>
        <dsp:cNvSpPr/>
      </dsp:nvSpPr>
      <dsp:spPr>
        <a:xfrm>
          <a:off x="3551649" y="2181949"/>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2190485"/>
        <a:ext cx="565811" cy="274369"/>
      </dsp:txXfrm>
    </dsp:sp>
    <dsp:sp modelId="{CCC6CBD4-99BE-F448-843E-EDC1921005F4}">
      <dsp:nvSpPr>
        <dsp:cNvPr id="0" name=""/>
        <dsp:cNvSpPr/>
      </dsp:nvSpPr>
      <dsp:spPr>
        <a:xfrm rot="4616685">
          <a:off x="2102961" y="2656982"/>
          <a:ext cx="1032151" cy="11689"/>
        </a:xfrm>
        <a:custGeom>
          <a:avLst/>
          <a:gdLst/>
          <a:ahLst/>
          <a:cxnLst/>
          <a:rect l="0" t="0" r="0" b="0"/>
          <a:pathLst>
            <a:path>
              <a:moveTo>
                <a:pt x="0" y="5844"/>
              </a:moveTo>
              <a:lnTo>
                <a:pt x="1032151"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232" y="2637023"/>
        <a:ext cx="51607" cy="51607"/>
      </dsp:txXfrm>
    </dsp:sp>
    <dsp:sp modelId="{F974B399-30C5-F741-8D48-972B59429A52}">
      <dsp:nvSpPr>
        <dsp:cNvPr id="0" name=""/>
        <dsp:cNvSpPr/>
      </dsp:nvSpPr>
      <dsp:spPr>
        <a:xfrm>
          <a:off x="2735613" y="3019843"/>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property-sets</a:t>
          </a:r>
        </a:p>
      </dsp:txBody>
      <dsp:txXfrm>
        <a:off x="2744149" y="3028379"/>
        <a:ext cx="565811" cy="274369"/>
      </dsp:txXfrm>
    </dsp:sp>
    <dsp:sp modelId="{238BC29B-B51A-AA47-ABEB-4D474911DA6C}">
      <dsp:nvSpPr>
        <dsp:cNvPr id="0" name=""/>
        <dsp:cNvSpPr/>
      </dsp:nvSpPr>
      <dsp:spPr>
        <a:xfrm rot="19457599">
          <a:off x="3291508" y="3075930"/>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074596"/>
        <a:ext cx="14356" cy="14356"/>
      </dsp:txXfrm>
    </dsp:sp>
    <dsp:sp modelId="{14C7CD3C-761B-B94E-A7BD-43B67BA4A913}">
      <dsp:nvSpPr>
        <dsp:cNvPr id="0" name=""/>
        <dsp:cNvSpPr/>
      </dsp:nvSpPr>
      <dsp:spPr>
        <a:xfrm>
          <a:off x="3551649" y="2852264"/>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SKU</a:t>
          </a:r>
        </a:p>
      </dsp:txBody>
      <dsp:txXfrm>
        <a:off x="3560185" y="2860800"/>
        <a:ext cx="565811" cy="274369"/>
      </dsp:txXfrm>
    </dsp:sp>
    <dsp:sp modelId="{3888B4B5-62A6-644B-96A0-A6274A16EB4E}">
      <dsp:nvSpPr>
        <dsp:cNvPr id="0" name=""/>
        <dsp:cNvSpPr/>
      </dsp:nvSpPr>
      <dsp:spPr>
        <a:xfrm rot="18289469">
          <a:off x="4046970" y="2824561"/>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2820199"/>
        <a:ext cx="20413" cy="20413"/>
      </dsp:txXfrm>
    </dsp:sp>
    <dsp:sp modelId="{789E2809-8262-0643-A7E1-538641697CBC}">
      <dsp:nvSpPr>
        <dsp:cNvPr id="0" name=""/>
        <dsp:cNvSpPr/>
      </dsp:nvSpPr>
      <dsp:spPr>
        <a:xfrm>
          <a:off x="4367685" y="251710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2525642"/>
        <a:ext cx="565811" cy="274369"/>
      </dsp:txXfrm>
    </dsp:sp>
    <dsp:sp modelId="{B7BCEF41-32CE-F94A-A7DC-6DFE8751236D}">
      <dsp:nvSpPr>
        <dsp:cNvPr id="0" name=""/>
        <dsp:cNvSpPr/>
      </dsp:nvSpPr>
      <dsp:spPr>
        <a:xfrm>
          <a:off x="4134532" y="2992140"/>
          <a:ext cx="233153" cy="11689"/>
        </a:xfrm>
        <a:custGeom>
          <a:avLst/>
          <a:gdLst/>
          <a:ahLst/>
          <a:cxnLst/>
          <a:rect l="0" t="0" r="0" b="0"/>
          <a:pathLst>
            <a:path>
              <a:moveTo>
                <a:pt x="0" y="5844"/>
              </a:moveTo>
              <a:lnTo>
                <a:pt x="233153"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5280" y="2992156"/>
        <a:ext cx="11657" cy="11657"/>
      </dsp:txXfrm>
    </dsp:sp>
    <dsp:sp modelId="{25A08C2E-E0ED-824A-9A48-4FB6EFA90843}">
      <dsp:nvSpPr>
        <dsp:cNvPr id="0" name=""/>
        <dsp:cNvSpPr/>
      </dsp:nvSpPr>
      <dsp:spPr>
        <a:xfrm>
          <a:off x="4367685" y="2852264"/>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2.0</a:t>
          </a:r>
        </a:p>
      </dsp:txBody>
      <dsp:txXfrm>
        <a:off x="4376221" y="2860800"/>
        <a:ext cx="565811" cy="274369"/>
      </dsp:txXfrm>
    </dsp:sp>
    <dsp:sp modelId="{1FA29736-831A-3646-85FD-58A0EF8E64DF}">
      <dsp:nvSpPr>
        <dsp:cNvPr id="0" name=""/>
        <dsp:cNvSpPr/>
      </dsp:nvSpPr>
      <dsp:spPr>
        <a:xfrm rot="3310531">
          <a:off x="4046970" y="3159719"/>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3155357"/>
        <a:ext cx="20413" cy="20413"/>
      </dsp:txXfrm>
    </dsp:sp>
    <dsp:sp modelId="{09A12FC9-56B1-B545-9BEF-FEE43B983434}">
      <dsp:nvSpPr>
        <dsp:cNvPr id="0" name=""/>
        <dsp:cNvSpPr/>
      </dsp:nvSpPr>
      <dsp:spPr>
        <a:xfrm>
          <a:off x="4367685" y="3187422"/>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1.0.1</a:t>
          </a:r>
        </a:p>
      </dsp:txBody>
      <dsp:txXfrm>
        <a:off x="4376221" y="3195958"/>
        <a:ext cx="565811" cy="274369"/>
      </dsp:txXfrm>
    </dsp:sp>
    <dsp:sp modelId="{97787625-6832-F745-BB6F-732C0F4BBC60}">
      <dsp:nvSpPr>
        <dsp:cNvPr id="0" name=""/>
        <dsp:cNvSpPr/>
      </dsp:nvSpPr>
      <dsp:spPr>
        <a:xfrm rot="2142401">
          <a:off x="3291508" y="324350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242175"/>
        <a:ext cx="14356" cy="14356"/>
      </dsp:txXfrm>
    </dsp:sp>
    <dsp:sp modelId="{1BF7A1AB-E3EB-8D45-AB4F-66DC8A7F8BED}">
      <dsp:nvSpPr>
        <dsp:cNvPr id="0" name=""/>
        <dsp:cNvSpPr/>
      </dsp:nvSpPr>
      <dsp:spPr>
        <a:xfrm>
          <a:off x="3551649" y="3187422"/>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3195958"/>
        <a:ext cx="565811" cy="274369"/>
      </dsp:txXfrm>
    </dsp:sp>
    <dsp:sp modelId="{2765342C-21B6-E84C-94B9-A0FBCD7BD1E1}">
      <dsp:nvSpPr>
        <dsp:cNvPr id="0" name=""/>
        <dsp:cNvSpPr/>
      </dsp:nvSpPr>
      <dsp:spPr>
        <a:xfrm rot="4967483">
          <a:off x="1690009" y="3075930"/>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3035323"/>
        <a:ext cx="92902" cy="92902"/>
      </dsp:txXfrm>
    </dsp:sp>
    <dsp:sp modelId="{B81C31AD-F28A-174B-8587-92965EBF6A02}">
      <dsp:nvSpPr>
        <dsp:cNvPr id="0" name=""/>
        <dsp:cNvSpPr/>
      </dsp:nvSpPr>
      <dsp:spPr>
        <a:xfrm>
          <a:off x="2735613" y="3857737"/>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2744149" y="3866273"/>
        <a:ext cx="565811" cy="274369"/>
      </dsp:txXfrm>
    </dsp:sp>
    <dsp:sp modelId="{CC7D4F0E-870B-DF48-84CE-35F2609A8744}">
      <dsp:nvSpPr>
        <dsp:cNvPr id="0" name=""/>
        <dsp:cNvSpPr/>
      </dsp:nvSpPr>
      <dsp:spPr>
        <a:xfrm rot="18289469">
          <a:off x="3230933" y="3830035"/>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3825672"/>
        <a:ext cx="20413" cy="20413"/>
      </dsp:txXfrm>
    </dsp:sp>
    <dsp:sp modelId="{7E5214BF-73EC-C04E-BAF8-04272B7CC8C7}">
      <dsp:nvSpPr>
        <dsp:cNvPr id="0" name=""/>
        <dsp:cNvSpPr/>
      </dsp:nvSpPr>
      <dsp:spPr>
        <a:xfrm>
          <a:off x="3551649" y="3522580"/>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3560185" y="3531116"/>
        <a:ext cx="565811" cy="274369"/>
      </dsp:txXfrm>
    </dsp:sp>
    <dsp:sp modelId="{7CF4B309-2936-594D-A119-B9ABCFA994F4}">
      <dsp:nvSpPr>
        <dsp:cNvPr id="0" name=""/>
        <dsp:cNvSpPr/>
      </dsp:nvSpPr>
      <dsp:spPr>
        <a:xfrm>
          <a:off x="3318496" y="3997613"/>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3997629"/>
        <a:ext cx="11657" cy="11657"/>
      </dsp:txXfrm>
    </dsp:sp>
    <dsp:sp modelId="{358CBA3D-F210-1744-A0ED-230AF43C2C8E}">
      <dsp:nvSpPr>
        <dsp:cNvPr id="0" name=""/>
        <dsp:cNvSpPr/>
      </dsp:nvSpPr>
      <dsp:spPr>
        <a:xfrm>
          <a:off x="3551649" y="3857737"/>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definitions</a:t>
          </a:r>
        </a:p>
      </dsp:txBody>
      <dsp:txXfrm>
        <a:off x="3560185" y="3866273"/>
        <a:ext cx="565811" cy="274369"/>
      </dsp:txXfrm>
    </dsp:sp>
    <dsp:sp modelId="{23D7CF8E-F99A-BF4C-9FFB-044609FCAC1D}">
      <dsp:nvSpPr>
        <dsp:cNvPr id="0" name=""/>
        <dsp:cNvSpPr/>
      </dsp:nvSpPr>
      <dsp:spPr>
        <a:xfrm rot="19457599">
          <a:off x="4107544" y="391382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3912490"/>
        <a:ext cx="14356" cy="14356"/>
      </dsp:txXfrm>
    </dsp:sp>
    <dsp:sp modelId="{698CCDBB-135E-8D43-BECA-3C2312C84EB5}">
      <dsp:nvSpPr>
        <dsp:cNvPr id="0" name=""/>
        <dsp:cNvSpPr/>
      </dsp:nvSpPr>
      <dsp:spPr>
        <a:xfrm>
          <a:off x="4367685" y="3690158"/>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Invoice</a:t>
          </a:r>
        </a:p>
      </dsp:txBody>
      <dsp:txXfrm>
        <a:off x="4376221" y="3698694"/>
        <a:ext cx="565811" cy="274369"/>
      </dsp:txXfrm>
    </dsp:sp>
    <dsp:sp modelId="{9F60163E-2DFE-4D4A-BE6B-B26FC4FD5106}">
      <dsp:nvSpPr>
        <dsp:cNvPr id="0" name=""/>
        <dsp:cNvSpPr/>
      </dsp:nvSpPr>
      <dsp:spPr>
        <a:xfrm rot="2142401">
          <a:off x="4107544" y="408140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4080069"/>
        <a:ext cx="14356" cy="14356"/>
      </dsp:txXfrm>
    </dsp:sp>
    <dsp:sp modelId="{6D5DCB66-12A2-1843-8680-9A4219E9AF6E}">
      <dsp:nvSpPr>
        <dsp:cNvPr id="0" name=""/>
        <dsp:cNvSpPr/>
      </dsp:nvSpPr>
      <dsp:spPr>
        <a:xfrm>
          <a:off x="4367685" y="402531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Stable Coin</a:t>
          </a:r>
        </a:p>
      </dsp:txBody>
      <dsp:txXfrm>
        <a:off x="4376221" y="4033852"/>
        <a:ext cx="565811" cy="274369"/>
      </dsp:txXfrm>
    </dsp:sp>
    <dsp:sp modelId="{FC39102B-194D-0B4E-BA35-0A248D0E4498}">
      <dsp:nvSpPr>
        <dsp:cNvPr id="0" name=""/>
        <dsp:cNvSpPr/>
      </dsp:nvSpPr>
      <dsp:spPr>
        <a:xfrm rot="3310531">
          <a:off x="3230933" y="4165192"/>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4160830"/>
        <a:ext cx="20413" cy="20413"/>
      </dsp:txXfrm>
    </dsp:sp>
    <dsp:sp modelId="{9B1BEC10-5038-E546-8A41-5F998BC65FAC}">
      <dsp:nvSpPr>
        <dsp:cNvPr id="0" name=""/>
        <dsp:cNvSpPr/>
      </dsp:nvSpPr>
      <dsp:spPr>
        <a:xfrm>
          <a:off x="3551649" y="419289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specifications</a:t>
          </a:r>
        </a:p>
      </dsp:txBody>
      <dsp:txXfrm>
        <a:off x="3560185" y="4201431"/>
        <a:ext cx="565811" cy="27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dirty="0"/>
            <a:t> - Divisible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6A076-FB0F-9245-8380-29E1658EB8AA}">
      <dsp:nvSpPr>
        <dsp:cNvPr id="0" name=""/>
        <dsp:cNvSpPr/>
      </dsp:nvSpPr>
      <dsp:spPr>
        <a:xfrm>
          <a:off x="0" y="128660"/>
          <a:ext cx="6513603" cy="407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Token Unit: Fractional, Whole or Singleton </a:t>
          </a:r>
          <a:endParaRPr lang="en-US" sz="1700" kern="1200" dirty="0"/>
        </a:p>
      </dsp:txBody>
      <dsp:txXfrm>
        <a:off x="19904" y="148564"/>
        <a:ext cx="6473795" cy="367937"/>
      </dsp:txXfrm>
    </dsp:sp>
    <dsp:sp modelId="{D41CC149-FDEF-874B-8A56-74D3B029E30B}">
      <dsp:nvSpPr>
        <dsp:cNvPr id="0" name=""/>
        <dsp:cNvSpPr/>
      </dsp:nvSpPr>
      <dsp:spPr>
        <a:xfrm>
          <a:off x="0" y="536405"/>
          <a:ext cx="6513603"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Fractional – you can make change like a $1 dollar bill can be broken into 4 .25¢ coins, but you cannot divide past 2 decimal places or have a .249999¢.</a:t>
          </a:r>
        </a:p>
        <a:p>
          <a:pPr marL="114300" lvl="1" indent="-114300" algn="l" defTabSz="577850">
            <a:lnSpc>
              <a:spcPct val="90000"/>
            </a:lnSpc>
            <a:spcBef>
              <a:spcPct val="0"/>
            </a:spcBef>
            <a:spcAft>
              <a:spcPct val="20000"/>
            </a:spcAft>
            <a:buChar char="•"/>
          </a:pPr>
          <a:r>
            <a:rPr lang="en-US" sz="1300" kern="1200" dirty="0"/>
            <a:t>Whole – no division allowed just whole numbers</a:t>
          </a:r>
        </a:p>
        <a:p>
          <a:pPr marL="114300" lvl="1" indent="-114300" algn="l" defTabSz="577850">
            <a:lnSpc>
              <a:spcPct val="90000"/>
            </a:lnSpc>
            <a:spcBef>
              <a:spcPct val="0"/>
            </a:spcBef>
            <a:spcAft>
              <a:spcPct val="20000"/>
            </a:spcAft>
            <a:buChar char="•"/>
          </a:pPr>
          <a:r>
            <a:rPr lang="en-US" sz="1300" kern="1200" dirty="0"/>
            <a:t>Singleton – no division and a quantity of 1</a:t>
          </a:r>
        </a:p>
      </dsp:txBody>
      <dsp:txXfrm>
        <a:off x="0" y="536405"/>
        <a:ext cx="6513603" cy="862155"/>
      </dsp:txXfrm>
    </dsp:sp>
    <dsp:sp modelId="{03D1A5D2-C885-2249-825A-C9AB0E1B7B98}">
      <dsp:nvSpPr>
        <dsp:cNvPr id="0" name=""/>
        <dsp:cNvSpPr/>
      </dsp:nvSpPr>
      <dsp:spPr>
        <a:xfrm>
          <a:off x="0" y="1398560"/>
          <a:ext cx="6513603" cy="40774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Value Type: Intrinsic or Reference</a:t>
          </a:r>
        </a:p>
      </dsp:txBody>
      <dsp:txXfrm>
        <a:off x="19904" y="1418464"/>
        <a:ext cx="6473795" cy="367937"/>
      </dsp:txXfrm>
    </dsp:sp>
    <dsp:sp modelId="{1FFF73CC-92EA-754E-ADA0-D995DB5B166E}">
      <dsp:nvSpPr>
        <dsp:cNvPr id="0" name=""/>
        <dsp:cNvSpPr/>
      </dsp:nvSpPr>
      <dsp:spPr>
        <a:xfrm>
          <a:off x="0" y="1806305"/>
          <a:ext cx="6513603"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Intrinsic value is where the digital token itself is valuable, a crypto currency</a:t>
          </a:r>
        </a:p>
        <a:p>
          <a:pPr marL="114300" lvl="1" indent="-114300" algn="l" defTabSz="577850">
            <a:lnSpc>
              <a:spcPct val="90000"/>
            </a:lnSpc>
            <a:spcBef>
              <a:spcPct val="0"/>
            </a:spcBef>
            <a:spcAft>
              <a:spcPct val="20000"/>
            </a:spcAft>
            <a:buChar char="•"/>
          </a:pPr>
          <a:r>
            <a:rPr lang="en-US" sz="1300" kern="1200" dirty="0"/>
            <a:t>Reference value is where the token represents a physical item like a car or house, or ‘stored elsewhere’ digital item like a photo, scanned document or bank balance.</a:t>
          </a:r>
        </a:p>
      </dsp:txBody>
      <dsp:txXfrm>
        <a:off x="0" y="1806305"/>
        <a:ext cx="6513603" cy="633420"/>
      </dsp:txXfrm>
    </dsp:sp>
    <dsp:sp modelId="{F0075649-BAA5-3F43-B292-E5A84F4F919C}">
      <dsp:nvSpPr>
        <dsp:cNvPr id="0" name=""/>
        <dsp:cNvSpPr/>
      </dsp:nvSpPr>
      <dsp:spPr>
        <a:xfrm>
          <a:off x="0" y="2439725"/>
          <a:ext cx="6513603" cy="40774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Representation Type: Common or Unique</a:t>
          </a:r>
        </a:p>
      </dsp:txBody>
      <dsp:txXfrm>
        <a:off x="19904" y="2459629"/>
        <a:ext cx="6473795" cy="367937"/>
      </dsp:txXfrm>
    </dsp:sp>
    <dsp:sp modelId="{1952C371-71DE-2A41-AB24-0CC549F13FC1}">
      <dsp:nvSpPr>
        <dsp:cNvPr id="0" name=""/>
        <dsp:cNvSpPr/>
      </dsp:nvSpPr>
      <dsp:spPr>
        <a:xfrm>
          <a:off x="0" y="2847470"/>
          <a:ext cx="6513603" cy="100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Common tokens are balances on a single distributed ledger, tokens do not have individual identities. Like the balance in a checking account.</a:t>
          </a:r>
        </a:p>
        <a:p>
          <a:pPr marL="114300" lvl="1" indent="-114300" algn="l" defTabSz="577850">
            <a:lnSpc>
              <a:spcPct val="90000"/>
            </a:lnSpc>
            <a:spcBef>
              <a:spcPct val="0"/>
            </a:spcBef>
            <a:spcAft>
              <a:spcPct val="20000"/>
            </a:spcAft>
            <a:buChar char="•"/>
          </a:pPr>
          <a:r>
            <a:rPr lang="en-US" sz="1300" kern="1200" dirty="0"/>
            <a:t>Unique tokens have their own identities, usually called an unspent transaction output or UTXO, that can have individual properties like a serial number.  Like physical money in your pocket, each bill has a unique serial number.</a:t>
          </a:r>
        </a:p>
      </dsp:txBody>
      <dsp:txXfrm>
        <a:off x="0" y="2847470"/>
        <a:ext cx="6513603" cy="1002915"/>
      </dsp:txXfrm>
    </dsp:sp>
    <dsp:sp modelId="{22E8AF4B-77D8-8D49-823B-5D6AF3994E60}">
      <dsp:nvSpPr>
        <dsp:cNvPr id="0" name=""/>
        <dsp:cNvSpPr/>
      </dsp:nvSpPr>
      <dsp:spPr>
        <a:xfrm>
          <a:off x="0" y="3850385"/>
          <a:ext cx="6513603" cy="40774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Supply: </a:t>
          </a:r>
          <a:r>
            <a:rPr lang="en-US" sz="1700" kern="1200" dirty="0"/>
            <a:t>Fixed, Capped-Variable, Gated or Infinite</a:t>
          </a:r>
        </a:p>
      </dsp:txBody>
      <dsp:txXfrm>
        <a:off x="19904" y="3870289"/>
        <a:ext cx="6473795" cy="367937"/>
      </dsp:txXfrm>
    </dsp:sp>
    <dsp:sp modelId="{F1894BAF-C6FD-0845-9A56-408104636402}">
      <dsp:nvSpPr>
        <dsp:cNvPr id="0" name=""/>
        <dsp:cNvSpPr/>
      </dsp:nvSpPr>
      <dsp:spPr>
        <a:xfrm>
          <a:off x="0" y="4258130"/>
          <a:ext cx="6513603"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Indicates how many token instances a token class can have during its lifetime.</a:t>
          </a:r>
        </a:p>
      </dsp:txBody>
      <dsp:txXfrm>
        <a:off x="0" y="4258130"/>
        <a:ext cx="6513603" cy="281520"/>
      </dsp:txXfrm>
    </dsp:sp>
    <dsp:sp modelId="{4F44F4E7-5840-3149-ACAE-41551F330637}">
      <dsp:nvSpPr>
        <dsp:cNvPr id="0" name=""/>
        <dsp:cNvSpPr/>
      </dsp:nvSpPr>
      <dsp:spPr>
        <a:xfrm>
          <a:off x="0" y="4539650"/>
          <a:ext cx="6513603" cy="4077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Template Type: Single or Hybrid</a:t>
          </a:r>
        </a:p>
      </dsp:txBody>
      <dsp:txXfrm>
        <a:off x="19904" y="4559554"/>
        <a:ext cx="6473795" cy="367937"/>
      </dsp:txXfrm>
    </dsp:sp>
    <dsp:sp modelId="{35850F8F-51F5-DB49-AD40-0A14E299AEB2}">
      <dsp:nvSpPr>
        <dsp:cNvPr id="0" name=""/>
        <dsp:cNvSpPr/>
      </dsp:nvSpPr>
      <dsp:spPr>
        <a:xfrm>
          <a:off x="0" y="4947395"/>
          <a:ext cx="6513603"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 hybrid token has a single parent token of a classification and can have many child tokens, that ‘belong' or are ‘controlled’ by the parent. But like real children, hybrids can have unique abilities to model almost any business use case.</a:t>
          </a:r>
        </a:p>
        <a:p>
          <a:pPr marL="114300" lvl="1" indent="-114300" algn="l" defTabSz="577850">
            <a:lnSpc>
              <a:spcPct val="90000"/>
            </a:lnSpc>
            <a:spcBef>
              <a:spcPct val="0"/>
            </a:spcBef>
            <a:spcAft>
              <a:spcPct val="20000"/>
            </a:spcAft>
            <a:buChar char="•"/>
          </a:pPr>
          <a:r>
            <a:rPr lang="en-US" sz="1300" kern="1200" dirty="0"/>
            <a:t>A single token does not have any children.</a:t>
          </a:r>
        </a:p>
      </dsp:txBody>
      <dsp:txXfrm>
        <a:off x="0" y="4947395"/>
        <a:ext cx="6513603" cy="8093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Divisible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Divisible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i="0" kern="1200" dirty="0"/>
            <a:t>Indivisible</a:t>
          </a:r>
          <a:r>
            <a:rPr lang="en-US" sz="1600" i="1" kern="1200" dirty="0"/>
            <a:t>/</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2/25/20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27</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34</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36</a:t>
            </a:fld>
            <a:endParaRPr lang="en-US"/>
          </a:p>
        </p:txBody>
      </p:sp>
    </p:spTree>
    <p:extLst>
      <p:ext uri="{BB962C8B-B14F-4D97-AF65-F5344CB8AC3E}">
        <p14:creationId xmlns:p14="http://schemas.microsoft.com/office/powerpoint/2010/main" val="346547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38</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40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41</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43</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17</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 Unit: Fractional, Whole or Singleton </a:t>
            </a:r>
          </a:p>
          <a:p>
            <a:r>
              <a:rPr lang="en-US" dirty="0"/>
              <a:t>Fractional – you can make change like a $1 dollar bill can be broken into 4 .25¢ coins, but you cannot subdivide past 2 decimal places or have a .249999¢.</a:t>
            </a:r>
          </a:p>
          <a:p>
            <a:r>
              <a:rPr lang="en-US" dirty="0"/>
              <a:t>Whole – no subdivision allowed just whole numbers</a:t>
            </a:r>
          </a:p>
          <a:p>
            <a:r>
              <a:rPr lang="en-US" dirty="0"/>
              <a:t>Singleton – no subdivision and a quantity of 1</a:t>
            </a:r>
          </a:p>
          <a:p>
            <a:r>
              <a:rPr lang="en-US" dirty="0"/>
              <a:t>Value Type: Intrinsic or Reference</a:t>
            </a:r>
          </a:p>
          <a:p>
            <a:r>
              <a:rPr lang="en-US" dirty="0"/>
              <a:t>Intrinsic value is where the digital token itself is valuable, a crypto currency</a:t>
            </a:r>
          </a:p>
          <a:p>
            <a:r>
              <a:rPr lang="en-US" dirty="0"/>
              <a:t>Reference value is where the token represents a physical item like a car or house, or ‘stored elsewhere’ digital item like a photo, scanned document or bank balance.</a:t>
            </a:r>
          </a:p>
          <a:p>
            <a:r>
              <a:rPr lang="en-US" dirty="0"/>
              <a:t>Representation Type: Common or Unique</a:t>
            </a:r>
          </a:p>
          <a:p>
            <a:r>
              <a:rPr lang="en-US" dirty="0"/>
              <a:t>Common tokens are balances on a single distributed ledger, tokens do not have individual identities. Like the balance in a checking account.</a:t>
            </a:r>
          </a:p>
          <a:p>
            <a:r>
              <a:rPr lang="en-US" dirty="0"/>
              <a:t>Unique tokens have their own identities, usually called an unspent transaction output or UTXO, that can have individual properties like a serial number.  Like physical money in your pocket, each bill has a unique serial number.</a:t>
            </a:r>
          </a:p>
          <a:p>
            <a:r>
              <a:rPr lang="en-US" dirty="0"/>
              <a:t>Template Type: Single or Hybrid</a:t>
            </a:r>
          </a:p>
          <a:p>
            <a:r>
              <a:rPr lang="en-US" dirty="0"/>
              <a:t>A hybrid token has a single parent token of a classification and can have many child tokens, that ‘belong' or are ‘controlled’ by the parent. But like real children, hybrids can have unique abilities to model almost any business use case.</a:t>
            </a:r>
          </a:p>
          <a:p>
            <a:r>
              <a:rPr lang="en-US" dirty="0"/>
              <a:t>A single token does not have any children.</a:t>
            </a:r>
          </a:p>
          <a:p>
            <a:endParaRPr lang="en-US" dirty="0"/>
          </a:p>
          <a:p>
            <a:r>
              <a:rPr lang="en-US" b="1" dirty="0"/>
              <a:t>Token Type</a:t>
            </a:r>
            <a:r>
              <a:rPr lang="en-US" dirty="0"/>
              <a:t>: Fungible or Non-Fungible</a:t>
            </a:r>
            <a:br>
              <a:rPr lang="en-US" dirty="0"/>
            </a:br>
            <a:r>
              <a:rPr lang="en-US" dirty="0"/>
              <a:t>The fundamental difference between token types</a:t>
            </a:r>
          </a:p>
          <a:p>
            <a:r>
              <a:rPr lang="en-US" b="1" dirty="0"/>
              <a:t>Token Unit</a:t>
            </a:r>
            <a:r>
              <a:rPr lang="en-US" dirty="0"/>
              <a:t>: Fractional, Whole or Singleton</a:t>
            </a:r>
            <a:br>
              <a:rPr lang="en-US" dirty="0"/>
            </a:br>
            <a:r>
              <a:rPr lang="en-US" dirty="0"/>
              <a:t>Quantity and division restrictions</a:t>
            </a:r>
          </a:p>
          <a:p>
            <a:r>
              <a:rPr lang="en-US" b="1" dirty="0"/>
              <a:t>Value Type</a:t>
            </a:r>
            <a:r>
              <a:rPr lang="en-US" dirty="0"/>
              <a:t>: Intrinsic or Reference</a:t>
            </a:r>
            <a:br>
              <a:rPr lang="en-US" dirty="0"/>
            </a:br>
            <a:r>
              <a:rPr lang="en-US" dirty="0"/>
              <a:t>The asset type the token represents</a:t>
            </a:r>
          </a:p>
          <a:p>
            <a:r>
              <a:rPr lang="en-US" b="1" dirty="0"/>
              <a:t>Representation Type</a:t>
            </a:r>
            <a:r>
              <a:rPr lang="en-US" dirty="0"/>
              <a:t>: Common or Unique</a:t>
            </a:r>
            <a:br>
              <a:rPr lang="en-US" dirty="0"/>
            </a:br>
            <a:r>
              <a:rPr lang="en-US" dirty="0"/>
              <a:t>How balances and property value settings are stored</a:t>
            </a:r>
          </a:p>
          <a:p>
            <a:r>
              <a:rPr lang="en-US" b="1" dirty="0"/>
              <a:t>Supply: </a:t>
            </a:r>
            <a:r>
              <a:rPr lang="en-US" dirty="0"/>
              <a:t>Fixed, Capped-Variable, Gated or Infinite - indicates how many token instances a token class can have during its lifetime.</a:t>
            </a:r>
            <a:endParaRPr lang="en-US" b="1" dirty="0"/>
          </a:p>
          <a:p>
            <a:r>
              <a:rPr lang="en-US" b="1" dirty="0"/>
              <a:t>Template Type</a:t>
            </a:r>
            <a:r>
              <a:rPr lang="en-US" dirty="0"/>
              <a:t>: Single or Hybrid</a:t>
            </a:r>
            <a:br>
              <a:rPr lang="en-US" dirty="0"/>
            </a:br>
            <a:r>
              <a:rPr lang="en-US" dirty="0"/>
              <a:t>Does the token have any child tokens?</a:t>
            </a:r>
          </a:p>
          <a:p>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71917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2/25/20</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2/25/20</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2/25/20</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2/25/20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2/25/20</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2/25/20</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2/25/20</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2/25/20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2/25/20</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2/25/20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2/25/20</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2/25/20</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2/25/20</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2/25/20</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2/25/20</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2/25/20</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2/25/20</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2/25/20</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2/25/20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30.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1.xml"/><Relationship Id="rId17" Type="http://schemas.openxmlformats.org/officeDocument/2006/relationships/diagramData" Target="../diagrams/data110.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10.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0.png"/></Relationships>
</file>

<file path=ppt/slides/_rels/slide27.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13.png"/><Relationship Id="rId7" Type="http://schemas.openxmlformats.org/officeDocument/2006/relationships/image" Target="../media/image321.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1.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39.svg"/><Relationship Id="rId2" Type="http://schemas.openxmlformats.org/officeDocument/2006/relationships/image" Target="../media/image282.png"/><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2.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8.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510.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8.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2.xml"/><Relationship Id="rId7" Type="http://schemas.microsoft.com/office/2007/relationships/diagramDrawing" Target="../diagrams/drawing24.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diagramLayout" Target="../diagrams/layout24.xml"/></Relationships>
</file>

<file path=ppt/slides/_rels/slide41.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6.xml"/><Relationship Id="rId26" Type="http://schemas.openxmlformats.org/officeDocument/2006/relationships/diagramData" Target="../diagrams/data37.xml"/><Relationship Id="rId3" Type="http://schemas.openxmlformats.org/officeDocument/2006/relationships/diagramData" Target="../diagrams/data33.xml"/><Relationship Id="rId21" Type="http://schemas.openxmlformats.org/officeDocument/2006/relationships/diagramData" Target="../diagrams/data36.xml"/><Relationship Id="rId34" Type="http://schemas.microsoft.com/office/2007/relationships/diagramDrawing" Target="../diagrams/drawing28.xml"/><Relationship Id="rId7" Type="http://schemas.microsoft.com/office/2007/relationships/diagramDrawing" Target="../diagrams/drawing25.xml"/><Relationship Id="rId12" Type="http://schemas.openxmlformats.org/officeDocument/2006/relationships/diagramData" Target="../diagrams/data35.xml"/><Relationship Id="rId17" Type="http://schemas.openxmlformats.org/officeDocument/2006/relationships/diagramData" Target="../diagrams/data340.xml"/><Relationship Id="rId25" Type="http://schemas.microsoft.com/office/2007/relationships/diagramDrawing" Target="../diagrams/drawing27.xml"/><Relationship Id="rId33" Type="http://schemas.openxmlformats.org/officeDocument/2006/relationships/diagramColors" Target="../diagrams/colors28.xml"/><Relationship Id="rId2" Type="http://schemas.openxmlformats.org/officeDocument/2006/relationships/notesSlide" Target="../notesSlides/notesSlide19.xml"/><Relationship Id="rId16" Type="http://schemas.microsoft.com/office/2007/relationships/diagramDrawing" Target="../diagrams/drawing26.xml"/><Relationship Id="rId20" Type="http://schemas.openxmlformats.org/officeDocument/2006/relationships/diagramColors" Target="../diagrams/colors26.xml"/><Relationship Id="rId29" Type="http://schemas.openxmlformats.org/officeDocument/2006/relationships/diagramColors" Target="../diagrams/colors27.xml"/><Relationship Id="rId1" Type="http://schemas.openxmlformats.org/officeDocument/2006/relationships/slideLayout" Target="../slideLayouts/slideLayout13.xml"/><Relationship Id="rId6" Type="http://schemas.openxmlformats.org/officeDocument/2006/relationships/diagramColors" Target="../diagrams/colors25.xml"/><Relationship Id="rId11" Type="http://schemas.openxmlformats.org/officeDocument/2006/relationships/diagramColors" Target="../diagrams/colors25.xml"/><Relationship Id="rId24" Type="http://schemas.openxmlformats.org/officeDocument/2006/relationships/diagramColors" Target="../diagrams/colors27.xml"/><Relationship Id="rId32" Type="http://schemas.openxmlformats.org/officeDocument/2006/relationships/diagramQuickStyle" Target="../diagrams/quickStyle28.xml"/><Relationship Id="rId5" Type="http://schemas.openxmlformats.org/officeDocument/2006/relationships/diagramQuickStyle" Target="../diagrams/quickStyle25.xml"/><Relationship Id="rId15" Type="http://schemas.openxmlformats.org/officeDocument/2006/relationships/diagramColors" Target="../diagrams/colors26.xml"/><Relationship Id="rId23" Type="http://schemas.openxmlformats.org/officeDocument/2006/relationships/diagramQuickStyle" Target="../diagrams/quickStyle27.xml"/><Relationship Id="rId28" Type="http://schemas.openxmlformats.org/officeDocument/2006/relationships/diagramQuickStyle" Target="../diagrams/quickStyle27.xml"/><Relationship Id="rId10" Type="http://schemas.openxmlformats.org/officeDocument/2006/relationships/diagramQuickStyle" Target="../diagrams/quickStyle25.xml"/><Relationship Id="rId19" Type="http://schemas.openxmlformats.org/officeDocument/2006/relationships/diagramQuickStyle" Target="../diagrams/quickStyle26.xml"/><Relationship Id="rId31" Type="http://schemas.openxmlformats.org/officeDocument/2006/relationships/diagramLayout" Target="../diagrams/layout28.xml"/><Relationship Id="rId4" Type="http://schemas.openxmlformats.org/officeDocument/2006/relationships/diagramLayout" Target="../diagrams/layout25.xml"/><Relationship Id="rId9" Type="http://schemas.openxmlformats.org/officeDocument/2006/relationships/diagramLayout" Target="../diagrams/layout25.xml"/><Relationship Id="rId14" Type="http://schemas.openxmlformats.org/officeDocument/2006/relationships/diagramQuickStyle" Target="../diagrams/quickStyle26.xml"/><Relationship Id="rId22" Type="http://schemas.openxmlformats.org/officeDocument/2006/relationships/diagramLayout" Target="../diagrams/layout27.xml"/><Relationship Id="rId27" Type="http://schemas.openxmlformats.org/officeDocument/2006/relationships/diagramLayout" Target="../diagrams/layout27.xml"/><Relationship Id="rId30" Type="http://schemas.openxmlformats.org/officeDocument/2006/relationships/diagramData" Target="../diagrams/data38.xml"/><Relationship Id="rId35" Type="http://schemas.openxmlformats.org/officeDocument/2006/relationships/image" Target="../media/image6.png"/><Relationship Id="rId8" Type="http://schemas.openxmlformats.org/officeDocument/2006/relationships/diagramData" Target="../diagrams/data34.xml"/></Relationships>
</file>

<file path=ppt/slides/_rels/slide42.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3" Type="http://schemas.openxmlformats.org/officeDocument/2006/relationships/diagramLayout" Target="../diagrams/layout29.xml"/><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diagramData" Target="../diagrams/data39.xml"/><Relationship Id="rId16" Type="http://schemas.openxmlformats.org/officeDocument/2006/relationships/image" Target="../media/image60.svg"/><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image" Target="../media/image54.png"/><Relationship Id="rId5" Type="http://schemas.openxmlformats.org/officeDocument/2006/relationships/diagramColors" Target="../diagrams/colors29.xml"/><Relationship Id="rId15" Type="http://schemas.openxmlformats.org/officeDocument/2006/relationships/image" Target="../media/image59.png"/><Relationship Id="rId10" Type="http://schemas.openxmlformats.org/officeDocument/2006/relationships/image" Target="../media/image53.svg"/><Relationship Id="rId4" Type="http://schemas.openxmlformats.org/officeDocument/2006/relationships/diagramQuickStyle" Target="../diagrams/quickStyle29.xml"/><Relationship Id="rId9" Type="http://schemas.openxmlformats.org/officeDocument/2006/relationships/image" Target="../media/image52.png"/><Relationship Id="rId14" Type="http://schemas.openxmlformats.org/officeDocument/2006/relationships/image" Target="../media/image57.sv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3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1.xml"/><Relationship Id="rId7" Type="http://schemas.openxmlformats.org/officeDocument/2006/relationships/diagramData" Target="../diagrams/data380.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10" Type="http://schemas.openxmlformats.org/officeDocument/2006/relationships/diagramColors" Target="../diagrams/colors31.xml"/><Relationship Id="rId4" Type="http://schemas.openxmlformats.org/officeDocument/2006/relationships/diagramQuickStyle" Target="../diagrams/quickStyle31.xml"/><Relationship Id="rId9" Type="http://schemas.openxmlformats.org/officeDocument/2006/relationships/diagramQuickStyle" Target="../diagrams/quickStyle31.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43.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3939C0-8B22-A942-9A2D-97B96E172E52}"/>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65611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1136429" y="2278173"/>
            <a:ext cx="6467867" cy="3450613"/>
          </a:xfrm>
        </p:spPr>
        <p:txBody>
          <a:bodyPr anchor="ctr">
            <a:normAutofit/>
          </a:bodyPr>
          <a:lstStyle/>
          <a:p>
            <a:pPr marL="0" indent="0">
              <a:buNone/>
            </a:pPr>
            <a:r>
              <a:rPr lang="en-US" sz="2000" dirty="0"/>
              <a:t>A Token Classification has 5 Variables:</a:t>
            </a:r>
          </a:p>
          <a:p>
            <a:pPr marL="971550" lvl="1" indent="-514350">
              <a:buFont typeface="+mj-lt"/>
              <a:buAutoNum type="arabicPeriod"/>
            </a:pPr>
            <a:r>
              <a:rPr lang="en-US" sz="2000" dirty="0"/>
              <a:t>Token Type: Fungible or Non-Fungible – the fundamental difference between token types.</a:t>
            </a:r>
          </a:p>
          <a:p>
            <a:pPr marL="971550" lvl="1" indent="-514350">
              <a:buFont typeface="+mj-lt"/>
              <a:buAutoNum type="arabicPeriod"/>
            </a:pPr>
            <a:r>
              <a:rPr lang="en-US" sz="2000" dirty="0"/>
              <a:t>Token Unit: Fractional, Whole or Singleton – Quantity and division restrictions.</a:t>
            </a:r>
          </a:p>
          <a:p>
            <a:pPr marL="971550" lvl="1" indent="-514350">
              <a:buFont typeface="+mj-lt"/>
              <a:buAutoNum type="arabicPeriod"/>
            </a:pPr>
            <a:r>
              <a:rPr lang="en-US" sz="2000" dirty="0"/>
              <a:t>Value Type: Intrinsic or Reference – the asset type the token represents.</a:t>
            </a:r>
          </a:p>
          <a:p>
            <a:pPr marL="971550" lvl="1" indent="-514350">
              <a:buFont typeface="+mj-lt"/>
              <a:buAutoNum type="arabicPeriod"/>
            </a:pPr>
            <a:r>
              <a:rPr lang="en-US" sz="2000" dirty="0"/>
              <a:t>Representation Type: Common or Unique – how balances and property value settings are stored.</a:t>
            </a:r>
          </a:p>
          <a:p>
            <a:pPr marL="971550" lvl="1" indent="-514350">
              <a:buFont typeface="+mj-lt"/>
              <a:buAutoNum type="arabicPeriod"/>
            </a:pPr>
            <a:r>
              <a:rPr lang="en-US" sz="20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64768-9F56-5A44-BFB9-202C7AD0EE3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Classification Details Beyond Fungible &amp; Non-fungible</a:t>
            </a:r>
          </a:p>
        </p:txBody>
      </p:sp>
      <p:sp>
        <p:nvSpPr>
          <p:cNvPr id="4" name="Footer Placeholder 3">
            <a:extLst>
              <a:ext uri="{FF2B5EF4-FFF2-40B4-BE49-F238E27FC236}">
                <a16:creationId xmlns:a16="http://schemas.microsoft.com/office/drawing/2014/main" id="{68CF6ABA-885E-704E-9732-FFC6FD1970B2}"/>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sz="1100">
                <a:solidFill>
                  <a:prstClr val="black">
                    <a:tint val="75000"/>
                  </a:prstClr>
                </a:solidFill>
              </a:rPr>
              <a:t>©2019 Token Taxonomy Initiative Inc. (“TTI”).  All Rights Reserved. </a:t>
            </a:r>
          </a:p>
        </p:txBody>
      </p:sp>
      <p:graphicFrame>
        <p:nvGraphicFramePr>
          <p:cNvPr id="6" name="Content Placeholder 2">
            <a:extLst>
              <a:ext uri="{FF2B5EF4-FFF2-40B4-BE49-F238E27FC236}">
                <a16:creationId xmlns:a16="http://schemas.microsoft.com/office/drawing/2014/main" id="{E75C04C0-7130-4D17-9415-F3F8E35E7B6E}"/>
              </a:ext>
            </a:extLst>
          </p:cNvPr>
          <p:cNvGraphicFramePr>
            <a:graphicFrameLocks noGrp="1"/>
          </p:cNvGraphicFramePr>
          <p:nvPr>
            <p:ph idx="1"/>
            <p:extLst>
              <p:ext uri="{D42A27DB-BD31-4B8C-83A1-F6EECF244321}">
                <p14:modId xmlns:p14="http://schemas.microsoft.com/office/powerpoint/2010/main" val="9940106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9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
        <p:nvSpPr>
          <p:cNvPr id="4" name="Rectangle 3">
            <a:extLst>
              <a:ext uri="{FF2B5EF4-FFF2-40B4-BE49-F238E27FC236}">
                <a16:creationId xmlns:a16="http://schemas.microsoft.com/office/drawing/2014/main" id="{9F9C6577-05D5-5B4C-8A31-E662850A71FE}"/>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252178396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normAutofit/>
          </a:bodyPr>
          <a:lstStyle/>
          <a:p>
            <a:r>
              <a:rPr lang="en-US" sz="4800"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r>
                            <a:rPr lang="en-US" sz="1100" dirty="0"/>
                            <a:t>or</a:t>
                          </a:r>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sSup>
                                    <m:sSupPr>
                                      <m:ctrlPr>
                                        <a:rPr lang="en-US" sz="1800" i="1" smtClean="0">
                                          <a:latin typeface="Cambria Math" panose="02040503050406030204" pitchFamily="18" charset="0"/>
                                          <a:ea typeface="Cambria Math" panose="02040503050406030204" pitchFamily="18" charset="0"/>
                                        </a:rPr>
                                      </m:ctrlPr>
                                    </m:sSupPr>
                                    <m:e>
                                      <m:r>
                                        <m:rPr>
                                          <m:sty m:val="p"/>
                                        </m:rPr>
                                        <a:rPr lang="el-GR" sz="1800" i="1" smtClean="0">
                                          <a:latin typeface="Cambria Math" panose="02040503050406030204" pitchFamily="18" charset="0"/>
                                          <a:ea typeface="Cambria Math" panose="02040503050406030204" pitchFamily="18" charset="0"/>
                                        </a:rPr>
                                        <m:t>Ϝ</m:t>
                                      </m:r>
                                    </m:e>
                                    <m:sup>
                                      <m:r>
                                        <a:rPr lang="en-US" sz="1800"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 </a:t>
                          </a:r>
                          <a:r>
                            <a:rPr lang="en-US" sz="1100" dirty="0"/>
                            <a:t>or</a:t>
                          </a:r>
                          <a:r>
                            <a:rPr lang="en-US" sz="1800"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07E2A-6B73-934A-BB60-5AF5F81D46F3}"/>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864901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t,p</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474256785"/>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474256785"/>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templates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820029789"/>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820029789"/>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r>
              <a:rPr lang="en-US" sz="2400" dirty="0"/>
              <a:t>Taxonomy Framework Repo stores artifacts in folder structures by base type, behaviors, behavior-groups, property-sets and tokens.</a:t>
            </a:r>
          </a:p>
          <a:p>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636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B17742-7F19-FE46-999F-619AD9909C77}"/>
              </a:ext>
            </a:extLst>
          </p:cNvPr>
          <p:cNvPicPr>
            <a:picLocks noChangeAspect="1"/>
          </p:cNvPicPr>
          <p:nvPr/>
        </p:nvPicPr>
        <p:blipFill>
          <a:blip r:embed="rId2"/>
          <a:srcRect/>
          <a:stretch/>
        </p:blipFill>
        <p:spPr>
          <a:xfrm>
            <a:off x="-156882" y="-33618"/>
            <a:ext cx="12192000" cy="6858000"/>
          </a:xfrm>
          <a:prstGeom prst="rect">
            <a:avLst/>
          </a:prstGeom>
        </p:spPr>
      </p:pic>
    </p:spTree>
    <p:extLst>
      <p:ext uri="{BB962C8B-B14F-4D97-AF65-F5344CB8AC3E}">
        <p14:creationId xmlns:p14="http://schemas.microsoft.com/office/powerpoint/2010/main" val="792622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652064186"/>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dirty="0"/>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169916874"/>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169916874"/>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F5159DE-8A71-E449-B436-CCD4C3BF32AF}"/>
              </a:ext>
            </a:extLst>
          </p:cNvPr>
          <p:cNvPicPr>
            <a:picLocks noChangeAspect="1"/>
          </p:cNvPicPr>
          <p:nvPr/>
        </p:nvPicPr>
        <p:blipFill>
          <a:blip r:embed="rId35"/>
          <a:srcRect/>
          <a:stretch/>
        </p:blipFill>
        <p:spPr>
          <a:xfrm>
            <a:off x="0" y="0"/>
            <a:ext cx="12192000" cy="6858000"/>
          </a:xfrm>
          <a:prstGeom prst="rect">
            <a:avLst/>
          </a:prstGeom>
        </p:spPr>
      </p:pic>
    </p:spTree>
    <p:extLst>
      <p:ext uri="{BB962C8B-B14F-4D97-AF65-F5344CB8AC3E}">
        <p14:creationId xmlns:p14="http://schemas.microsoft.com/office/powerpoint/2010/main" val="173432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FA1CD-B339-DA40-90F3-05A552D8C56B}"/>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0309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FF31B-18DC-BA41-93B3-5B78DDEC124E}"/>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206066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FC6E9CF-8D62-7446-A6EA-27D601692D0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0295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9D55E-8B8D-9A48-886A-9070962D4A5D}"/>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52225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187C8-35F7-0A44-8B3A-615EDACD5E0F}"/>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42080828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7EC15D-9D86-457F-843A-E148EB58834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b048db-77dc-4b3e-bbad-b83c857b8f52"/>
    <ds:schemaRef ds:uri="http://www.w3.org/XML/1998/namespace"/>
    <ds:schemaRef ds:uri="http://purl.org/dc/dcmitype/"/>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2037</TotalTime>
  <Words>5023</Words>
  <Application>Microsoft Macintosh PowerPoint</Application>
  <PresentationFormat>Widescreen</PresentationFormat>
  <Paragraphs>733</Paragraphs>
  <Slides>48</Slides>
  <Notes>20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Calibri Light</vt:lpstr>
      <vt:lpstr>Cambria Math</vt:lpstr>
      <vt:lpstr>Times New Roman</vt:lpstr>
      <vt:lpstr>1_Office Theme</vt:lpstr>
      <vt:lpstr>Office Theme</vt:lpstr>
      <vt:lpstr>Token Taxonomy Framework (TTF)</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Classification Details Beyond Fungible &amp; Non-fungible</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Branch Classification</vt:lpstr>
      <vt:lpstr>Classification Hierarchy</vt:lpstr>
      <vt:lpstr>Token Template = Formula + Definition</vt:lpstr>
      <vt:lpstr>Token Template</vt:lpstr>
      <vt:lpstr>Artifact Hierarchical File Structure </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24</cp:revision>
  <dcterms:created xsi:type="dcterms:W3CDTF">2019-09-25T14:55:39Z</dcterms:created>
  <dcterms:modified xsi:type="dcterms:W3CDTF">2020-02-25T22:22:24Z</dcterms:modified>
</cp:coreProperties>
</file>