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256" r:id="rId5"/>
    <p:sldId id="1541" r:id="rId6"/>
    <p:sldId id="1540" r:id="rId7"/>
    <p:sldId id="1537" r:id="rId8"/>
    <p:sldId id="1538" r:id="rId9"/>
    <p:sldId id="1542" r:id="rId10"/>
    <p:sldId id="1543" r:id="rId11"/>
    <p:sldId id="1545" r:id="rId12"/>
    <p:sldId id="1544" r:id="rId13"/>
    <p:sldId id="1546" r:id="rId14"/>
    <p:sldId id="1547" r:id="rId15"/>
    <p:sldId id="154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ley Gray" initials="MG" lastIdx="1" clrIdx="0">
    <p:extLst>
      <p:ext uri="{19B8F6BF-5375-455C-9EA6-DF929625EA0E}">
        <p15:presenceInfo xmlns:p15="http://schemas.microsoft.com/office/powerpoint/2012/main" userId="S::marleyg@microsoft.com::63a35599-111f-44f3-a072-31c8a28e6c8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4422"/>
  </p:normalViewPr>
  <p:slideViewPr>
    <p:cSldViewPr snapToGrid="0" snapToObjects="1">
      <p:cViewPr varScale="1">
        <p:scale>
          <a:sx n="121" d="100"/>
          <a:sy n="121" d="100"/>
        </p:scale>
        <p:origin x="140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940AAF-36D4-494E-B2D0-A7A15AB34D26}"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D6352F91-BACC-4F7A-BDEA-B7360C5FF8BC}">
      <dgm:prSet/>
      <dgm:spPr/>
      <dgm:t>
        <a:bodyPr/>
        <a:lstStyle/>
        <a:p>
          <a:r>
            <a:rPr lang="en-US"/>
            <a:t>Complete the Taxonomy Framework</a:t>
          </a:r>
        </a:p>
      </dgm:t>
    </dgm:pt>
    <dgm:pt modelId="{894E91E4-B63D-4EBD-9449-548B96BC60B1}" type="parTrans" cxnId="{80BF40A8-1170-4D56-A93D-58A05B559B29}">
      <dgm:prSet/>
      <dgm:spPr/>
      <dgm:t>
        <a:bodyPr/>
        <a:lstStyle/>
        <a:p>
          <a:endParaRPr lang="en-US"/>
        </a:p>
      </dgm:t>
    </dgm:pt>
    <dgm:pt modelId="{1096B9E5-0FE9-4181-89BD-3C1B092583F5}" type="sibTrans" cxnId="{80BF40A8-1170-4D56-A93D-58A05B559B29}">
      <dgm:prSet/>
      <dgm:spPr/>
      <dgm:t>
        <a:bodyPr/>
        <a:lstStyle/>
        <a:p>
          <a:endParaRPr lang="en-US"/>
        </a:p>
      </dgm:t>
    </dgm:pt>
    <dgm:pt modelId="{0C4EC3CB-F551-4F13-94C3-A9329B7D04A7}">
      <dgm:prSet/>
      <dgm:spPr/>
      <dgm:t>
        <a:bodyPr/>
        <a:lstStyle/>
        <a:p>
          <a:r>
            <a:rPr lang="en-US"/>
            <a:t>Maintain GitHub:</a:t>
          </a:r>
        </a:p>
      </dgm:t>
    </dgm:pt>
    <dgm:pt modelId="{076C2DA8-5B62-4CF9-B677-2530DFB8566A}" type="parTrans" cxnId="{0D905A70-A939-4419-8984-6935AA4A2EE2}">
      <dgm:prSet/>
      <dgm:spPr/>
      <dgm:t>
        <a:bodyPr/>
        <a:lstStyle/>
        <a:p>
          <a:endParaRPr lang="en-US"/>
        </a:p>
      </dgm:t>
    </dgm:pt>
    <dgm:pt modelId="{BD908BF1-80C7-439B-8874-DE030E55D76F}" type="sibTrans" cxnId="{0D905A70-A939-4419-8984-6935AA4A2EE2}">
      <dgm:prSet/>
      <dgm:spPr/>
      <dgm:t>
        <a:bodyPr/>
        <a:lstStyle/>
        <a:p>
          <a:endParaRPr lang="en-US"/>
        </a:p>
      </dgm:t>
    </dgm:pt>
    <dgm:pt modelId="{27FE6AC6-6ED1-462D-B33B-15C8802903E3}">
      <dgm:prSet/>
      <dgm:spPr/>
      <dgm:t>
        <a:bodyPr/>
        <a:lstStyle/>
        <a:p>
          <a:r>
            <a:rPr lang="en-US" dirty="0"/>
            <a:t>Base Taxonomy artifacts</a:t>
          </a:r>
        </a:p>
      </dgm:t>
    </dgm:pt>
    <dgm:pt modelId="{B8CDBAB2-C6BF-4237-AC57-333BC927573F}" type="parTrans" cxnId="{D8CB50A3-0E04-4D1F-88DF-5C71E96FF672}">
      <dgm:prSet/>
      <dgm:spPr/>
      <dgm:t>
        <a:bodyPr/>
        <a:lstStyle/>
        <a:p>
          <a:endParaRPr lang="en-US"/>
        </a:p>
      </dgm:t>
    </dgm:pt>
    <dgm:pt modelId="{50F4F284-0867-4486-A69C-C5CC1F61460D}" type="sibTrans" cxnId="{D8CB50A3-0E04-4D1F-88DF-5C71E96FF672}">
      <dgm:prSet/>
      <dgm:spPr/>
      <dgm:t>
        <a:bodyPr/>
        <a:lstStyle/>
        <a:p>
          <a:endParaRPr lang="en-US"/>
        </a:p>
      </dgm:t>
    </dgm:pt>
    <dgm:pt modelId="{CD5F12BA-6620-4E88-9EDD-0AC9036B2B63}">
      <dgm:prSet/>
      <dgm:spPr/>
      <dgm:t>
        <a:bodyPr/>
        <a:lstStyle/>
        <a:p>
          <a:r>
            <a:rPr lang="en-US" dirty="0"/>
            <a:t>Artifact library of behaviors, groups, sets and control message descriptions</a:t>
          </a:r>
        </a:p>
      </dgm:t>
    </dgm:pt>
    <dgm:pt modelId="{D9020ED5-1E64-451B-BD9B-7680C9C4D623}" type="parTrans" cxnId="{D8003D38-4C66-4A58-8800-DCF616C437F8}">
      <dgm:prSet/>
      <dgm:spPr/>
      <dgm:t>
        <a:bodyPr/>
        <a:lstStyle/>
        <a:p>
          <a:endParaRPr lang="en-US"/>
        </a:p>
      </dgm:t>
    </dgm:pt>
    <dgm:pt modelId="{C1524238-7081-4954-862F-A346EBA37E89}" type="sibTrans" cxnId="{D8003D38-4C66-4A58-8800-DCF616C437F8}">
      <dgm:prSet/>
      <dgm:spPr/>
      <dgm:t>
        <a:bodyPr/>
        <a:lstStyle/>
        <a:p>
          <a:endParaRPr lang="en-US"/>
        </a:p>
      </dgm:t>
    </dgm:pt>
    <dgm:pt modelId="{E3512EE2-AF6C-4AE4-889D-040C9142CEAD}">
      <dgm:prSet/>
      <dgm:spPr/>
      <dgm:t>
        <a:bodyPr/>
        <a:lstStyle/>
        <a:p>
          <a:r>
            <a:rPr lang="en-US" dirty="0"/>
            <a:t>GitHub Library for Token Definitions</a:t>
          </a:r>
        </a:p>
      </dgm:t>
    </dgm:pt>
    <dgm:pt modelId="{F13C31A5-EDEA-456F-B58B-0FF8C6CD4D2E}" type="parTrans" cxnId="{6014D300-D958-467F-9091-E02589243071}">
      <dgm:prSet/>
      <dgm:spPr/>
      <dgm:t>
        <a:bodyPr/>
        <a:lstStyle/>
        <a:p>
          <a:endParaRPr lang="en-US"/>
        </a:p>
      </dgm:t>
    </dgm:pt>
    <dgm:pt modelId="{96C02101-C82D-4C41-AD8B-4F94CE17FE3E}" type="sibTrans" cxnId="{6014D300-D958-467F-9091-E02589243071}">
      <dgm:prSet/>
      <dgm:spPr/>
      <dgm:t>
        <a:bodyPr/>
        <a:lstStyle/>
        <a:p>
          <a:endParaRPr lang="en-US"/>
        </a:p>
      </dgm:t>
    </dgm:pt>
    <dgm:pt modelId="{7CD1A2B4-5E33-4EB5-8367-480E61368B56}">
      <dgm:prSet/>
      <dgm:spPr/>
      <dgm:t>
        <a:bodyPr/>
        <a:lstStyle/>
        <a:p>
          <a:r>
            <a:rPr lang="en-US" dirty="0"/>
            <a:t>Destination for definitions, links to the base libraries, source or 3</a:t>
          </a:r>
          <a:r>
            <a:rPr lang="en-US" baseline="30000" dirty="0"/>
            <a:t>rd</a:t>
          </a:r>
          <a:r>
            <a:rPr lang="en-US" dirty="0"/>
            <a:t> party implantations. (maps)</a:t>
          </a:r>
        </a:p>
      </dgm:t>
    </dgm:pt>
    <dgm:pt modelId="{0C42D318-A48D-4F4E-AF65-231B3702654B}" type="parTrans" cxnId="{0C187558-56BC-4CA6-9CE1-586065FA5946}">
      <dgm:prSet/>
      <dgm:spPr/>
      <dgm:t>
        <a:bodyPr/>
        <a:lstStyle/>
        <a:p>
          <a:endParaRPr lang="en-US"/>
        </a:p>
      </dgm:t>
    </dgm:pt>
    <dgm:pt modelId="{9491B353-292F-460F-9221-A2ED1BBF9F39}" type="sibTrans" cxnId="{0C187558-56BC-4CA6-9CE1-586065FA5946}">
      <dgm:prSet/>
      <dgm:spPr/>
      <dgm:t>
        <a:bodyPr/>
        <a:lstStyle/>
        <a:p>
          <a:endParaRPr lang="en-US"/>
        </a:p>
      </dgm:t>
    </dgm:pt>
    <dgm:pt modelId="{A6F997FC-D02E-49FF-A88D-EBAC47B9DE97}">
      <dgm:prSet/>
      <dgm:spPr/>
      <dgm:t>
        <a:bodyPr/>
        <a:lstStyle/>
        <a:p>
          <a:r>
            <a:rPr lang="en-US" dirty="0"/>
            <a:t>Special Interest Groups &amp; Vendors compose token definitions</a:t>
          </a:r>
        </a:p>
      </dgm:t>
    </dgm:pt>
    <dgm:pt modelId="{0B22C1D3-C717-41B3-B277-FFBFEB9439F4}" type="parTrans" cxnId="{1FB27DA9-0EE2-407B-91ED-4F8FE8AE07E1}">
      <dgm:prSet/>
      <dgm:spPr/>
      <dgm:t>
        <a:bodyPr/>
        <a:lstStyle/>
        <a:p>
          <a:endParaRPr lang="en-US"/>
        </a:p>
      </dgm:t>
    </dgm:pt>
    <dgm:pt modelId="{CF2A07D0-DB7C-4A5A-82E7-C640A92528B5}" type="sibTrans" cxnId="{1FB27DA9-0EE2-407B-91ED-4F8FE8AE07E1}">
      <dgm:prSet/>
      <dgm:spPr/>
      <dgm:t>
        <a:bodyPr/>
        <a:lstStyle/>
        <a:p>
          <a:endParaRPr lang="en-US"/>
        </a:p>
      </dgm:t>
    </dgm:pt>
    <dgm:pt modelId="{4B76D513-6C00-4E09-9D67-6207552E6C5A}">
      <dgm:prSet/>
      <dgm:spPr/>
      <dgm:t>
        <a:bodyPr/>
        <a:lstStyle/>
        <a:p>
          <a:r>
            <a:rPr lang="en-US" dirty="0"/>
            <a:t>Contribute new or update behaviors that are not proprietary </a:t>
          </a:r>
        </a:p>
      </dgm:t>
    </dgm:pt>
    <dgm:pt modelId="{8FFAB7DE-186C-4FB9-BD80-B9C0607CA82F}" type="parTrans" cxnId="{3EA73A12-AD62-4715-B2A5-2438CA25C35D}">
      <dgm:prSet/>
      <dgm:spPr/>
      <dgm:t>
        <a:bodyPr/>
        <a:lstStyle/>
        <a:p>
          <a:endParaRPr lang="en-US"/>
        </a:p>
      </dgm:t>
    </dgm:pt>
    <dgm:pt modelId="{3FA688E2-72DC-447E-B349-B3DCE2E36902}" type="sibTrans" cxnId="{3EA73A12-AD62-4715-B2A5-2438CA25C35D}">
      <dgm:prSet/>
      <dgm:spPr/>
      <dgm:t>
        <a:bodyPr/>
        <a:lstStyle/>
        <a:p>
          <a:endParaRPr lang="en-US"/>
        </a:p>
      </dgm:t>
    </dgm:pt>
    <dgm:pt modelId="{5D0EA91D-B832-4E2C-95B6-3BD806133A1F}">
      <dgm:prSet/>
      <dgm:spPr/>
      <dgm:t>
        <a:bodyPr/>
        <a:lstStyle/>
        <a:p>
          <a:r>
            <a:rPr lang="en-US" dirty="0"/>
            <a:t>Submit Token Artifacts to GitHub via pull request</a:t>
          </a:r>
        </a:p>
      </dgm:t>
    </dgm:pt>
    <dgm:pt modelId="{C7DDFB2B-65F7-4607-8C16-7507B9BBE057}" type="parTrans" cxnId="{E8C200F2-B1AE-46C3-9080-3FF4437637B3}">
      <dgm:prSet/>
      <dgm:spPr/>
      <dgm:t>
        <a:bodyPr/>
        <a:lstStyle/>
        <a:p>
          <a:endParaRPr lang="en-US"/>
        </a:p>
      </dgm:t>
    </dgm:pt>
    <dgm:pt modelId="{B3BB19AF-1807-4E2D-96D6-228E2830F92B}" type="sibTrans" cxnId="{E8C200F2-B1AE-46C3-9080-3FF4437637B3}">
      <dgm:prSet/>
      <dgm:spPr/>
      <dgm:t>
        <a:bodyPr/>
        <a:lstStyle/>
        <a:p>
          <a:endParaRPr lang="en-US"/>
        </a:p>
      </dgm:t>
    </dgm:pt>
    <dgm:pt modelId="{75375EB8-26AF-4EA8-B70A-0B8F8F8DB59C}">
      <dgm:prSet/>
      <dgm:spPr/>
      <dgm:t>
        <a:bodyPr/>
        <a:lstStyle/>
        <a:p>
          <a:r>
            <a:rPr lang="en-US"/>
            <a:t>Open Issues:</a:t>
          </a:r>
        </a:p>
      </dgm:t>
    </dgm:pt>
    <dgm:pt modelId="{2E96C3D2-F9FC-4232-B121-11FD14E1A7C3}" type="parTrans" cxnId="{FF30B0AB-5FB5-4014-85CA-1F6D5BEE63F8}">
      <dgm:prSet/>
      <dgm:spPr/>
      <dgm:t>
        <a:bodyPr/>
        <a:lstStyle/>
        <a:p>
          <a:endParaRPr lang="en-US"/>
        </a:p>
      </dgm:t>
    </dgm:pt>
    <dgm:pt modelId="{FE4CF13A-386B-49D8-A446-5469CC8D49C5}" type="sibTrans" cxnId="{FF30B0AB-5FB5-4014-85CA-1F6D5BEE63F8}">
      <dgm:prSet/>
      <dgm:spPr/>
      <dgm:t>
        <a:bodyPr/>
        <a:lstStyle/>
        <a:p>
          <a:endParaRPr lang="en-US"/>
        </a:p>
      </dgm:t>
    </dgm:pt>
    <dgm:pt modelId="{07183A7E-9BAA-4C18-9D02-6E0E1A7BB9B3}">
      <dgm:prSet/>
      <dgm:spPr/>
      <dgm:t>
        <a:bodyPr/>
        <a:lstStyle/>
        <a:p>
          <a:r>
            <a:rPr lang="en-US"/>
            <a:t>Compliance based on base message conformance</a:t>
          </a:r>
        </a:p>
      </dgm:t>
    </dgm:pt>
    <dgm:pt modelId="{D9215D9E-3048-4634-ACDA-8380BA583A7A}" type="parTrans" cxnId="{3484CFA6-508A-42DF-A542-73032CC5CCC9}">
      <dgm:prSet/>
      <dgm:spPr/>
      <dgm:t>
        <a:bodyPr/>
        <a:lstStyle/>
        <a:p>
          <a:endParaRPr lang="en-US"/>
        </a:p>
      </dgm:t>
    </dgm:pt>
    <dgm:pt modelId="{93E0D686-0AA6-4C09-96FE-D3E2B94FFA43}" type="sibTrans" cxnId="{3484CFA6-508A-42DF-A542-73032CC5CCC9}">
      <dgm:prSet/>
      <dgm:spPr/>
      <dgm:t>
        <a:bodyPr/>
        <a:lstStyle/>
        <a:p>
          <a:endParaRPr lang="en-US"/>
        </a:p>
      </dgm:t>
    </dgm:pt>
    <dgm:pt modelId="{748E588A-6794-4DDB-A47C-39AA61E6FACF}">
      <dgm:prSet/>
      <dgm:spPr/>
      <dgm:t>
        <a:bodyPr/>
        <a:lstStyle/>
        <a:p>
          <a:r>
            <a:rPr lang="en-US" dirty="0"/>
            <a:t>Testing?</a:t>
          </a:r>
        </a:p>
      </dgm:t>
    </dgm:pt>
    <dgm:pt modelId="{286C61B4-DA0B-4AEE-B115-B23587569358}" type="parTrans" cxnId="{BB8E4983-7819-4519-8520-953BDAB074EF}">
      <dgm:prSet/>
      <dgm:spPr/>
      <dgm:t>
        <a:bodyPr/>
        <a:lstStyle/>
        <a:p>
          <a:endParaRPr lang="en-US"/>
        </a:p>
      </dgm:t>
    </dgm:pt>
    <dgm:pt modelId="{62EA6452-B085-44E9-BBC4-4DB9347D0FB9}" type="sibTrans" cxnId="{BB8E4983-7819-4519-8520-953BDAB074EF}">
      <dgm:prSet/>
      <dgm:spPr/>
      <dgm:t>
        <a:bodyPr/>
        <a:lstStyle/>
        <a:p>
          <a:endParaRPr lang="en-US"/>
        </a:p>
      </dgm:t>
    </dgm:pt>
    <dgm:pt modelId="{7D2546CF-B99C-7D40-83C0-10CF3C5297AA}">
      <dgm:prSet/>
      <dgm:spPr/>
      <dgm:t>
        <a:bodyPr/>
        <a:lstStyle/>
        <a:p>
          <a:r>
            <a:rPr lang="en-US" dirty="0"/>
            <a:t>Publish map examples</a:t>
          </a:r>
        </a:p>
      </dgm:t>
    </dgm:pt>
    <dgm:pt modelId="{E4D19852-890E-564E-B2A3-31FFB1265574}" type="parTrans" cxnId="{FBADB8AA-B56B-D142-8118-2C6CE3B60E30}">
      <dgm:prSet/>
      <dgm:spPr/>
      <dgm:t>
        <a:bodyPr/>
        <a:lstStyle/>
        <a:p>
          <a:endParaRPr lang="en-US"/>
        </a:p>
      </dgm:t>
    </dgm:pt>
    <dgm:pt modelId="{2F9107B9-94A0-444A-9B8F-522C8E812B80}" type="sibTrans" cxnId="{FBADB8AA-B56B-D142-8118-2C6CE3B60E30}">
      <dgm:prSet/>
      <dgm:spPr/>
      <dgm:t>
        <a:bodyPr/>
        <a:lstStyle/>
        <a:p>
          <a:endParaRPr lang="en-US"/>
        </a:p>
      </dgm:t>
    </dgm:pt>
    <dgm:pt modelId="{41D8357B-C9D5-A641-857F-7E9D568CAD51}" type="pres">
      <dgm:prSet presAssocID="{24940AAF-36D4-494E-B2D0-A7A15AB34D26}" presName="linear" presStyleCnt="0">
        <dgm:presLayoutVars>
          <dgm:animLvl val="lvl"/>
          <dgm:resizeHandles val="exact"/>
        </dgm:presLayoutVars>
      </dgm:prSet>
      <dgm:spPr/>
    </dgm:pt>
    <dgm:pt modelId="{DED3C7A9-F391-094E-8700-F5CA5598FAB0}" type="pres">
      <dgm:prSet presAssocID="{D6352F91-BACC-4F7A-BDEA-B7360C5FF8BC}" presName="parentText" presStyleLbl="node1" presStyleIdx="0" presStyleCnt="3">
        <dgm:presLayoutVars>
          <dgm:chMax val="0"/>
          <dgm:bulletEnabled val="1"/>
        </dgm:presLayoutVars>
      </dgm:prSet>
      <dgm:spPr/>
    </dgm:pt>
    <dgm:pt modelId="{71DB470C-E196-6445-AF9C-1D368A2BBEC8}" type="pres">
      <dgm:prSet presAssocID="{D6352F91-BACC-4F7A-BDEA-B7360C5FF8BC}" presName="childText" presStyleLbl="revTx" presStyleIdx="0" presStyleCnt="3">
        <dgm:presLayoutVars>
          <dgm:bulletEnabled val="1"/>
        </dgm:presLayoutVars>
      </dgm:prSet>
      <dgm:spPr/>
    </dgm:pt>
    <dgm:pt modelId="{D37A2BEE-DB9F-FF43-A669-524709ECD0CF}" type="pres">
      <dgm:prSet presAssocID="{A6F997FC-D02E-49FF-A88D-EBAC47B9DE97}" presName="parentText" presStyleLbl="node1" presStyleIdx="1" presStyleCnt="3">
        <dgm:presLayoutVars>
          <dgm:chMax val="0"/>
          <dgm:bulletEnabled val="1"/>
        </dgm:presLayoutVars>
      </dgm:prSet>
      <dgm:spPr/>
    </dgm:pt>
    <dgm:pt modelId="{BA18133D-C58B-7448-A5E4-1CBB860FEAEA}" type="pres">
      <dgm:prSet presAssocID="{A6F997FC-D02E-49FF-A88D-EBAC47B9DE97}" presName="childText" presStyleLbl="revTx" presStyleIdx="1" presStyleCnt="3">
        <dgm:presLayoutVars>
          <dgm:bulletEnabled val="1"/>
        </dgm:presLayoutVars>
      </dgm:prSet>
      <dgm:spPr/>
    </dgm:pt>
    <dgm:pt modelId="{7F63F038-E9D2-D147-BB51-BB7DF1149533}" type="pres">
      <dgm:prSet presAssocID="{75375EB8-26AF-4EA8-B70A-0B8F8F8DB59C}" presName="parentText" presStyleLbl="node1" presStyleIdx="2" presStyleCnt="3">
        <dgm:presLayoutVars>
          <dgm:chMax val="0"/>
          <dgm:bulletEnabled val="1"/>
        </dgm:presLayoutVars>
      </dgm:prSet>
      <dgm:spPr/>
    </dgm:pt>
    <dgm:pt modelId="{6826576F-F8DF-1849-B88F-72EBC3E776F9}" type="pres">
      <dgm:prSet presAssocID="{75375EB8-26AF-4EA8-B70A-0B8F8F8DB59C}" presName="childText" presStyleLbl="revTx" presStyleIdx="2" presStyleCnt="3">
        <dgm:presLayoutVars>
          <dgm:bulletEnabled val="1"/>
        </dgm:presLayoutVars>
      </dgm:prSet>
      <dgm:spPr/>
    </dgm:pt>
  </dgm:ptLst>
  <dgm:cxnLst>
    <dgm:cxn modelId="{6014D300-D958-467F-9091-E02589243071}" srcId="{D6352F91-BACC-4F7A-BDEA-B7360C5FF8BC}" destId="{E3512EE2-AF6C-4AE4-889D-040C9142CEAD}" srcOrd="1" destOrd="0" parTransId="{F13C31A5-EDEA-456F-B58B-0FF8C6CD4D2E}" sibTransId="{96C02101-C82D-4C41-AD8B-4F94CE17FE3E}"/>
    <dgm:cxn modelId="{6FCE6C05-EFF3-764E-B1C5-188261D9615E}" type="presOf" srcId="{D6352F91-BACC-4F7A-BDEA-B7360C5FF8BC}" destId="{DED3C7A9-F391-094E-8700-F5CA5598FAB0}" srcOrd="0" destOrd="0" presId="urn:microsoft.com/office/officeart/2005/8/layout/vList2"/>
    <dgm:cxn modelId="{3EA73A12-AD62-4715-B2A5-2438CA25C35D}" srcId="{A6F997FC-D02E-49FF-A88D-EBAC47B9DE97}" destId="{4B76D513-6C00-4E09-9D67-6207552E6C5A}" srcOrd="0" destOrd="0" parTransId="{8FFAB7DE-186C-4FB9-BD80-B9C0607CA82F}" sibTransId="{3FA688E2-72DC-447E-B349-B3DCE2E36902}"/>
    <dgm:cxn modelId="{45946E32-2FC1-E444-BC7F-B1F4BCDAAAB1}" type="presOf" srcId="{0C4EC3CB-F551-4F13-94C3-A9329B7D04A7}" destId="{71DB470C-E196-6445-AF9C-1D368A2BBEC8}" srcOrd="0" destOrd="0" presId="urn:microsoft.com/office/officeart/2005/8/layout/vList2"/>
    <dgm:cxn modelId="{D8003D38-4C66-4A58-8800-DCF616C437F8}" srcId="{0C4EC3CB-F551-4F13-94C3-A9329B7D04A7}" destId="{CD5F12BA-6620-4E88-9EDD-0AC9036B2B63}" srcOrd="1" destOrd="0" parTransId="{D9020ED5-1E64-451B-BD9B-7680C9C4D623}" sibTransId="{C1524238-7081-4954-862F-A346EBA37E89}"/>
    <dgm:cxn modelId="{60A66F3C-A77E-7548-932E-D24D7B63EADD}" type="presOf" srcId="{07183A7E-9BAA-4C18-9D02-6E0E1A7BB9B3}" destId="{6826576F-F8DF-1849-B88F-72EBC3E776F9}" srcOrd="0" destOrd="0" presId="urn:microsoft.com/office/officeart/2005/8/layout/vList2"/>
    <dgm:cxn modelId="{4D4CAA47-489A-6F46-A1C9-03B7B24BE11A}" type="presOf" srcId="{27FE6AC6-6ED1-462D-B33B-15C8802903E3}" destId="{71DB470C-E196-6445-AF9C-1D368A2BBEC8}" srcOrd="0" destOrd="1" presId="urn:microsoft.com/office/officeart/2005/8/layout/vList2"/>
    <dgm:cxn modelId="{D0EE404C-1E1F-5749-A023-14908ECE82D2}" type="presOf" srcId="{7D2546CF-B99C-7D40-83C0-10CF3C5297AA}" destId="{71DB470C-E196-6445-AF9C-1D368A2BBEC8}" srcOrd="0" destOrd="3" presId="urn:microsoft.com/office/officeart/2005/8/layout/vList2"/>
    <dgm:cxn modelId="{0C187558-56BC-4CA6-9CE1-586065FA5946}" srcId="{E3512EE2-AF6C-4AE4-889D-040C9142CEAD}" destId="{7CD1A2B4-5E33-4EB5-8367-480E61368B56}" srcOrd="0" destOrd="0" parTransId="{0C42D318-A48D-4F4E-AF65-231B3702654B}" sibTransId="{9491B353-292F-460F-9221-A2ED1BBF9F39}"/>
    <dgm:cxn modelId="{8153325E-F083-4B46-B1F8-234A7809ED8C}" type="presOf" srcId="{CD5F12BA-6620-4E88-9EDD-0AC9036B2B63}" destId="{71DB470C-E196-6445-AF9C-1D368A2BBEC8}" srcOrd="0" destOrd="2" presId="urn:microsoft.com/office/officeart/2005/8/layout/vList2"/>
    <dgm:cxn modelId="{F24A6C69-723D-4A44-A1B4-F1313F6BBDF5}" type="presOf" srcId="{5D0EA91D-B832-4E2C-95B6-3BD806133A1F}" destId="{BA18133D-C58B-7448-A5E4-1CBB860FEAEA}" srcOrd="0" destOrd="1" presId="urn:microsoft.com/office/officeart/2005/8/layout/vList2"/>
    <dgm:cxn modelId="{0D905A70-A939-4419-8984-6935AA4A2EE2}" srcId="{D6352F91-BACC-4F7A-BDEA-B7360C5FF8BC}" destId="{0C4EC3CB-F551-4F13-94C3-A9329B7D04A7}" srcOrd="0" destOrd="0" parTransId="{076C2DA8-5B62-4CF9-B677-2530DFB8566A}" sibTransId="{BD908BF1-80C7-439B-8874-DE030E55D76F}"/>
    <dgm:cxn modelId="{BB8E4983-7819-4519-8520-953BDAB074EF}" srcId="{75375EB8-26AF-4EA8-B70A-0B8F8F8DB59C}" destId="{748E588A-6794-4DDB-A47C-39AA61E6FACF}" srcOrd="1" destOrd="0" parTransId="{286C61B4-DA0B-4AEE-B115-B23587569358}" sibTransId="{62EA6452-B085-44E9-BBC4-4DB9347D0FB9}"/>
    <dgm:cxn modelId="{F187978D-2C3E-BE40-8EAE-FBFF6F3EE27F}" type="presOf" srcId="{7CD1A2B4-5E33-4EB5-8367-480E61368B56}" destId="{71DB470C-E196-6445-AF9C-1D368A2BBEC8}" srcOrd="0" destOrd="5" presId="urn:microsoft.com/office/officeart/2005/8/layout/vList2"/>
    <dgm:cxn modelId="{A31C4F96-2EA5-134B-9B22-54F15B774850}" type="presOf" srcId="{75375EB8-26AF-4EA8-B70A-0B8F8F8DB59C}" destId="{7F63F038-E9D2-D147-BB51-BB7DF1149533}" srcOrd="0" destOrd="0" presId="urn:microsoft.com/office/officeart/2005/8/layout/vList2"/>
    <dgm:cxn modelId="{D8CB50A3-0E04-4D1F-88DF-5C71E96FF672}" srcId="{0C4EC3CB-F551-4F13-94C3-A9329B7D04A7}" destId="{27FE6AC6-6ED1-462D-B33B-15C8802903E3}" srcOrd="0" destOrd="0" parTransId="{B8CDBAB2-C6BF-4237-AC57-333BC927573F}" sibTransId="{50F4F284-0867-4486-A69C-C5CC1F61460D}"/>
    <dgm:cxn modelId="{3484CFA6-508A-42DF-A542-73032CC5CCC9}" srcId="{75375EB8-26AF-4EA8-B70A-0B8F8F8DB59C}" destId="{07183A7E-9BAA-4C18-9D02-6E0E1A7BB9B3}" srcOrd="0" destOrd="0" parTransId="{D9215D9E-3048-4634-ACDA-8380BA583A7A}" sibTransId="{93E0D686-0AA6-4C09-96FE-D3E2B94FFA43}"/>
    <dgm:cxn modelId="{80BF40A8-1170-4D56-A93D-58A05B559B29}" srcId="{24940AAF-36D4-494E-B2D0-A7A15AB34D26}" destId="{D6352F91-BACC-4F7A-BDEA-B7360C5FF8BC}" srcOrd="0" destOrd="0" parTransId="{894E91E4-B63D-4EBD-9449-548B96BC60B1}" sibTransId="{1096B9E5-0FE9-4181-89BD-3C1B092583F5}"/>
    <dgm:cxn modelId="{1FB27DA9-0EE2-407B-91ED-4F8FE8AE07E1}" srcId="{24940AAF-36D4-494E-B2D0-A7A15AB34D26}" destId="{A6F997FC-D02E-49FF-A88D-EBAC47B9DE97}" srcOrd="1" destOrd="0" parTransId="{0B22C1D3-C717-41B3-B277-FFBFEB9439F4}" sibTransId="{CF2A07D0-DB7C-4A5A-82E7-C640A92528B5}"/>
    <dgm:cxn modelId="{FBADB8AA-B56B-D142-8118-2C6CE3B60E30}" srcId="{0C4EC3CB-F551-4F13-94C3-A9329B7D04A7}" destId="{7D2546CF-B99C-7D40-83C0-10CF3C5297AA}" srcOrd="2" destOrd="0" parTransId="{E4D19852-890E-564E-B2A3-31FFB1265574}" sibTransId="{2F9107B9-94A0-444A-9B8F-522C8E812B80}"/>
    <dgm:cxn modelId="{FF30B0AB-5FB5-4014-85CA-1F6D5BEE63F8}" srcId="{24940AAF-36D4-494E-B2D0-A7A15AB34D26}" destId="{75375EB8-26AF-4EA8-B70A-0B8F8F8DB59C}" srcOrd="2" destOrd="0" parTransId="{2E96C3D2-F9FC-4232-B121-11FD14E1A7C3}" sibTransId="{FE4CF13A-386B-49D8-A446-5469CC8D49C5}"/>
    <dgm:cxn modelId="{91B3FEAB-3A69-B048-B45B-99DB7447EDBD}" type="presOf" srcId="{4B76D513-6C00-4E09-9D67-6207552E6C5A}" destId="{BA18133D-C58B-7448-A5E4-1CBB860FEAEA}" srcOrd="0" destOrd="0" presId="urn:microsoft.com/office/officeart/2005/8/layout/vList2"/>
    <dgm:cxn modelId="{232D30AE-8F1D-8B47-B300-8BD0ECC5ADED}" type="presOf" srcId="{E3512EE2-AF6C-4AE4-889D-040C9142CEAD}" destId="{71DB470C-E196-6445-AF9C-1D368A2BBEC8}" srcOrd="0" destOrd="4" presId="urn:microsoft.com/office/officeart/2005/8/layout/vList2"/>
    <dgm:cxn modelId="{D406C5B6-D275-A344-808D-5CE9B442387B}" type="presOf" srcId="{A6F997FC-D02E-49FF-A88D-EBAC47B9DE97}" destId="{D37A2BEE-DB9F-FF43-A669-524709ECD0CF}" srcOrd="0" destOrd="0" presId="urn:microsoft.com/office/officeart/2005/8/layout/vList2"/>
    <dgm:cxn modelId="{A10E2AC0-2840-EC43-9B35-C57EB120564F}" type="presOf" srcId="{24940AAF-36D4-494E-B2D0-A7A15AB34D26}" destId="{41D8357B-C9D5-A641-857F-7E9D568CAD51}" srcOrd="0" destOrd="0" presId="urn:microsoft.com/office/officeart/2005/8/layout/vList2"/>
    <dgm:cxn modelId="{86E819DD-CB33-7045-90F2-3B3C5C7CC4BC}" type="presOf" srcId="{748E588A-6794-4DDB-A47C-39AA61E6FACF}" destId="{6826576F-F8DF-1849-B88F-72EBC3E776F9}" srcOrd="0" destOrd="1" presId="urn:microsoft.com/office/officeart/2005/8/layout/vList2"/>
    <dgm:cxn modelId="{E8C200F2-B1AE-46C3-9080-3FF4437637B3}" srcId="{A6F997FC-D02E-49FF-A88D-EBAC47B9DE97}" destId="{5D0EA91D-B832-4E2C-95B6-3BD806133A1F}" srcOrd="1" destOrd="0" parTransId="{C7DDFB2B-65F7-4607-8C16-7507B9BBE057}" sibTransId="{B3BB19AF-1807-4E2D-96D6-228E2830F92B}"/>
    <dgm:cxn modelId="{297C8C32-3F59-8645-ADBD-3A3A584F2E42}" type="presParOf" srcId="{41D8357B-C9D5-A641-857F-7E9D568CAD51}" destId="{DED3C7A9-F391-094E-8700-F5CA5598FAB0}" srcOrd="0" destOrd="0" presId="urn:microsoft.com/office/officeart/2005/8/layout/vList2"/>
    <dgm:cxn modelId="{43A2BFEF-8453-7749-9E4F-FFC8ED81C9EC}" type="presParOf" srcId="{41D8357B-C9D5-A641-857F-7E9D568CAD51}" destId="{71DB470C-E196-6445-AF9C-1D368A2BBEC8}" srcOrd="1" destOrd="0" presId="urn:microsoft.com/office/officeart/2005/8/layout/vList2"/>
    <dgm:cxn modelId="{36B21BF8-7822-2F47-8F88-E66158DFF9EE}" type="presParOf" srcId="{41D8357B-C9D5-A641-857F-7E9D568CAD51}" destId="{D37A2BEE-DB9F-FF43-A669-524709ECD0CF}" srcOrd="2" destOrd="0" presId="urn:microsoft.com/office/officeart/2005/8/layout/vList2"/>
    <dgm:cxn modelId="{FA34AB52-3D8D-384F-B30C-A6515408CEBC}" type="presParOf" srcId="{41D8357B-C9D5-A641-857F-7E9D568CAD51}" destId="{BA18133D-C58B-7448-A5E4-1CBB860FEAEA}" srcOrd="3" destOrd="0" presId="urn:microsoft.com/office/officeart/2005/8/layout/vList2"/>
    <dgm:cxn modelId="{E98DF804-8D3D-0649-BD09-4FF8228EDBFD}" type="presParOf" srcId="{41D8357B-C9D5-A641-857F-7E9D568CAD51}" destId="{7F63F038-E9D2-D147-BB51-BB7DF1149533}" srcOrd="4" destOrd="0" presId="urn:microsoft.com/office/officeart/2005/8/layout/vList2"/>
    <dgm:cxn modelId="{3155D238-0082-4748-8866-B62DE7310AB7}" type="presParOf" srcId="{41D8357B-C9D5-A641-857F-7E9D568CAD51}" destId="{6826576F-F8DF-1849-B88F-72EBC3E776F9}"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D3C7A9-F391-094E-8700-F5CA5598FAB0}">
      <dsp:nvSpPr>
        <dsp:cNvPr id="0" name=""/>
        <dsp:cNvSpPr/>
      </dsp:nvSpPr>
      <dsp:spPr>
        <a:xfrm>
          <a:off x="0" y="72113"/>
          <a:ext cx="6513603" cy="834228"/>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Complete the Taxonomy Framework</a:t>
          </a:r>
        </a:p>
      </dsp:txBody>
      <dsp:txXfrm>
        <a:off x="40724" y="112837"/>
        <a:ext cx="6432155" cy="752780"/>
      </dsp:txXfrm>
    </dsp:sp>
    <dsp:sp modelId="{71DB470C-E196-6445-AF9C-1D368A2BBEC8}">
      <dsp:nvSpPr>
        <dsp:cNvPr id="0" name=""/>
        <dsp:cNvSpPr/>
      </dsp:nvSpPr>
      <dsp:spPr>
        <a:xfrm>
          <a:off x="0" y="906341"/>
          <a:ext cx="6513603" cy="2130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Maintain GitHub:</a:t>
          </a:r>
        </a:p>
        <a:p>
          <a:pPr marL="342900" lvl="2" indent="-171450" algn="l" defTabSz="711200">
            <a:lnSpc>
              <a:spcPct val="90000"/>
            </a:lnSpc>
            <a:spcBef>
              <a:spcPct val="0"/>
            </a:spcBef>
            <a:spcAft>
              <a:spcPct val="20000"/>
            </a:spcAft>
            <a:buChar char="•"/>
          </a:pPr>
          <a:r>
            <a:rPr lang="en-US" sz="1600" kern="1200" dirty="0"/>
            <a:t>Base Taxonomy artifacts</a:t>
          </a:r>
        </a:p>
        <a:p>
          <a:pPr marL="342900" lvl="2" indent="-171450" algn="l" defTabSz="711200">
            <a:lnSpc>
              <a:spcPct val="90000"/>
            </a:lnSpc>
            <a:spcBef>
              <a:spcPct val="0"/>
            </a:spcBef>
            <a:spcAft>
              <a:spcPct val="20000"/>
            </a:spcAft>
            <a:buChar char="•"/>
          </a:pPr>
          <a:r>
            <a:rPr lang="en-US" sz="1600" kern="1200" dirty="0"/>
            <a:t>Artifact library of behaviors, groups, sets and control message descriptions</a:t>
          </a:r>
        </a:p>
        <a:p>
          <a:pPr marL="342900" lvl="2" indent="-171450" algn="l" defTabSz="711200">
            <a:lnSpc>
              <a:spcPct val="90000"/>
            </a:lnSpc>
            <a:spcBef>
              <a:spcPct val="0"/>
            </a:spcBef>
            <a:spcAft>
              <a:spcPct val="20000"/>
            </a:spcAft>
            <a:buChar char="•"/>
          </a:pPr>
          <a:r>
            <a:rPr lang="en-US" sz="1600" kern="1200" dirty="0"/>
            <a:t>Publish map examples</a:t>
          </a:r>
        </a:p>
        <a:p>
          <a:pPr marL="171450" lvl="1" indent="-171450" algn="l" defTabSz="711200">
            <a:lnSpc>
              <a:spcPct val="90000"/>
            </a:lnSpc>
            <a:spcBef>
              <a:spcPct val="0"/>
            </a:spcBef>
            <a:spcAft>
              <a:spcPct val="20000"/>
            </a:spcAft>
            <a:buChar char="•"/>
          </a:pPr>
          <a:r>
            <a:rPr lang="en-US" sz="1600" kern="1200" dirty="0"/>
            <a:t>GitHub Library for Token Definitions</a:t>
          </a:r>
        </a:p>
        <a:p>
          <a:pPr marL="342900" lvl="2" indent="-171450" algn="l" defTabSz="711200">
            <a:lnSpc>
              <a:spcPct val="90000"/>
            </a:lnSpc>
            <a:spcBef>
              <a:spcPct val="0"/>
            </a:spcBef>
            <a:spcAft>
              <a:spcPct val="20000"/>
            </a:spcAft>
            <a:buChar char="•"/>
          </a:pPr>
          <a:r>
            <a:rPr lang="en-US" sz="1600" kern="1200" dirty="0"/>
            <a:t>Destination for definitions, links to the base libraries, source or 3</a:t>
          </a:r>
          <a:r>
            <a:rPr lang="en-US" sz="1600" kern="1200" baseline="30000" dirty="0"/>
            <a:t>rd</a:t>
          </a:r>
          <a:r>
            <a:rPr lang="en-US" sz="1600" kern="1200" dirty="0"/>
            <a:t> party implantations. (maps)</a:t>
          </a:r>
        </a:p>
      </dsp:txBody>
      <dsp:txXfrm>
        <a:off x="0" y="906341"/>
        <a:ext cx="6513603" cy="2130030"/>
      </dsp:txXfrm>
    </dsp:sp>
    <dsp:sp modelId="{D37A2BEE-DB9F-FF43-A669-524709ECD0CF}">
      <dsp:nvSpPr>
        <dsp:cNvPr id="0" name=""/>
        <dsp:cNvSpPr/>
      </dsp:nvSpPr>
      <dsp:spPr>
        <a:xfrm>
          <a:off x="0" y="3036371"/>
          <a:ext cx="6513603" cy="834228"/>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Special Interest Groups &amp; Vendors compose token definitions</a:t>
          </a:r>
        </a:p>
      </dsp:txBody>
      <dsp:txXfrm>
        <a:off x="40724" y="3077095"/>
        <a:ext cx="6432155" cy="752780"/>
      </dsp:txXfrm>
    </dsp:sp>
    <dsp:sp modelId="{BA18133D-C58B-7448-A5E4-1CBB860FEAEA}">
      <dsp:nvSpPr>
        <dsp:cNvPr id="0" name=""/>
        <dsp:cNvSpPr/>
      </dsp:nvSpPr>
      <dsp:spPr>
        <a:xfrm>
          <a:off x="0" y="3870599"/>
          <a:ext cx="6513603" cy="55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Contribute new or update behaviors that are not proprietary </a:t>
          </a:r>
        </a:p>
        <a:p>
          <a:pPr marL="171450" lvl="1" indent="-171450" algn="l" defTabSz="711200">
            <a:lnSpc>
              <a:spcPct val="90000"/>
            </a:lnSpc>
            <a:spcBef>
              <a:spcPct val="0"/>
            </a:spcBef>
            <a:spcAft>
              <a:spcPct val="20000"/>
            </a:spcAft>
            <a:buChar char="•"/>
          </a:pPr>
          <a:r>
            <a:rPr lang="en-US" sz="1600" kern="1200" dirty="0"/>
            <a:t>Submit Token Artifacts to GitHub via pull request</a:t>
          </a:r>
        </a:p>
      </dsp:txBody>
      <dsp:txXfrm>
        <a:off x="0" y="3870599"/>
        <a:ext cx="6513603" cy="554242"/>
      </dsp:txXfrm>
    </dsp:sp>
    <dsp:sp modelId="{7F63F038-E9D2-D147-BB51-BB7DF1149533}">
      <dsp:nvSpPr>
        <dsp:cNvPr id="0" name=""/>
        <dsp:cNvSpPr/>
      </dsp:nvSpPr>
      <dsp:spPr>
        <a:xfrm>
          <a:off x="0" y="4424842"/>
          <a:ext cx="6513603" cy="834228"/>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Open Issues:</a:t>
          </a:r>
        </a:p>
      </dsp:txBody>
      <dsp:txXfrm>
        <a:off x="40724" y="4465566"/>
        <a:ext cx="6432155" cy="752780"/>
      </dsp:txXfrm>
    </dsp:sp>
    <dsp:sp modelId="{6826576F-F8DF-1849-B88F-72EBC3E776F9}">
      <dsp:nvSpPr>
        <dsp:cNvPr id="0" name=""/>
        <dsp:cNvSpPr/>
      </dsp:nvSpPr>
      <dsp:spPr>
        <a:xfrm>
          <a:off x="0" y="5259070"/>
          <a:ext cx="6513603" cy="55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Compliance based on base message conformance</a:t>
          </a:r>
        </a:p>
        <a:p>
          <a:pPr marL="171450" lvl="1" indent="-171450" algn="l" defTabSz="711200">
            <a:lnSpc>
              <a:spcPct val="90000"/>
            </a:lnSpc>
            <a:spcBef>
              <a:spcPct val="0"/>
            </a:spcBef>
            <a:spcAft>
              <a:spcPct val="20000"/>
            </a:spcAft>
            <a:buChar char="•"/>
          </a:pPr>
          <a:r>
            <a:rPr lang="en-US" sz="1600" kern="1200" dirty="0"/>
            <a:t>Testing?</a:t>
          </a:r>
        </a:p>
      </dsp:txBody>
      <dsp:txXfrm>
        <a:off x="0" y="5259070"/>
        <a:ext cx="6513603" cy="55424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3F9EE-546F-F94B-AA97-D1AE3791A433}" type="datetimeFigureOut">
              <a:rPr lang="en-US" smtClean="0"/>
              <a:t>5/2/19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B5A23-0948-BC48-B555-0D889E08C7BE}" type="slidenum">
              <a:rPr lang="en-US" smtClean="0"/>
              <a:t>‹#›</a:t>
            </a:fld>
            <a:endParaRPr lang="en-US"/>
          </a:p>
        </p:txBody>
      </p:sp>
    </p:spTree>
    <p:extLst>
      <p:ext uri="{BB962C8B-B14F-4D97-AF65-F5344CB8AC3E}">
        <p14:creationId xmlns:p14="http://schemas.microsoft.com/office/powerpoint/2010/main" val="3752421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a:t>
            </a:fld>
            <a:endParaRPr lang="en-US"/>
          </a:p>
        </p:txBody>
      </p:sp>
    </p:spTree>
    <p:extLst>
      <p:ext uri="{BB962C8B-B14F-4D97-AF65-F5344CB8AC3E}">
        <p14:creationId xmlns:p14="http://schemas.microsoft.com/office/powerpoint/2010/main" val="1927687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12</a:t>
            </a:fld>
            <a:endParaRPr lang="en-US"/>
          </a:p>
        </p:txBody>
      </p:sp>
    </p:spTree>
    <p:extLst>
      <p:ext uri="{BB962C8B-B14F-4D97-AF65-F5344CB8AC3E}">
        <p14:creationId xmlns:p14="http://schemas.microsoft.com/office/powerpoint/2010/main" val="130284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8FB96D9D-38FC-CC46-A0CB-E098219B0086}" type="datetime1">
              <a:rPr lang="en-US" smtClean="0"/>
              <a:t>5/2/19</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3433080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942A70B8-4309-F34F-96D0-97FCD407878B}" type="datetime1">
              <a:rPr lang="en-US" smtClean="0"/>
              <a:t>5/2/19</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70673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89C80109-A0CB-5341-BC57-ABFEFDDC8893}" type="datetime1">
              <a:rPr lang="en-US" smtClean="0"/>
              <a:t>5/2/19</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266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BAA7B42C-993D-274B-B3BA-F75F4CCEEEC2}" type="datetime1">
              <a:rPr lang="en-US" smtClean="0"/>
              <a:t>5/2/19</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1348375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8F5AFB48-8B18-D340-A907-4693B63406A7}" type="datetime1">
              <a:rPr lang="en-US" smtClean="0"/>
              <a:t>5/2/19</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lvl1pPr>
              <a:defRPr lang="en-US" b="0" i="0" u="none" strike="noStrike" smtClean="0">
                <a:effectLst/>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907236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79170321-5248-5D47-965E-40E4540BD6B0}" type="datetime1">
              <a:rPr lang="en-US" smtClean="0"/>
              <a:t>5/2/19</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855354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E8E7030F-BB52-314F-94F2-2E12B55397BB}" type="datetime1">
              <a:rPr lang="en-US" smtClean="0"/>
              <a:t>5/2/19</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44173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C27E58A0-BB55-0148-878B-2816E139BA78}" type="datetime1">
              <a:rPr lang="en-US" smtClean="0"/>
              <a:t>5/2/19</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Inc. (“TTI”).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223835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5116CE3B-2606-EB4F-B179-D486B484EF6E}" type="datetime1">
              <a:rPr lang="en-US" smtClean="0"/>
              <a:t>5/2/19</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Inc. (“TTI”).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997531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89F1CDCB-590D-CB49-8A9B-46077D7ADF33}" type="datetime1">
              <a:rPr lang="en-US" smtClean="0"/>
              <a:t>5/2/19</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808291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7D96C9D8-BC1D-4648-B77D-F9F743ABE8E0}" type="datetime1">
              <a:rPr lang="en-US" smtClean="0"/>
              <a:t>5/2/19</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655368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5/2/19</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739557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48" name="Rectangle 26">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7572C0-A49E-5341-A3C7-3392AFAC707B}"/>
              </a:ext>
            </a:extLst>
          </p:cNvPr>
          <p:cNvSpPr>
            <a:spLocks noGrp="1"/>
          </p:cNvSpPr>
          <p:nvPr>
            <p:ph type="ctrTitle"/>
          </p:nvPr>
        </p:nvSpPr>
        <p:spPr>
          <a:xfrm>
            <a:off x="804671" y="2600324"/>
            <a:ext cx="6405753" cy="3277961"/>
          </a:xfrm>
        </p:spPr>
        <p:txBody>
          <a:bodyPr vert="horz" lIns="91440" tIns="45720" rIns="91440" bIns="45720" rtlCol="0" anchor="t">
            <a:normAutofit/>
          </a:bodyPr>
          <a:lstStyle/>
          <a:p>
            <a:pPr algn="l"/>
            <a:r>
              <a:rPr lang="en-US" sz="5400" kern="1200" dirty="0">
                <a:latin typeface="+mj-lt"/>
                <a:ea typeface="+mj-ea"/>
                <a:cs typeface="+mj-cs"/>
              </a:rPr>
              <a:t>Token Taxonomy Process</a:t>
            </a:r>
          </a:p>
        </p:txBody>
      </p:sp>
      <p:sp>
        <p:nvSpPr>
          <p:cNvPr id="3" name="Subtitle 2">
            <a:extLst>
              <a:ext uri="{FF2B5EF4-FFF2-40B4-BE49-F238E27FC236}">
                <a16:creationId xmlns:a16="http://schemas.microsoft.com/office/drawing/2014/main" id="{D8B30425-0FFC-0640-8048-C1C6FAFC5AE8}"/>
              </a:ext>
            </a:extLst>
          </p:cNvPr>
          <p:cNvSpPr>
            <a:spLocks noGrp="1"/>
          </p:cNvSpPr>
          <p:nvPr>
            <p:ph type="subTitle" idx="1"/>
          </p:nvPr>
        </p:nvSpPr>
        <p:spPr>
          <a:xfrm>
            <a:off x="804672" y="1300450"/>
            <a:ext cx="4167376" cy="1155525"/>
          </a:xfrm>
        </p:spPr>
        <p:txBody>
          <a:bodyPr vert="horz" lIns="91440" tIns="45720" rIns="91440" bIns="45720" rtlCol="0" anchor="b">
            <a:normAutofit/>
          </a:bodyPr>
          <a:lstStyle/>
          <a:p>
            <a:pPr algn="l"/>
            <a:r>
              <a:rPr lang="en-US" sz="2000" dirty="0"/>
              <a:t>Moving Tokens Forward</a:t>
            </a:r>
          </a:p>
        </p:txBody>
      </p:sp>
      <p:sp>
        <p:nvSpPr>
          <p:cNvPr id="4" name="Footer Placeholder 3">
            <a:extLst>
              <a:ext uri="{FF2B5EF4-FFF2-40B4-BE49-F238E27FC236}">
                <a16:creationId xmlns:a16="http://schemas.microsoft.com/office/drawing/2014/main" id="{D527F333-7E13-0B4B-BFBA-286A3A11DCCD}"/>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282482823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66F18-6975-B14D-A685-6A16F423BE63}"/>
              </a:ext>
            </a:extLst>
          </p:cNvPr>
          <p:cNvSpPr>
            <a:spLocks noGrp="1"/>
          </p:cNvSpPr>
          <p:nvPr>
            <p:ph type="title"/>
          </p:nvPr>
        </p:nvSpPr>
        <p:spPr/>
        <p:txBody>
          <a:bodyPr/>
          <a:lstStyle/>
          <a:p>
            <a:r>
              <a:rPr lang="en-US" dirty="0"/>
              <a:t>May 16-31</a:t>
            </a:r>
            <a:r>
              <a:rPr lang="en-US" baseline="30000" dirty="0"/>
              <a:t>st</a:t>
            </a:r>
            <a:r>
              <a:rPr lang="en-US" dirty="0"/>
              <a:t>	</a:t>
            </a:r>
          </a:p>
        </p:txBody>
      </p:sp>
      <p:sp>
        <p:nvSpPr>
          <p:cNvPr id="3" name="Content Placeholder 2">
            <a:extLst>
              <a:ext uri="{FF2B5EF4-FFF2-40B4-BE49-F238E27FC236}">
                <a16:creationId xmlns:a16="http://schemas.microsoft.com/office/drawing/2014/main" id="{B3C2ECE6-3694-E244-8ECC-AE9D3F1E0264}"/>
              </a:ext>
            </a:extLst>
          </p:cNvPr>
          <p:cNvSpPr>
            <a:spLocks noGrp="1"/>
          </p:cNvSpPr>
          <p:nvPr>
            <p:ph idx="1"/>
          </p:nvPr>
        </p:nvSpPr>
        <p:spPr/>
        <p:txBody>
          <a:bodyPr/>
          <a:lstStyle/>
          <a:p>
            <a:r>
              <a:rPr lang="en-US" dirty="0"/>
              <a:t>Business Focused artifact refinement and workshop development</a:t>
            </a:r>
          </a:p>
          <a:p>
            <a:r>
              <a:rPr lang="en-US" dirty="0"/>
              <a:t>Technical contributors engage as needed and to make suggested metadata and syntax updates.</a:t>
            </a:r>
          </a:p>
        </p:txBody>
      </p:sp>
      <p:sp>
        <p:nvSpPr>
          <p:cNvPr id="4" name="Footer Placeholder 3">
            <a:extLst>
              <a:ext uri="{FF2B5EF4-FFF2-40B4-BE49-F238E27FC236}">
                <a16:creationId xmlns:a16="http://schemas.microsoft.com/office/drawing/2014/main" id="{6623A612-FD56-E24F-81CB-7E0C74F806A5}"/>
              </a:ext>
            </a:extLst>
          </p:cNvPr>
          <p:cNvSpPr>
            <a:spLocks noGrp="1"/>
          </p:cNvSpPr>
          <p:nvPr>
            <p:ph type="ftr" sz="quarter" idx="11"/>
          </p:nvPr>
        </p:nvSpPr>
        <p:spPr/>
        <p:txBody>
          <a:bodyPr/>
          <a:lstStyle/>
          <a:p>
            <a:r>
              <a:rPr lang="en-US"/>
              <a:t>©2019 Token Taxonomy Initiative Inc. (“TTI”).  All Rights Reserved.  </a:t>
            </a:r>
            <a:endParaRPr lang="en-US" dirty="0"/>
          </a:p>
        </p:txBody>
      </p:sp>
    </p:spTree>
    <p:extLst>
      <p:ext uri="{BB962C8B-B14F-4D97-AF65-F5344CB8AC3E}">
        <p14:creationId xmlns:p14="http://schemas.microsoft.com/office/powerpoint/2010/main" val="4269684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ACDAC-E79D-AC42-BF60-127D5C9784E1}"/>
              </a:ext>
            </a:extLst>
          </p:cNvPr>
          <p:cNvSpPr>
            <a:spLocks noGrp="1"/>
          </p:cNvSpPr>
          <p:nvPr>
            <p:ph type="title"/>
          </p:nvPr>
        </p:nvSpPr>
        <p:spPr/>
        <p:txBody>
          <a:bodyPr/>
          <a:lstStyle/>
          <a:p>
            <a:r>
              <a:rPr lang="en-US" dirty="0"/>
              <a:t>June-September</a:t>
            </a:r>
          </a:p>
        </p:txBody>
      </p:sp>
      <p:sp>
        <p:nvSpPr>
          <p:cNvPr id="3" name="Content Placeholder 2">
            <a:extLst>
              <a:ext uri="{FF2B5EF4-FFF2-40B4-BE49-F238E27FC236}">
                <a16:creationId xmlns:a16="http://schemas.microsoft.com/office/drawing/2014/main" id="{E65DFF17-F8B9-EB47-852B-1A30C8CF00A9}"/>
              </a:ext>
            </a:extLst>
          </p:cNvPr>
          <p:cNvSpPr>
            <a:spLocks noGrp="1"/>
          </p:cNvSpPr>
          <p:nvPr>
            <p:ph idx="1"/>
          </p:nvPr>
        </p:nvSpPr>
        <p:spPr/>
        <p:txBody>
          <a:bodyPr/>
          <a:lstStyle/>
          <a:p>
            <a:r>
              <a:rPr lang="en-US" dirty="0"/>
              <a:t>Business Driven Workshops with:</a:t>
            </a:r>
          </a:p>
          <a:p>
            <a:pPr lvl="1"/>
            <a:r>
              <a:rPr lang="en-US" dirty="0"/>
              <a:t>Existing token implementors in industries</a:t>
            </a:r>
          </a:p>
          <a:p>
            <a:pPr lvl="1"/>
            <a:r>
              <a:rPr lang="en-US" dirty="0"/>
              <a:t>Special Interest groups</a:t>
            </a:r>
          </a:p>
          <a:p>
            <a:pPr lvl="1"/>
            <a:r>
              <a:rPr lang="en-US" dirty="0"/>
              <a:t>Consulting members or systems integrators leading workshops as an offering</a:t>
            </a:r>
          </a:p>
          <a:p>
            <a:r>
              <a:rPr lang="en-US" dirty="0"/>
              <a:t>Technical team fills in gaps</a:t>
            </a:r>
          </a:p>
          <a:p>
            <a:r>
              <a:rPr lang="en-US" dirty="0"/>
              <a:t>Approval of artifacts</a:t>
            </a:r>
          </a:p>
        </p:txBody>
      </p:sp>
      <p:sp>
        <p:nvSpPr>
          <p:cNvPr id="4" name="Footer Placeholder 3">
            <a:extLst>
              <a:ext uri="{FF2B5EF4-FFF2-40B4-BE49-F238E27FC236}">
                <a16:creationId xmlns:a16="http://schemas.microsoft.com/office/drawing/2014/main" id="{0850C2D6-F241-6E44-8D5E-D0F96B708370}"/>
              </a:ext>
            </a:extLst>
          </p:cNvPr>
          <p:cNvSpPr>
            <a:spLocks noGrp="1"/>
          </p:cNvSpPr>
          <p:nvPr>
            <p:ph type="ftr" sz="quarter" idx="11"/>
          </p:nvPr>
        </p:nvSpPr>
        <p:spPr/>
        <p:txBody>
          <a:bodyPr/>
          <a:lstStyle/>
          <a:p>
            <a:r>
              <a:rPr lang="en-US"/>
              <a:t>©2019 Token Taxonomy Initiative Inc. (“TTI”).  All Rights Reserved.  </a:t>
            </a:r>
            <a:endParaRPr lang="en-US" dirty="0"/>
          </a:p>
        </p:txBody>
      </p:sp>
    </p:spTree>
    <p:extLst>
      <p:ext uri="{BB962C8B-B14F-4D97-AF65-F5344CB8AC3E}">
        <p14:creationId xmlns:p14="http://schemas.microsoft.com/office/powerpoint/2010/main" val="1008262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08954-B42B-874A-A0D4-EDE8C2FE3855}"/>
              </a:ext>
            </a:extLst>
          </p:cNvPr>
          <p:cNvSpPr>
            <a:spLocks noGrp="1"/>
          </p:cNvSpPr>
          <p:nvPr>
            <p:ph type="title"/>
          </p:nvPr>
        </p:nvSpPr>
        <p:spPr/>
        <p:txBody>
          <a:bodyPr/>
          <a:lstStyle/>
          <a:p>
            <a:r>
              <a:rPr lang="en-US" dirty="0"/>
              <a:t>Next Steps – Preview Release </a:t>
            </a:r>
          </a:p>
        </p:txBody>
      </p:sp>
      <p:sp>
        <p:nvSpPr>
          <p:cNvPr id="3" name="Content Placeholder 2">
            <a:extLst>
              <a:ext uri="{FF2B5EF4-FFF2-40B4-BE49-F238E27FC236}">
                <a16:creationId xmlns:a16="http://schemas.microsoft.com/office/drawing/2014/main" id="{E6BB9496-B42F-9A41-B340-7B9599AFF659}"/>
              </a:ext>
            </a:extLst>
          </p:cNvPr>
          <p:cNvSpPr>
            <a:spLocks noGrp="1"/>
          </p:cNvSpPr>
          <p:nvPr>
            <p:ph idx="1"/>
          </p:nvPr>
        </p:nvSpPr>
        <p:spPr/>
        <p:txBody>
          <a:bodyPr/>
          <a:lstStyle/>
          <a:p>
            <a:r>
              <a:rPr lang="en-US" dirty="0"/>
              <a:t>Use of GitHub, once migrated this week to post issues for discussion:</a:t>
            </a:r>
          </a:p>
          <a:p>
            <a:pPr lvl="1"/>
            <a:r>
              <a:rPr lang="en-US" dirty="0"/>
              <a:t>Metadata requirements: schema, API model, extensible, not too much</a:t>
            </a:r>
          </a:p>
          <a:p>
            <a:pPr lvl="1"/>
            <a:r>
              <a:rPr lang="en-US" dirty="0"/>
              <a:t>Metadata technology: XML, JSON, Proto</a:t>
            </a:r>
          </a:p>
          <a:p>
            <a:pPr lvl="1"/>
            <a:r>
              <a:rPr lang="en-US" dirty="0"/>
              <a:t>Schema for artifacts and maps</a:t>
            </a:r>
          </a:p>
          <a:p>
            <a:pPr lvl="1"/>
            <a:r>
              <a:rPr lang="en-US" dirty="0"/>
              <a:t>Tooling and capturing Workshop data</a:t>
            </a:r>
          </a:p>
          <a:p>
            <a:pPr lvl="1"/>
            <a:r>
              <a:rPr lang="en-US" dirty="0"/>
              <a:t>Example extension via API</a:t>
            </a:r>
          </a:p>
          <a:p>
            <a:r>
              <a:rPr lang="en-US" dirty="0"/>
              <a:t>Will be posted with initial seed questions for discussion and email sent to the team to chime in.</a:t>
            </a:r>
          </a:p>
        </p:txBody>
      </p:sp>
      <p:sp>
        <p:nvSpPr>
          <p:cNvPr id="4" name="Footer Placeholder 3">
            <a:extLst>
              <a:ext uri="{FF2B5EF4-FFF2-40B4-BE49-F238E27FC236}">
                <a16:creationId xmlns:a16="http://schemas.microsoft.com/office/drawing/2014/main" id="{51FDC21B-25B6-464D-AA88-A17F4FB08AA5}"/>
              </a:ext>
            </a:extLst>
          </p:cNvPr>
          <p:cNvSpPr>
            <a:spLocks noGrp="1"/>
          </p:cNvSpPr>
          <p:nvPr>
            <p:ph type="ftr" sz="quarter" idx="11"/>
          </p:nvPr>
        </p:nvSpPr>
        <p:spPr/>
        <p:txBody>
          <a:bodyPr/>
          <a:lstStyle/>
          <a:p>
            <a:r>
              <a:rPr lang="en-US"/>
              <a:t>©2019 Token Taxonomy Initiative Inc. (“TTI”).  All Rights Reserved.  </a:t>
            </a:r>
            <a:endParaRPr lang="en-US" dirty="0"/>
          </a:p>
        </p:txBody>
      </p:sp>
    </p:spTree>
    <p:extLst>
      <p:ext uri="{BB962C8B-B14F-4D97-AF65-F5344CB8AC3E}">
        <p14:creationId xmlns:p14="http://schemas.microsoft.com/office/powerpoint/2010/main" val="2350967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21C29-596F-CC48-8CCA-226A4EE82118}"/>
              </a:ext>
            </a:extLst>
          </p:cNvPr>
          <p:cNvSpPr>
            <a:spLocks noGrp="1"/>
          </p:cNvSpPr>
          <p:nvPr>
            <p:ph type="title"/>
          </p:nvPr>
        </p:nvSpPr>
        <p:spPr/>
        <p:txBody>
          <a:bodyPr/>
          <a:lstStyle/>
          <a:p>
            <a:r>
              <a:rPr lang="en-US" dirty="0"/>
              <a:t>Token Taxonomy Initiative - Mission</a:t>
            </a:r>
          </a:p>
        </p:txBody>
      </p:sp>
      <p:sp>
        <p:nvSpPr>
          <p:cNvPr id="3" name="Content Placeholder 2">
            <a:extLst>
              <a:ext uri="{FF2B5EF4-FFF2-40B4-BE49-F238E27FC236}">
                <a16:creationId xmlns:a16="http://schemas.microsoft.com/office/drawing/2014/main" id="{6E9F8815-006B-CA48-AD43-A0135CED7AC9}"/>
              </a:ext>
            </a:extLst>
          </p:cNvPr>
          <p:cNvSpPr>
            <a:spLocks noGrp="1"/>
          </p:cNvSpPr>
          <p:nvPr>
            <p:ph idx="1"/>
          </p:nvPr>
        </p:nvSpPr>
        <p:spPr/>
        <p:txBody>
          <a:bodyPr/>
          <a:lstStyle/>
          <a:p>
            <a:r>
              <a:rPr lang="en-US" dirty="0"/>
              <a:t>Create and publish standard taxonomy framework (TTF) with a backing repository to educate, navigate, discover and create new framework components or token definitions.  </a:t>
            </a:r>
          </a:p>
          <a:p>
            <a:r>
              <a:rPr lang="en-US" dirty="0"/>
              <a:t>Also, educate and facilitate teams wanting to use the framework, a TTF Workshop, to contribute components or define an existing or new token definition.  The taxonomy will serve as common ground for terms and definitions for business, legal, regulatory and developers to collaborate.</a:t>
            </a:r>
          </a:p>
        </p:txBody>
      </p:sp>
      <p:sp>
        <p:nvSpPr>
          <p:cNvPr id="4" name="Footer Placeholder 3">
            <a:extLst>
              <a:ext uri="{FF2B5EF4-FFF2-40B4-BE49-F238E27FC236}">
                <a16:creationId xmlns:a16="http://schemas.microsoft.com/office/drawing/2014/main" id="{B3653E27-8022-044E-B9A3-9A2F0BF8BE10}"/>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4231396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ACC77461-2161-1C48-8BF1-3BCAE6C50A8B}"/>
              </a:ext>
            </a:extLst>
          </p:cNvPr>
          <p:cNvPicPr>
            <a:picLocks noChangeAspect="1"/>
          </p:cNvPicPr>
          <p:nvPr/>
        </p:nvPicPr>
        <p:blipFill rotWithShape="1">
          <a:blip r:embed="rId2">
            <a:duotone>
              <a:prstClr val="black"/>
              <a:schemeClr val="tx2">
                <a:tint val="45000"/>
                <a:satMod val="400000"/>
              </a:schemeClr>
            </a:duotone>
          </a:blip>
          <a:srcRect l="13089" r="13133"/>
          <a:stretch/>
        </p:blipFill>
        <p:spPr>
          <a:xfrm>
            <a:off x="20" y="10"/>
            <a:ext cx="12191980" cy="6857990"/>
          </a:xfrm>
          <a:prstGeom prst="rect">
            <a:avLst/>
          </a:prstGeom>
        </p:spPr>
      </p:pic>
      <p:sp>
        <p:nvSpPr>
          <p:cNvPr id="17" name="Rectangle 10">
            <a:extLst>
              <a:ext uri="{FF2B5EF4-FFF2-40B4-BE49-F238E27FC236}">
                <a16:creationId xmlns:a16="http://schemas.microsoft.com/office/drawing/2014/main" id="{B4147794-66B7-4CDE-BC75-BBDC48B2F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481" y="0"/>
            <a:ext cx="7718119" cy="685800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3A76261F-2F79-EE4D-990F-108E07423131}"/>
              </a:ext>
            </a:extLst>
          </p:cNvPr>
          <p:cNvSpPr>
            <a:spLocks noGrp="1"/>
          </p:cNvSpPr>
          <p:nvPr>
            <p:ph type="title"/>
          </p:nvPr>
        </p:nvSpPr>
        <p:spPr>
          <a:xfrm>
            <a:off x="4050889" y="365758"/>
            <a:ext cx="6784259" cy="1828800"/>
          </a:xfrm>
        </p:spPr>
        <p:txBody>
          <a:bodyPr>
            <a:normAutofit/>
          </a:bodyPr>
          <a:lstStyle/>
          <a:p>
            <a:r>
              <a:rPr lang="en-US" sz="4800" dirty="0">
                <a:solidFill>
                  <a:schemeClr val="tx1">
                    <a:lumMod val="85000"/>
                    <a:lumOff val="15000"/>
                  </a:schemeClr>
                </a:solidFill>
              </a:rPr>
              <a:t>Token Taxonomy Initiative</a:t>
            </a:r>
          </a:p>
        </p:txBody>
      </p:sp>
      <p:sp>
        <p:nvSpPr>
          <p:cNvPr id="3" name="Content Placeholder 2">
            <a:extLst>
              <a:ext uri="{FF2B5EF4-FFF2-40B4-BE49-F238E27FC236}">
                <a16:creationId xmlns:a16="http://schemas.microsoft.com/office/drawing/2014/main" id="{7558C8F1-8DD0-B74B-858C-29B73291CCDC}"/>
              </a:ext>
            </a:extLst>
          </p:cNvPr>
          <p:cNvSpPr>
            <a:spLocks noGrp="1"/>
          </p:cNvSpPr>
          <p:nvPr>
            <p:ph idx="1"/>
          </p:nvPr>
        </p:nvSpPr>
        <p:spPr>
          <a:xfrm>
            <a:off x="4050889" y="1672046"/>
            <a:ext cx="6784259" cy="4820196"/>
          </a:xfrm>
        </p:spPr>
        <p:txBody>
          <a:bodyPr>
            <a:normAutofit fontScale="92500" lnSpcReduction="10000"/>
          </a:bodyPr>
          <a:lstStyle/>
          <a:p>
            <a:pPr marL="0" indent="0">
              <a:buNone/>
            </a:pPr>
            <a:r>
              <a:rPr lang="en-US" sz="1600" dirty="0"/>
              <a:t>What we will do:</a:t>
            </a:r>
          </a:p>
          <a:p>
            <a:r>
              <a:rPr lang="en-US" sz="1600" dirty="0"/>
              <a:t>Refine and expand on the base taxonomy framework</a:t>
            </a:r>
          </a:p>
          <a:p>
            <a:pPr lvl="1"/>
            <a:r>
              <a:rPr lang="en-US" sz="1600" dirty="0"/>
              <a:t>Resolve any issues with existing framework</a:t>
            </a:r>
          </a:p>
          <a:p>
            <a:pPr lvl="1"/>
            <a:r>
              <a:rPr lang="en-US" sz="1600" dirty="0"/>
              <a:t>Add any missed, non-exceptional, base items or combinations</a:t>
            </a:r>
          </a:p>
          <a:p>
            <a:pPr lvl="1"/>
            <a:r>
              <a:rPr lang="en-US" sz="1600" dirty="0"/>
              <a:t>Standardize artifact templates - format, metadata and GitHub structure</a:t>
            </a:r>
          </a:p>
          <a:p>
            <a:r>
              <a:rPr lang="en-US" sz="1600" dirty="0"/>
              <a:t>Create artifacts for the base taxonomy as both samples and a starting point</a:t>
            </a:r>
          </a:p>
          <a:p>
            <a:pPr lvl="1"/>
            <a:r>
              <a:rPr lang="en-US" sz="1600" dirty="0"/>
              <a:t>Base Token, Fungible, Non-Fungible and Hybrid</a:t>
            </a:r>
          </a:p>
          <a:p>
            <a:pPr lvl="1"/>
            <a:r>
              <a:rPr lang="en-US" sz="1600" dirty="0"/>
              <a:t>Base behaviors and groups</a:t>
            </a:r>
          </a:p>
          <a:p>
            <a:pPr lvl="1"/>
            <a:r>
              <a:rPr lang="en-US" sz="1600" dirty="0"/>
              <a:t>A small set of sample token definitions</a:t>
            </a:r>
          </a:p>
          <a:p>
            <a:r>
              <a:rPr lang="en-US" sz="1600" dirty="0"/>
              <a:t>Populate a parking lot list for not created but known artifacts</a:t>
            </a:r>
          </a:p>
          <a:p>
            <a:pPr lvl="1"/>
            <a:r>
              <a:rPr lang="en-US" sz="1600" dirty="0"/>
              <a:t>List of behaviors, behavior groups and tokens the group can identify</a:t>
            </a:r>
          </a:p>
          <a:p>
            <a:pPr lvl="1"/>
            <a:r>
              <a:rPr lang="en-US" sz="1600" dirty="0"/>
              <a:t>Comments and potential interested parties that could define</a:t>
            </a:r>
          </a:p>
          <a:p>
            <a:r>
              <a:rPr lang="en-US" sz="1600" dirty="0"/>
              <a:t>Establish a roadmap on what and how standardization can be certified, we don’t need to even know what we will standardize on to start.</a:t>
            </a:r>
          </a:p>
          <a:p>
            <a:pPr marL="0" indent="0">
              <a:buNone/>
            </a:pPr>
            <a:r>
              <a:rPr lang="en-US" sz="1600" dirty="0"/>
              <a:t>What we will NOT do:</a:t>
            </a:r>
          </a:p>
          <a:p>
            <a:r>
              <a:rPr lang="en-US" sz="1600" dirty="0"/>
              <a:t>Define vertical specific or existing token implementation definitions</a:t>
            </a:r>
          </a:p>
          <a:p>
            <a:r>
              <a:rPr lang="en-US" sz="1600" dirty="0"/>
              <a:t>Bleed blockchain implementation specific restrictions or proprietary non-open capabilities</a:t>
            </a:r>
          </a:p>
          <a:p>
            <a:endParaRPr lang="en-US" sz="1600" dirty="0"/>
          </a:p>
        </p:txBody>
      </p:sp>
      <p:sp>
        <p:nvSpPr>
          <p:cNvPr id="4" name="Footer Placeholder 3">
            <a:extLst>
              <a:ext uri="{FF2B5EF4-FFF2-40B4-BE49-F238E27FC236}">
                <a16:creationId xmlns:a16="http://schemas.microsoft.com/office/drawing/2014/main" id="{F66FFD47-B25D-1C45-977D-7B68E8343D3D}"/>
              </a:ext>
            </a:extLst>
          </p:cNvPr>
          <p:cNvSpPr>
            <a:spLocks noGrp="1"/>
          </p:cNvSpPr>
          <p:nvPr>
            <p:ph type="ftr" sz="quarter" idx="11"/>
          </p:nvPr>
        </p:nvSpPr>
        <p:spPr>
          <a:xfrm>
            <a:off x="4038600" y="6356350"/>
            <a:ext cx="5961434" cy="365125"/>
          </a:xfrm>
        </p:spPr>
        <p:txBody>
          <a:bodyPr>
            <a:normAutofit/>
          </a:bodyPr>
          <a:lstStyle/>
          <a:p>
            <a:pPr algn="l">
              <a:lnSpc>
                <a:spcPct val="90000"/>
              </a:lnSpc>
              <a:spcAft>
                <a:spcPts val="600"/>
              </a:spcAft>
            </a:pPr>
            <a:r>
              <a:rPr lang="en-US" sz="1000" dirty="0">
                <a:solidFill>
                  <a:prstClr val="black">
                    <a:lumMod val="50000"/>
                    <a:lumOff val="50000"/>
                  </a:prstClr>
                </a:solidFill>
              </a:rPr>
              <a:t>©2019 Token Taxonomy Initiative Inc. (“TTI”).  All Rights Reserved.  </a:t>
            </a:r>
          </a:p>
        </p:txBody>
      </p:sp>
      <p:sp>
        <p:nvSpPr>
          <p:cNvPr id="18" name="Rectangle 12">
            <a:extLst>
              <a:ext uri="{FF2B5EF4-FFF2-40B4-BE49-F238E27FC236}">
                <a16:creationId xmlns:a16="http://schemas.microsoft.com/office/drawing/2014/main" id="{41202E79-1236-4DF8-9921-F47A0B079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1">
              <a:lumMod val="85000"/>
              <a:lumOff val="1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56802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A56F967-0B7C-1F48-AE40-DC32554FDC61}"/>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Token Taxonomy Initiative</a:t>
            </a:r>
          </a:p>
        </p:txBody>
      </p:sp>
      <p:graphicFrame>
        <p:nvGraphicFramePr>
          <p:cNvPr id="5" name="Content Placeholder 2">
            <a:extLst>
              <a:ext uri="{FF2B5EF4-FFF2-40B4-BE49-F238E27FC236}">
                <a16:creationId xmlns:a16="http://schemas.microsoft.com/office/drawing/2014/main" id="{0C2327DD-7C18-462F-86D1-C4115E9B5A5C}"/>
              </a:ext>
            </a:extLst>
          </p:cNvPr>
          <p:cNvGraphicFramePr>
            <a:graphicFrameLocks noGrp="1"/>
          </p:cNvGraphicFramePr>
          <p:nvPr>
            <p:ph idx="1"/>
            <p:extLst>
              <p:ext uri="{D42A27DB-BD31-4B8C-83A1-F6EECF244321}">
                <p14:modId xmlns:p14="http://schemas.microsoft.com/office/powerpoint/2010/main" val="69652130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62DE8374-D1F4-D64A-8527-791AE34D2634}"/>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2899461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63AD87-A12C-7A4C-B363-583D707B9D7D}"/>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chemeClr val="bg1"/>
                </a:solidFill>
              </a:rPr>
              <a:t>TTI Process</a:t>
            </a:r>
          </a:p>
        </p:txBody>
      </p:sp>
      <p:sp>
        <p:nvSpPr>
          <p:cNvPr id="38" name="Content Placeholder 37">
            <a:extLst>
              <a:ext uri="{FF2B5EF4-FFF2-40B4-BE49-F238E27FC236}">
                <a16:creationId xmlns:a16="http://schemas.microsoft.com/office/drawing/2014/main" id="{8277D660-3E9D-FD43-A577-4318F56A42AD}"/>
              </a:ext>
            </a:extLst>
          </p:cNvPr>
          <p:cNvSpPr>
            <a:spLocks noGrp="1"/>
          </p:cNvSpPr>
          <p:nvPr>
            <p:ph idx="1"/>
          </p:nvPr>
        </p:nvSpPr>
        <p:spPr>
          <a:xfrm>
            <a:off x="643468" y="2638044"/>
            <a:ext cx="3363974" cy="3415622"/>
          </a:xfrm>
        </p:spPr>
        <p:txBody>
          <a:bodyPr>
            <a:normAutofit/>
          </a:bodyPr>
          <a:lstStyle/>
          <a:p>
            <a:pPr marL="514350" indent="-514350">
              <a:buFont typeface="+mj-lt"/>
              <a:buAutoNum type="arabicPeriod"/>
            </a:pPr>
            <a:r>
              <a:rPr lang="en-US" sz="2000" dirty="0">
                <a:solidFill>
                  <a:schemeClr val="bg1"/>
                </a:solidFill>
              </a:rPr>
              <a:t>TTI Publishes the TTF</a:t>
            </a:r>
          </a:p>
          <a:p>
            <a:pPr marL="514350" indent="-514350">
              <a:buFont typeface="+mj-lt"/>
              <a:buAutoNum type="arabicPeriod"/>
            </a:pPr>
            <a:r>
              <a:rPr lang="en-US" sz="2000" dirty="0">
                <a:solidFill>
                  <a:schemeClr val="bg1"/>
                </a:solidFill>
              </a:rPr>
              <a:t>Vendors and Special Interest Groups begin defining and contributing through workshops</a:t>
            </a:r>
          </a:p>
          <a:p>
            <a:pPr marL="514350" indent="-514350">
              <a:buFont typeface="+mj-lt"/>
              <a:buAutoNum type="arabicPeriod"/>
            </a:pPr>
            <a:r>
              <a:rPr lang="en-US" sz="2000" dirty="0">
                <a:solidFill>
                  <a:schemeClr val="bg1"/>
                </a:solidFill>
              </a:rPr>
              <a:t>TTI approves pull requests from workshops with new or updated artifacts.</a:t>
            </a:r>
          </a:p>
          <a:p>
            <a:endParaRPr lang="en-US" sz="2000" dirty="0">
              <a:solidFill>
                <a:schemeClr val="bg1"/>
              </a:solidFill>
            </a:endParaRPr>
          </a:p>
        </p:txBody>
      </p:sp>
      <p:sp>
        <p:nvSpPr>
          <p:cNvPr id="3" name="Footer Placeholder 2">
            <a:extLst>
              <a:ext uri="{FF2B5EF4-FFF2-40B4-BE49-F238E27FC236}">
                <a16:creationId xmlns:a16="http://schemas.microsoft.com/office/drawing/2014/main" id="{AF696D17-6AFE-C44E-B808-9ED38600538F}"/>
              </a:ext>
            </a:extLst>
          </p:cNvPr>
          <p:cNvSpPr>
            <a:spLocks noGrp="1"/>
          </p:cNvSpPr>
          <p:nvPr>
            <p:ph type="ftr" sz="quarter" idx="11"/>
          </p:nvPr>
        </p:nvSpPr>
        <p:spPr/>
        <p:txBody>
          <a:bodyPr/>
          <a:lstStyle/>
          <a:p>
            <a:r>
              <a:rPr lang="en-US" dirty="0"/>
              <a:t>©2019 Token Taxonomy Initiative Inc. (“TTI”).  All Rights Reserved.  </a:t>
            </a:r>
          </a:p>
        </p:txBody>
      </p:sp>
      <p:sp>
        <p:nvSpPr>
          <p:cNvPr id="4" name="Rounded Rectangle 3">
            <a:extLst>
              <a:ext uri="{FF2B5EF4-FFF2-40B4-BE49-F238E27FC236}">
                <a16:creationId xmlns:a16="http://schemas.microsoft.com/office/drawing/2014/main" id="{19D97544-35E1-AD4E-B1BE-D62B0B2EC065}"/>
              </a:ext>
            </a:extLst>
          </p:cNvPr>
          <p:cNvSpPr/>
          <p:nvPr/>
        </p:nvSpPr>
        <p:spPr>
          <a:xfrm>
            <a:off x="6760029" y="3964577"/>
            <a:ext cx="3585754" cy="7968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TTF</a:t>
            </a:r>
          </a:p>
        </p:txBody>
      </p:sp>
      <p:sp>
        <p:nvSpPr>
          <p:cNvPr id="5" name="Triangle 4">
            <a:extLst>
              <a:ext uri="{FF2B5EF4-FFF2-40B4-BE49-F238E27FC236}">
                <a16:creationId xmlns:a16="http://schemas.microsoft.com/office/drawing/2014/main" id="{18226B8A-000E-A848-BEAA-522026B86A4A}"/>
              </a:ext>
            </a:extLst>
          </p:cNvPr>
          <p:cNvSpPr/>
          <p:nvPr/>
        </p:nvSpPr>
        <p:spPr>
          <a:xfrm>
            <a:off x="7537706" y="2369638"/>
            <a:ext cx="1808768" cy="1260565"/>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Workshop</a:t>
            </a:r>
          </a:p>
        </p:txBody>
      </p:sp>
      <p:pic>
        <p:nvPicPr>
          <p:cNvPr id="7" name="Graphic 6" descr="Playbook">
            <a:extLst>
              <a:ext uri="{FF2B5EF4-FFF2-40B4-BE49-F238E27FC236}">
                <a16:creationId xmlns:a16="http://schemas.microsoft.com/office/drawing/2014/main" id="{427DB369-B866-BC4C-A8AC-0EAB609499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05349" y="3305808"/>
            <a:ext cx="324395" cy="324395"/>
          </a:xfrm>
          <a:prstGeom prst="rect">
            <a:avLst/>
          </a:prstGeom>
        </p:spPr>
      </p:pic>
      <p:pic>
        <p:nvPicPr>
          <p:cNvPr id="9" name="Graphic 8" descr="Head with gears">
            <a:extLst>
              <a:ext uri="{FF2B5EF4-FFF2-40B4-BE49-F238E27FC236}">
                <a16:creationId xmlns:a16="http://schemas.microsoft.com/office/drawing/2014/main" id="{DD997A32-27AE-D943-B9C4-E611AB6580F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46177" y="3283000"/>
            <a:ext cx="324395" cy="324395"/>
          </a:xfrm>
          <a:prstGeom prst="rect">
            <a:avLst/>
          </a:prstGeom>
        </p:spPr>
      </p:pic>
      <p:pic>
        <p:nvPicPr>
          <p:cNvPr id="11" name="Graphic 10" descr="Gauge">
            <a:extLst>
              <a:ext uri="{FF2B5EF4-FFF2-40B4-BE49-F238E27FC236}">
                <a16:creationId xmlns:a16="http://schemas.microsoft.com/office/drawing/2014/main" id="{73EDCD70-6800-8B4E-9759-EB9439874C4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79892" y="2932104"/>
            <a:ext cx="324395" cy="324395"/>
          </a:xfrm>
          <a:prstGeom prst="rect">
            <a:avLst/>
          </a:prstGeom>
        </p:spPr>
      </p:pic>
      <p:pic>
        <p:nvPicPr>
          <p:cNvPr id="13" name="Graphic 12" descr="Lightbulb and gear">
            <a:extLst>
              <a:ext uri="{FF2B5EF4-FFF2-40B4-BE49-F238E27FC236}">
                <a16:creationId xmlns:a16="http://schemas.microsoft.com/office/drawing/2014/main" id="{43065C31-3037-E648-81AA-64EE9E94333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279892" y="2475846"/>
            <a:ext cx="324395" cy="324395"/>
          </a:xfrm>
          <a:prstGeom prst="rect">
            <a:avLst/>
          </a:prstGeom>
        </p:spPr>
      </p:pic>
      <p:sp>
        <p:nvSpPr>
          <p:cNvPr id="14" name="Oval 13">
            <a:extLst>
              <a:ext uri="{FF2B5EF4-FFF2-40B4-BE49-F238E27FC236}">
                <a16:creationId xmlns:a16="http://schemas.microsoft.com/office/drawing/2014/main" id="{7819D644-9AB3-1641-BC10-AE8779999EBB}"/>
              </a:ext>
            </a:extLst>
          </p:cNvPr>
          <p:cNvSpPr/>
          <p:nvPr/>
        </p:nvSpPr>
        <p:spPr>
          <a:xfrm>
            <a:off x="5956338" y="1890164"/>
            <a:ext cx="1071155" cy="86347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Banking</a:t>
            </a:r>
          </a:p>
        </p:txBody>
      </p:sp>
      <p:sp>
        <p:nvSpPr>
          <p:cNvPr id="18" name="Oval 17">
            <a:extLst>
              <a:ext uri="{FF2B5EF4-FFF2-40B4-BE49-F238E27FC236}">
                <a16:creationId xmlns:a16="http://schemas.microsoft.com/office/drawing/2014/main" id="{E3E4196D-A352-F843-94CF-6DB552F51EC7}"/>
              </a:ext>
            </a:extLst>
          </p:cNvPr>
          <p:cNvSpPr/>
          <p:nvPr/>
        </p:nvSpPr>
        <p:spPr>
          <a:xfrm>
            <a:off x="8588557" y="1839217"/>
            <a:ext cx="1071155" cy="86347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Capital Markets</a:t>
            </a:r>
          </a:p>
        </p:txBody>
      </p:sp>
      <p:sp>
        <p:nvSpPr>
          <p:cNvPr id="19" name="Oval 18">
            <a:extLst>
              <a:ext uri="{FF2B5EF4-FFF2-40B4-BE49-F238E27FC236}">
                <a16:creationId xmlns:a16="http://schemas.microsoft.com/office/drawing/2014/main" id="{7B08C48D-FE37-BE4D-8A69-86A7C3C44942}"/>
              </a:ext>
            </a:extLst>
          </p:cNvPr>
          <p:cNvSpPr/>
          <p:nvPr/>
        </p:nvSpPr>
        <p:spPr>
          <a:xfrm>
            <a:off x="7906511" y="887558"/>
            <a:ext cx="1071155" cy="8634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Insurance</a:t>
            </a:r>
          </a:p>
        </p:txBody>
      </p:sp>
      <p:sp>
        <p:nvSpPr>
          <p:cNvPr id="20" name="Oval 19">
            <a:extLst>
              <a:ext uri="{FF2B5EF4-FFF2-40B4-BE49-F238E27FC236}">
                <a16:creationId xmlns:a16="http://schemas.microsoft.com/office/drawing/2014/main" id="{F0DED31A-C2CE-8645-930B-AD4A56601C4D}"/>
              </a:ext>
            </a:extLst>
          </p:cNvPr>
          <p:cNvSpPr/>
          <p:nvPr/>
        </p:nvSpPr>
        <p:spPr>
          <a:xfrm>
            <a:off x="6757309" y="925456"/>
            <a:ext cx="1071155" cy="86347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Energy</a:t>
            </a:r>
          </a:p>
        </p:txBody>
      </p:sp>
      <p:sp>
        <p:nvSpPr>
          <p:cNvPr id="21" name="Oval 20">
            <a:extLst>
              <a:ext uri="{FF2B5EF4-FFF2-40B4-BE49-F238E27FC236}">
                <a16:creationId xmlns:a16="http://schemas.microsoft.com/office/drawing/2014/main" id="{A26901E6-70EE-514A-BB8D-2ACB8FFE8188}"/>
              </a:ext>
            </a:extLst>
          </p:cNvPr>
          <p:cNvSpPr/>
          <p:nvPr/>
        </p:nvSpPr>
        <p:spPr>
          <a:xfrm>
            <a:off x="9170572" y="925456"/>
            <a:ext cx="1071155" cy="86347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Healthcare</a:t>
            </a:r>
          </a:p>
        </p:txBody>
      </p:sp>
      <p:sp>
        <p:nvSpPr>
          <p:cNvPr id="22" name="Oval 21">
            <a:extLst>
              <a:ext uri="{FF2B5EF4-FFF2-40B4-BE49-F238E27FC236}">
                <a16:creationId xmlns:a16="http://schemas.microsoft.com/office/drawing/2014/main" id="{20BC7A6F-0D9D-7C44-8041-42355DEDD36C}"/>
              </a:ext>
            </a:extLst>
          </p:cNvPr>
          <p:cNvSpPr/>
          <p:nvPr/>
        </p:nvSpPr>
        <p:spPr>
          <a:xfrm>
            <a:off x="7203649" y="1876924"/>
            <a:ext cx="1071155" cy="86347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Media &amp;</a:t>
            </a:r>
          </a:p>
          <a:p>
            <a:pPr algn="ctr"/>
            <a:r>
              <a:rPr lang="en-US" sz="700" dirty="0"/>
              <a:t>Entertainment</a:t>
            </a:r>
          </a:p>
        </p:txBody>
      </p:sp>
      <p:sp>
        <p:nvSpPr>
          <p:cNvPr id="23" name="Oval 22">
            <a:extLst>
              <a:ext uri="{FF2B5EF4-FFF2-40B4-BE49-F238E27FC236}">
                <a16:creationId xmlns:a16="http://schemas.microsoft.com/office/drawing/2014/main" id="{E4F51B6A-D3E8-A44F-881C-1ED752BBF108}"/>
              </a:ext>
            </a:extLst>
          </p:cNvPr>
          <p:cNvSpPr/>
          <p:nvPr/>
        </p:nvSpPr>
        <p:spPr>
          <a:xfrm>
            <a:off x="9911718" y="1809047"/>
            <a:ext cx="1071155" cy="86347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Supply Chain</a:t>
            </a:r>
          </a:p>
        </p:txBody>
      </p:sp>
      <p:pic>
        <p:nvPicPr>
          <p:cNvPr id="16" name="Graphic 15" descr="Circles with arrows">
            <a:extLst>
              <a:ext uri="{FF2B5EF4-FFF2-40B4-BE49-F238E27FC236}">
                <a16:creationId xmlns:a16="http://schemas.microsoft.com/office/drawing/2014/main" id="{8B567FAA-82EA-664A-BDD9-50BE7400E4F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617657" y="2852638"/>
            <a:ext cx="914400" cy="914400"/>
          </a:xfrm>
          <a:prstGeom prst="rect">
            <a:avLst/>
          </a:prstGeom>
        </p:spPr>
      </p:pic>
      <p:sp>
        <p:nvSpPr>
          <p:cNvPr id="17" name="TextBox 16">
            <a:extLst>
              <a:ext uri="{FF2B5EF4-FFF2-40B4-BE49-F238E27FC236}">
                <a16:creationId xmlns:a16="http://schemas.microsoft.com/office/drawing/2014/main" id="{CDFB6DD3-DD47-8B42-9ED8-1AEC18918063}"/>
              </a:ext>
            </a:extLst>
          </p:cNvPr>
          <p:cNvSpPr txBox="1"/>
          <p:nvPr/>
        </p:nvSpPr>
        <p:spPr>
          <a:xfrm>
            <a:off x="9646773" y="2950102"/>
            <a:ext cx="944297" cy="646331"/>
          </a:xfrm>
          <a:prstGeom prst="rect">
            <a:avLst/>
          </a:prstGeom>
          <a:noFill/>
        </p:spPr>
        <p:txBody>
          <a:bodyPr wrap="none" rtlCol="0">
            <a:spAutoFit/>
          </a:bodyPr>
          <a:lstStyle/>
          <a:p>
            <a:pPr algn="ctr"/>
            <a:r>
              <a:rPr lang="en-US" dirty="0"/>
              <a:t>TTI Pull</a:t>
            </a:r>
          </a:p>
          <a:p>
            <a:pPr algn="ctr"/>
            <a:r>
              <a:rPr lang="en-US" dirty="0"/>
              <a:t>Request</a:t>
            </a:r>
          </a:p>
        </p:txBody>
      </p:sp>
      <p:sp>
        <p:nvSpPr>
          <p:cNvPr id="25" name="Snip Same Side Corner Rectangle 24">
            <a:extLst>
              <a:ext uri="{FF2B5EF4-FFF2-40B4-BE49-F238E27FC236}">
                <a16:creationId xmlns:a16="http://schemas.microsoft.com/office/drawing/2014/main" id="{F0D7FD3C-D132-014E-BC13-88DC29FE6A34}"/>
              </a:ext>
            </a:extLst>
          </p:cNvPr>
          <p:cNvSpPr/>
          <p:nvPr/>
        </p:nvSpPr>
        <p:spPr>
          <a:xfrm>
            <a:off x="8274804" y="4761411"/>
            <a:ext cx="653659" cy="444137"/>
          </a:xfrm>
          <a:prstGeom prst="snip2Same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Maps</a:t>
            </a:r>
          </a:p>
        </p:txBody>
      </p:sp>
      <p:sp>
        <p:nvSpPr>
          <p:cNvPr id="26" name="Can 25">
            <a:extLst>
              <a:ext uri="{FF2B5EF4-FFF2-40B4-BE49-F238E27FC236}">
                <a16:creationId xmlns:a16="http://schemas.microsoft.com/office/drawing/2014/main" id="{36759AF1-D327-3040-89E1-2BF57FBDBAC6}"/>
              </a:ext>
            </a:extLst>
          </p:cNvPr>
          <p:cNvSpPr/>
          <p:nvPr/>
        </p:nvSpPr>
        <p:spPr>
          <a:xfrm>
            <a:off x="6757309" y="5488406"/>
            <a:ext cx="941698" cy="580712"/>
          </a:xfrm>
          <a:prstGeom prst="ca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Source Repos</a:t>
            </a:r>
          </a:p>
        </p:txBody>
      </p:sp>
      <p:sp>
        <p:nvSpPr>
          <p:cNvPr id="27" name="Can 26">
            <a:extLst>
              <a:ext uri="{FF2B5EF4-FFF2-40B4-BE49-F238E27FC236}">
                <a16:creationId xmlns:a16="http://schemas.microsoft.com/office/drawing/2014/main" id="{5B9AEF0B-7697-4043-8439-FE5D6862DE05}"/>
              </a:ext>
            </a:extLst>
          </p:cNvPr>
          <p:cNvSpPr/>
          <p:nvPr/>
        </p:nvSpPr>
        <p:spPr>
          <a:xfrm>
            <a:off x="9478107" y="5488406"/>
            <a:ext cx="867676" cy="58071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Legal/Reg Frameworks</a:t>
            </a:r>
          </a:p>
        </p:txBody>
      </p:sp>
      <p:pic>
        <p:nvPicPr>
          <p:cNvPr id="29" name="Graphic 28" descr="Map compass">
            <a:extLst>
              <a:ext uri="{FF2B5EF4-FFF2-40B4-BE49-F238E27FC236}">
                <a16:creationId xmlns:a16="http://schemas.microsoft.com/office/drawing/2014/main" id="{512649DC-555B-794D-A37F-D7666495B0B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144433" y="5321562"/>
            <a:ext cx="914400" cy="914400"/>
          </a:xfrm>
          <a:prstGeom prst="rect">
            <a:avLst/>
          </a:prstGeom>
        </p:spPr>
      </p:pic>
      <p:sp>
        <p:nvSpPr>
          <p:cNvPr id="30" name="TextBox 29">
            <a:extLst>
              <a:ext uri="{FF2B5EF4-FFF2-40B4-BE49-F238E27FC236}">
                <a16:creationId xmlns:a16="http://schemas.microsoft.com/office/drawing/2014/main" id="{C137DE2B-4F29-A142-A7EF-9DAC18C07372}"/>
              </a:ext>
            </a:extLst>
          </p:cNvPr>
          <p:cNvSpPr txBox="1"/>
          <p:nvPr/>
        </p:nvSpPr>
        <p:spPr>
          <a:xfrm rot="20002591">
            <a:off x="7870513" y="5600977"/>
            <a:ext cx="1429494" cy="307777"/>
          </a:xfrm>
          <a:prstGeom prst="rect">
            <a:avLst/>
          </a:prstGeom>
          <a:noFill/>
        </p:spPr>
        <p:txBody>
          <a:bodyPr wrap="none" rtlCol="0">
            <a:spAutoFit/>
          </a:bodyPr>
          <a:lstStyle/>
          <a:p>
            <a:r>
              <a:rPr lang="en-US" sz="1400" dirty="0"/>
              <a:t>Implementations</a:t>
            </a:r>
          </a:p>
        </p:txBody>
      </p:sp>
      <p:cxnSp>
        <p:nvCxnSpPr>
          <p:cNvPr id="32" name="Straight Arrow Connector 31">
            <a:extLst>
              <a:ext uri="{FF2B5EF4-FFF2-40B4-BE49-F238E27FC236}">
                <a16:creationId xmlns:a16="http://schemas.microsoft.com/office/drawing/2014/main" id="{B786C4F2-A88D-1E4B-BBC4-E99A9B997040}"/>
              </a:ext>
            </a:extLst>
          </p:cNvPr>
          <p:cNvCxnSpPr>
            <a:stCxn id="25" idx="0"/>
          </p:cNvCxnSpPr>
          <p:nvPr/>
        </p:nvCxnSpPr>
        <p:spPr>
          <a:xfrm>
            <a:off x="8928463" y="4983480"/>
            <a:ext cx="777686" cy="448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57328D9-647B-F047-A223-39090D0E2C3D}"/>
              </a:ext>
            </a:extLst>
          </p:cNvPr>
          <p:cNvCxnSpPr>
            <a:cxnSpLocks/>
            <a:stCxn id="25" idx="1"/>
          </p:cNvCxnSpPr>
          <p:nvPr/>
        </p:nvCxnSpPr>
        <p:spPr>
          <a:xfrm>
            <a:off x="8601634" y="5205548"/>
            <a:ext cx="0" cy="226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575C6BC-11A9-424F-9F48-F6AD492B254E}"/>
              </a:ext>
            </a:extLst>
          </p:cNvPr>
          <p:cNvCxnSpPr>
            <a:cxnSpLocks/>
            <a:stCxn id="25" idx="2"/>
          </p:cNvCxnSpPr>
          <p:nvPr/>
        </p:nvCxnSpPr>
        <p:spPr>
          <a:xfrm flipH="1">
            <a:off x="7537706" y="4983480"/>
            <a:ext cx="737098" cy="448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503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938F4-EEAB-6F47-8DBD-03AF66687FD1}"/>
              </a:ext>
            </a:extLst>
          </p:cNvPr>
          <p:cNvSpPr>
            <a:spLocks noGrp="1"/>
          </p:cNvSpPr>
          <p:nvPr>
            <p:ph type="title"/>
          </p:nvPr>
        </p:nvSpPr>
        <p:spPr/>
        <p:txBody>
          <a:bodyPr/>
          <a:lstStyle/>
          <a:p>
            <a:r>
              <a:rPr lang="en-US" dirty="0"/>
              <a:t>Workback Plan</a:t>
            </a:r>
          </a:p>
        </p:txBody>
      </p:sp>
      <p:sp>
        <p:nvSpPr>
          <p:cNvPr id="3" name="Content Placeholder 2">
            <a:extLst>
              <a:ext uri="{FF2B5EF4-FFF2-40B4-BE49-F238E27FC236}">
                <a16:creationId xmlns:a16="http://schemas.microsoft.com/office/drawing/2014/main" id="{6645F775-C062-A543-BE99-77A788FBC0FE}"/>
              </a:ext>
            </a:extLst>
          </p:cNvPr>
          <p:cNvSpPr>
            <a:spLocks noGrp="1"/>
          </p:cNvSpPr>
          <p:nvPr>
            <p:ph idx="1"/>
          </p:nvPr>
        </p:nvSpPr>
        <p:spPr/>
        <p:txBody>
          <a:bodyPr/>
          <a:lstStyle/>
          <a:p>
            <a:r>
              <a:rPr lang="en-US" dirty="0"/>
              <a:t>April 24 – May 15</a:t>
            </a:r>
            <a:r>
              <a:rPr lang="en-US" baseline="30000" dirty="0"/>
              <a:t>th</a:t>
            </a:r>
            <a:r>
              <a:rPr lang="en-US" dirty="0"/>
              <a:t>: Preview release of the TTF</a:t>
            </a:r>
          </a:p>
          <a:p>
            <a:r>
              <a:rPr lang="en-US" dirty="0"/>
              <a:t>May 16</a:t>
            </a:r>
            <a:r>
              <a:rPr lang="en-US" baseline="30000" dirty="0"/>
              <a:t>th</a:t>
            </a:r>
            <a:r>
              <a:rPr lang="en-US" dirty="0"/>
              <a:t>: Face-to-Face Workshop</a:t>
            </a:r>
          </a:p>
          <a:p>
            <a:r>
              <a:rPr lang="en-US" dirty="0"/>
              <a:t>May 31</a:t>
            </a:r>
            <a:r>
              <a:rPr lang="en-US" baseline="30000" dirty="0"/>
              <a:t>st</a:t>
            </a:r>
            <a:r>
              <a:rPr lang="en-US" dirty="0"/>
              <a:t>: Workshop Preview release of TTF</a:t>
            </a:r>
          </a:p>
          <a:p>
            <a:r>
              <a:rPr lang="en-US" dirty="0"/>
              <a:t>June – September: Train the trainer and broad workshop contribution requests that are controlled merges by TTI.</a:t>
            </a:r>
          </a:p>
          <a:p>
            <a:r>
              <a:rPr lang="en-US" dirty="0"/>
              <a:t>October TTF 1.0 Release.</a:t>
            </a:r>
          </a:p>
          <a:p>
            <a:r>
              <a:rPr lang="en-US" dirty="0"/>
              <a:t>Monthly cadence post release for reviews of workshop improvements and feature requests for 2.0.</a:t>
            </a:r>
          </a:p>
        </p:txBody>
      </p:sp>
      <p:sp>
        <p:nvSpPr>
          <p:cNvPr id="4" name="Footer Placeholder 3">
            <a:extLst>
              <a:ext uri="{FF2B5EF4-FFF2-40B4-BE49-F238E27FC236}">
                <a16:creationId xmlns:a16="http://schemas.microsoft.com/office/drawing/2014/main" id="{0380AA45-4C3B-5743-B76F-C829C51530E6}"/>
              </a:ext>
            </a:extLst>
          </p:cNvPr>
          <p:cNvSpPr>
            <a:spLocks noGrp="1"/>
          </p:cNvSpPr>
          <p:nvPr>
            <p:ph type="ftr" sz="quarter" idx="11"/>
          </p:nvPr>
        </p:nvSpPr>
        <p:spPr/>
        <p:txBody>
          <a:bodyPr/>
          <a:lstStyle/>
          <a:p>
            <a:r>
              <a:rPr lang="en-US"/>
              <a:t>©2019 Token Taxonomy Initiative Inc. (“TTI”).  All Rights Reserved.  </a:t>
            </a:r>
            <a:endParaRPr lang="en-US" dirty="0"/>
          </a:p>
        </p:txBody>
      </p:sp>
    </p:spTree>
    <p:extLst>
      <p:ext uri="{BB962C8B-B14F-4D97-AF65-F5344CB8AC3E}">
        <p14:creationId xmlns:p14="http://schemas.microsoft.com/office/powerpoint/2010/main" val="2703831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01FD7-1F80-A049-AE27-FC3F602BD38D}"/>
              </a:ext>
            </a:extLst>
          </p:cNvPr>
          <p:cNvSpPr>
            <a:spLocks noGrp="1"/>
          </p:cNvSpPr>
          <p:nvPr>
            <p:ph type="title"/>
          </p:nvPr>
        </p:nvSpPr>
        <p:spPr/>
        <p:txBody>
          <a:bodyPr>
            <a:normAutofit/>
          </a:bodyPr>
          <a:lstStyle/>
          <a:p>
            <a:r>
              <a:rPr lang="en-US" dirty="0"/>
              <a:t>April 24 – May 15</a:t>
            </a:r>
            <a:r>
              <a:rPr lang="en-US" baseline="30000" dirty="0"/>
              <a:t>th</a:t>
            </a:r>
            <a:r>
              <a:rPr lang="en-US" dirty="0"/>
              <a:t>: Preview release of the TTF</a:t>
            </a:r>
          </a:p>
        </p:txBody>
      </p:sp>
      <p:sp>
        <p:nvSpPr>
          <p:cNvPr id="3" name="Content Placeholder 2">
            <a:extLst>
              <a:ext uri="{FF2B5EF4-FFF2-40B4-BE49-F238E27FC236}">
                <a16:creationId xmlns:a16="http://schemas.microsoft.com/office/drawing/2014/main" id="{3FF3FAB5-8641-264B-9B1A-CFD3600970D3}"/>
              </a:ext>
            </a:extLst>
          </p:cNvPr>
          <p:cNvSpPr>
            <a:spLocks noGrp="1"/>
          </p:cNvSpPr>
          <p:nvPr>
            <p:ph idx="1"/>
          </p:nvPr>
        </p:nvSpPr>
        <p:spPr/>
        <p:txBody>
          <a:bodyPr>
            <a:normAutofit/>
          </a:bodyPr>
          <a:lstStyle/>
          <a:p>
            <a:r>
              <a:rPr lang="en-US" dirty="0"/>
              <a:t>Core preview members, lead by </a:t>
            </a:r>
            <a:r>
              <a:rPr lang="en-US" dirty="0">
                <a:highlight>
                  <a:srgbClr val="FFFF00"/>
                </a:highlight>
              </a:rPr>
              <a:t>technical contributors </a:t>
            </a:r>
            <a:r>
              <a:rPr lang="en-US" dirty="0"/>
              <a:t>to:</a:t>
            </a:r>
          </a:p>
          <a:p>
            <a:pPr lvl="1"/>
            <a:r>
              <a:rPr lang="en-US" dirty="0"/>
              <a:t>Symbol, Grammar and Formula improvements</a:t>
            </a:r>
          </a:p>
          <a:p>
            <a:pPr lvl="1"/>
            <a:r>
              <a:rPr lang="en-US" dirty="0"/>
              <a:t>Artifact formats: HTML, MD, PPTX, proto, etc.</a:t>
            </a:r>
          </a:p>
          <a:p>
            <a:pPr lvl="1"/>
            <a:r>
              <a:rPr lang="en-US" dirty="0"/>
              <a:t>Core Metadata model for artifacts</a:t>
            </a:r>
          </a:p>
          <a:p>
            <a:pPr lvl="2"/>
            <a:r>
              <a:rPr lang="en-US" dirty="0"/>
              <a:t>Extensible metadata practices</a:t>
            </a:r>
          </a:p>
          <a:p>
            <a:pPr lvl="2"/>
            <a:r>
              <a:rPr lang="en-US" dirty="0"/>
              <a:t>Metadata considerations for artifact file types</a:t>
            </a:r>
          </a:p>
          <a:p>
            <a:pPr lvl="2"/>
            <a:r>
              <a:rPr lang="en-US" dirty="0"/>
              <a:t>Informed by use for tooling, SDKs, extensions, etc.</a:t>
            </a:r>
          </a:p>
          <a:p>
            <a:pPr lvl="1"/>
            <a:r>
              <a:rPr lang="en-US" dirty="0"/>
              <a:t>Control Message Descriptions </a:t>
            </a:r>
          </a:p>
          <a:p>
            <a:pPr lvl="1"/>
            <a:r>
              <a:rPr lang="en-US" dirty="0"/>
              <a:t>Maps to code, implementations, etc.</a:t>
            </a:r>
          </a:p>
          <a:p>
            <a:pPr lvl="1"/>
            <a:r>
              <a:rPr lang="en-US" dirty="0"/>
              <a:t>Tools, SDK</a:t>
            </a:r>
          </a:p>
          <a:p>
            <a:pPr lvl="1"/>
            <a:r>
              <a:rPr lang="en-US" dirty="0"/>
              <a:t>Demos?</a:t>
            </a:r>
          </a:p>
          <a:p>
            <a:pPr marL="457200" lvl="1" indent="0">
              <a:buNone/>
            </a:pPr>
            <a:endParaRPr lang="en-US" dirty="0"/>
          </a:p>
        </p:txBody>
      </p:sp>
      <p:sp>
        <p:nvSpPr>
          <p:cNvPr id="4" name="Footer Placeholder 3">
            <a:extLst>
              <a:ext uri="{FF2B5EF4-FFF2-40B4-BE49-F238E27FC236}">
                <a16:creationId xmlns:a16="http://schemas.microsoft.com/office/drawing/2014/main" id="{8874D7D4-BDC9-E740-860D-4146CB24EB6C}"/>
              </a:ext>
            </a:extLst>
          </p:cNvPr>
          <p:cNvSpPr>
            <a:spLocks noGrp="1"/>
          </p:cNvSpPr>
          <p:nvPr>
            <p:ph type="ftr" sz="quarter" idx="11"/>
          </p:nvPr>
        </p:nvSpPr>
        <p:spPr/>
        <p:txBody>
          <a:bodyPr/>
          <a:lstStyle/>
          <a:p>
            <a:r>
              <a:rPr lang="en-US"/>
              <a:t>©2019 Token Taxonomy Initiative Inc. (“TTI”).  All Rights Reserved.  </a:t>
            </a:r>
            <a:endParaRPr lang="en-US" dirty="0"/>
          </a:p>
        </p:txBody>
      </p:sp>
    </p:spTree>
    <p:extLst>
      <p:ext uri="{BB962C8B-B14F-4D97-AF65-F5344CB8AC3E}">
        <p14:creationId xmlns:p14="http://schemas.microsoft.com/office/powerpoint/2010/main" val="1270350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60DAA-BF15-1A4F-AE02-40FF05D3917C}"/>
              </a:ext>
            </a:extLst>
          </p:cNvPr>
          <p:cNvSpPr>
            <a:spLocks noGrp="1"/>
          </p:cNvSpPr>
          <p:nvPr>
            <p:ph type="title"/>
          </p:nvPr>
        </p:nvSpPr>
        <p:spPr/>
        <p:txBody>
          <a:bodyPr/>
          <a:lstStyle/>
          <a:p>
            <a:r>
              <a:rPr lang="en-US" dirty="0"/>
              <a:t>May 16th, 2019</a:t>
            </a:r>
          </a:p>
        </p:txBody>
      </p:sp>
      <p:sp>
        <p:nvSpPr>
          <p:cNvPr id="3" name="Content Placeholder 2">
            <a:extLst>
              <a:ext uri="{FF2B5EF4-FFF2-40B4-BE49-F238E27FC236}">
                <a16:creationId xmlns:a16="http://schemas.microsoft.com/office/drawing/2014/main" id="{FAE77B1F-76F2-9D48-9F8F-13ED2A31F33F}"/>
              </a:ext>
            </a:extLst>
          </p:cNvPr>
          <p:cNvSpPr>
            <a:spLocks noGrp="1"/>
          </p:cNvSpPr>
          <p:nvPr>
            <p:ph idx="1"/>
          </p:nvPr>
        </p:nvSpPr>
        <p:spPr/>
        <p:txBody>
          <a:bodyPr/>
          <a:lstStyle/>
          <a:p>
            <a:r>
              <a:rPr lang="en-US" dirty="0"/>
              <a:t>2 Events – Location TBD in NYC.</a:t>
            </a:r>
          </a:p>
          <a:p>
            <a:r>
              <a:rPr lang="en-US" dirty="0"/>
              <a:t>Morning public session for educating and recruiting new members about the TTF and workshops.</a:t>
            </a:r>
          </a:p>
          <a:p>
            <a:r>
              <a:rPr lang="en-US" dirty="0"/>
              <a:t>Afternoon Session for the </a:t>
            </a:r>
            <a:r>
              <a:rPr lang="en-US"/>
              <a:t>preview participants.</a:t>
            </a:r>
            <a:endParaRPr lang="en-US" dirty="0"/>
          </a:p>
        </p:txBody>
      </p:sp>
      <p:sp>
        <p:nvSpPr>
          <p:cNvPr id="4" name="Footer Placeholder 3">
            <a:extLst>
              <a:ext uri="{FF2B5EF4-FFF2-40B4-BE49-F238E27FC236}">
                <a16:creationId xmlns:a16="http://schemas.microsoft.com/office/drawing/2014/main" id="{2FB381D5-4DD3-704B-A271-E49AF467A42C}"/>
              </a:ext>
            </a:extLst>
          </p:cNvPr>
          <p:cNvSpPr>
            <a:spLocks noGrp="1"/>
          </p:cNvSpPr>
          <p:nvPr>
            <p:ph type="ftr" sz="quarter" idx="11"/>
          </p:nvPr>
        </p:nvSpPr>
        <p:spPr/>
        <p:txBody>
          <a:bodyPr/>
          <a:lstStyle/>
          <a:p>
            <a:r>
              <a:rPr lang="en-US"/>
              <a:t>©2019 Token Taxonomy Initiative Inc. (“TTI”).  All Rights Reserved.  </a:t>
            </a:r>
            <a:endParaRPr lang="en-US" dirty="0"/>
          </a:p>
        </p:txBody>
      </p:sp>
    </p:spTree>
    <p:extLst>
      <p:ext uri="{BB962C8B-B14F-4D97-AF65-F5344CB8AC3E}">
        <p14:creationId xmlns:p14="http://schemas.microsoft.com/office/powerpoint/2010/main" val="1177907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4CC4F-7C9A-B843-84D6-FF821403FADD}"/>
              </a:ext>
            </a:extLst>
          </p:cNvPr>
          <p:cNvSpPr>
            <a:spLocks noGrp="1"/>
          </p:cNvSpPr>
          <p:nvPr>
            <p:ph type="title"/>
          </p:nvPr>
        </p:nvSpPr>
        <p:spPr/>
        <p:txBody>
          <a:bodyPr/>
          <a:lstStyle/>
          <a:p>
            <a:r>
              <a:rPr lang="en-US" dirty="0"/>
              <a:t>May 16</a:t>
            </a:r>
            <a:r>
              <a:rPr lang="en-US" baseline="30000" dirty="0"/>
              <a:t>th</a:t>
            </a:r>
            <a:r>
              <a:rPr lang="en-US" dirty="0"/>
              <a:t> Face to Face</a:t>
            </a:r>
          </a:p>
        </p:txBody>
      </p:sp>
      <p:sp>
        <p:nvSpPr>
          <p:cNvPr id="3" name="Content Placeholder 2">
            <a:extLst>
              <a:ext uri="{FF2B5EF4-FFF2-40B4-BE49-F238E27FC236}">
                <a16:creationId xmlns:a16="http://schemas.microsoft.com/office/drawing/2014/main" id="{CA5B0C70-D7E1-124E-8936-8C0D37806247}"/>
              </a:ext>
            </a:extLst>
          </p:cNvPr>
          <p:cNvSpPr>
            <a:spLocks noGrp="1"/>
          </p:cNvSpPr>
          <p:nvPr>
            <p:ph idx="1"/>
          </p:nvPr>
        </p:nvSpPr>
        <p:spPr/>
        <p:txBody>
          <a:bodyPr/>
          <a:lstStyle/>
          <a:p>
            <a:r>
              <a:rPr lang="en-US" dirty="0"/>
              <a:t>Switching contributor focus from </a:t>
            </a:r>
            <a:r>
              <a:rPr lang="en-US" dirty="0">
                <a:highlight>
                  <a:srgbClr val="FFFF00"/>
                </a:highlight>
              </a:rPr>
              <a:t>technical to business.</a:t>
            </a:r>
          </a:p>
          <a:p>
            <a:r>
              <a:rPr lang="en-US" dirty="0"/>
              <a:t>Active workshop teams refining and improving core artifact definitions, examples and analogies.</a:t>
            </a:r>
          </a:p>
          <a:p>
            <a:r>
              <a:rPr lang="en-US" dirty="0"/>
              <a:t>Train the trainer and workshop BOM development and refinement.</a:t>
            </a:r>
          </a:p>
        </p:txBody>
      </p:sp>
      <p:sp>
        <p:nvSpPr>
          <p:cNvPr id="4" name="Footer Placeholder 3">
            <a:extLst>
              <a:ext uri="{FF2B5EF4-FFF2-40B4-BE49-F238E27FC236}">
                <a16:creationId xmlns:a16="http://schemas.microsoft.com/office/drawing/2014/main" id="{1D7540A5-445A-EE4E-8D18-AFB38A48C97A}"/>
              </a:ext>
            </a:extLst>
          </p:cNvPr>
          <p:cNvSpPr>
            <a:spLocks noGrp="1"/>
          </p:cNvSpPr>
          <p:nvPr>
            <p:ph type="ftr" sz="quarter" idx="11"/>
          </p:nvPr>
        </p:nvSpPr>
        <p:spPr/>
        <p:txBody>
          <a:bodyPr/>
          <a:lstStyle/>
          <a:p>
            <a:r>
              <a:rPr lang="en-US"/>
              <a:t>©2019 Token Taxonomy Initiative Inc. (“TTI”).  All Rights Reserved.  </a:t>
            </a:r>
            <a:endParaRPr lang="en-US" dirty="0"/>
          </a:p>
        </p:txBody>
      </p:sp>
    </p:spTree>
    <p:extLst>
      <p:ext uri="{BB962C8B-B14F-4D97-AF65-F5344CB8AC3E}">
        <p14:creationId xmlns:p14="http://schemas.microsoft.com/office/powerpoint/2010/main" val="869239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5D5817AAF6FF468E5842F2EA41A402" ma:contentTypeVersion="5" ma:contentTypeDescription="Create a new document." ma:contentTypeScope="" ma:versionID="b6717c27019841191da670e59e5b2108">
  <xsd:schema xmlns:xsd="http://www.w3.org/2001/XMLSchema" xmlns:xs="http://www.w3.org/2001/XMLSchema" xmlns:p="http://schemas.microsoft.com/office/2006/metadata/properties" xmlns:ns2="d0b048db-77dc-4b3e-bbad-b83c857b8f52" targetNamespace="http://schemas.microsoft.com/office/2006/metadata/properties" ma:root="true" ma:fieldsID="8024692aff57b51e72d1c6749c4af71d" ns2:_="">
    <xsd:import namespace="d0b048db-77dc-4b3e-bbad-b83c857b8f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b048db-77dc-4b3e-bbad-b83c857b8f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00740F-8DFB-471C-9B1F-015DD41307B1}">
  <ds:schemaRefs>
    <ds:schemaRef ds:uri="http://schemas.microsoft.com/sharepoint/v3/contenttype/forms"/>
  </ds:schemaRefs>
</ds:datastoreItem>
</file>

<file path=customXml/itemProps2.xml><?xml version="1.0" encoding="utf-8"?>
<ds:datastoreItem xmlns:ds="http://schemas.openxmlformats.org/officeDocument/2006/customXml" ds:itemID="{BC7EC15D-9D86-457F-843A-E148EB588346}">
  <ds:schemaRefs>
    <ds:schemaRef ds:uri="http://purl.org/dc/elements/1.1/"/>
    <ds:schemaRef ds:uri="http://schemas.microsoft.com/office/2006/documentManagement/types"/>
    <ds:schemaRef ds:uri="http://schemas.microsoft.com/office/2006/metadata/properties"/>
    <ds:schemaRef ds:uri="http://purl.org/dc/dcmitype/"/>
    <ds:schemaRef ds:uri="http://www.w3.org/XML/1998/namespace"/>
    <ds:schemaRef ds:uri="http://purl.org/dc/terms/"/>
    <ds:schemaRef ds:uri="http://schemas.microsoft.com/office/infopath/2007/PartnerControls"/>
    <ds:schemaRef ds:uri="http://schemas.openxmlformats.org/package/2006/metadata/core-properties"/>
    <ds:schemaRef ds:uri="d0b048db-77dc-4b3e-bbad-b83c857b8f52"/>
  </ds:schemaRefs>
</ds:datastoreItem>
</file>

<file path=customXml/itemProps3.xml><?xml version="1.0" encoding="utf-8"?>
<ds:datastoreItem xmlns:ds="http://schemas.openxmlformats.org/officeDocument/2006/customXml" ds:itemID="{960CB16A-B668-4E1F-9711-68887A9201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b048db-77dc-4b3e-bbad-b83c857b8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58</TotalTime>
  <Words>900</Words>
  <Application>Microsoft Macintosh PowerPoint</Application>
  <PresentationFormat>Widescreen</PresentationFormat>
  <Paragraphs>115</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Century Schoolbook</vt:lpstr>
      <vt:lpstr>Office Theme</vt:lpstr>
      <vt:lpstr>Token Taxonomy Process</vt:lpstr>
      <vt:lpstr>Token Taxonomy Initiative - Mission</vt:lpstr>
      <vt:lpstr>Token Taxonomy Initiative</vt:lpstr>
      <vt:lpstr>Token Taxonomy Initiative</vt:lpstr>
      <vt:lpstr>TTI Process</vt:lpstr>
      <vt:lpstr>Workback Plan</vt:lpstr>
      <vt:lpstr>April 24 – May 15th: Preview release of the TTF</vt:lpstr>
      <vt:lpstr>May 16th, 2019</vt:lpstr>
      <vt:lpstr>May 16th Face to Face</vt:lpstr>
      <vt:lpstr>May 16-31st </vt:lpstr>
      <vt:lpstr>June-September</vt:lpstr>
      <vt:lpstr>Next Steps – Preview Release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 Work Group Process</dc:title>
  <dc:creator>Marley Gray</dc:creator>
  <cp:lastModifiedBy>Marley Gray</cp:lastModifiedBy>
  <cp:revision>28</cp:revision>
  <dcterms:created xsi:type="dcterms:W3CDTF">2019-03-25T20:39:47Z</dcterms:created>
  <dcterms:modified xsi:type="dcterms:W3CDTF">2019-05-02T10:10:39Z</dcterms:modified>
</cp:coreProperties>
</file>